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Lst>
  <p:sldSz cx="7556500" cy="10693400"/>
  <p:notesSz cx="6858000" cy="9144000"/>
  <p:embeddedFontLst>
    <p:embeddedFont>
      <p:font typeface="Arialle" panose="020B0604020202020204" charset="0"/>
      <p:regular r:id="rId148"/>
    </p:embeddedFont>
    <p:embeddedFont>
      <p:font typeface="Arimo" panose="020B0604020202020204" charset="0"/>
      <p:regular r:id="rId149"/>
    </p:embeddedFont>
    <p:embeddedFont>
      <p:font typeface="Arimo Bold" panose="020B0604020202020204" charset="0"/>
      <p:regular r:id="rId150"/>
    </p:embeddedFont>
    <p:embeddedFont>
      <p:font typeface="Arimo Italics" panose="020B0604020202020204" charset="0"/>
      <p:regular r:id="rId151"/>
    </p:embeddedFont>
    <p:embeddedFont>
      <p:font typeface="IBM Plex Sans Bold" panose="020B0604020202020204" charset="0"/>
      <p:regular r:id="rId1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9127FA-2367-4829-B3E3-600F5B4405EF}" v="684" dt="2024-02-26T15:36:58.208"/>
    <p1510:client id="{C64FD914-9D8C-4E4C-A6F4-69A29DF400DA}" v="582" dt="2024-02-26T23:05:53.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30" d="100"/>
          <a:sy n="130" d="100"/>
        </p:scale>
        <p:origin x="734" y="-14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font" Target="fonts/font2.fntdata"/><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font" Target="fonts/font3.fntdata"/><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font" Target="fonts/font4.fntdata"/><Relationship Id="rId156"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microsoft.com/office/2016/11/relationships/changesInfo" Target="changesInfos/changesInfo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arzyna Pudłowska" userId="3176d027-f636-4165-8ec2-31129f35f6a7" providerId="ADAL" clId="{C64FD914-9D8C-4E4C-A6F4-69A29DF400DA}"/>
    <pc:docChg chg="undo redo custSel modSld">
      <pc:chgData name="Katarzyna Pudłowska" userId="3176d027-f636-4165-8ec2-31129f35f6a7" providerId="ADAL" clId="{C64FD914-9D8C-4E4C-A6F4-69A29DF400DA}" dt="2024-02-26T23:08:25.134" v="734" actId="1076"/>
      <pc:docMkLst>
        <pc:docMk/>
      </pc:docMkLst>
      <pc:sldChg chg="delSp modSp mod">
        <pc:chgData name="Katarzyna Pudłowska" userId="3176d027-f636-4165-8ec2-31129f35f6a7" providerId="ADAL" clId="{C64FD914-9D8C-4E4C-A6F4-69A29DF400DA}" dt="2024-02-26T14:37:19.846" v="64" actId="14100"/>
        <pc:sldMkLst>
          <pc:docMk/>
          <pc:sldMk cId="0" sldId="260"/>
        </pc:sldMkLst>
        <pc:spChg chg="mod">
          <ac:chgData name="Katarzyna Pudłowska" userId="3176d027-f636-4165-8ec2-31129f35f6a7" providerId="ADAL" clId="{C64FD914-9D8C-4E4C-A6F4-69A29DF400DA}" dt="2024-02-26T14:37:09.116" v="62" actId="20577"/>
          <ac:spMkLst>
            <pc:docMk/>
            <pc:sldMk cId="0" sldId="260"/>
            <ac:spMk id="11" creationId="{00000000-0000-0000-0000-000000000000}"/>
          </ac:spMkLst>
        </pc:spChg>
        <pc:grpChg chg="mod">
          <ac:chgData name="Katarzyna Pudłowska" userId="3176d027-f636-4165-8ec2-31129f35f6a7" providerId="ADAL" clId="{C64FD914-9D8C-4E4C-A6F4-69A29DF400DA}" dt="2024-02-26T14:37:19.846" v="64" actId="14100"/>
          <ac:grpSpMkLst>
            <pc:docMk/>
            <pc:sldMk cId="0" sldId="260"/>
            <ac:grpSpMk id="4" creationId="{00000000-0000-0000-0000-000000000000}"/>
          </ac:grpSpMkLst>
        </pc:grpChg>
        <pc:grpChg chg="del">
          <ac:chgData name="Katarzyna Pudłowska" userId="3176d027-f636-4165-8ec2-31129f35f6a7" providerId="ADAL" clId="{C64FD914-9D8C-4E4C-A6F4-69A29DF400DA}" dt="2024-02-26T14:37:14.822" v="63" actId="478"/>
          <ac:grpSpMkLst>
            <pc:docMk/>
            <pc:sldMk cId="0" sldId="260"/>
            <ac:grpSpMk id="8" creationId="{00000000-0000-0000-0000-000000000000}"/>
          </ac:grpSpMkLst>
        </pc:grpChg>
      </pc:sldChg>
      <pc:sldChg chg="delSp modSp mod">
        <pc:chgData name="Katarzyna Pudłowska" userId="3176d027-f636-4165-8ec2-31129f35f6a7" providerId="ADAL" clId="{C64FD914-9D8C-4E4C-A6F4-69A29DF400DA}" dt="2024-02-26T14:37:40.096" v="67" actId="478"/>
        <pc:sldMkLst>
          <pc:docMk/>
          <pc:sldMk cId="0" sldId="261"/>
        </pc:sldMkLst>
        <pc:spChg chg="mod">
          <ac:chgData name="Katarzyna Pudłowska" userId="3176d027-f636-4165-8ec2-31129f35f6a7" providerId="ADAL" clId="{C64FD914-9D8C-4E4C-A6F4-69A29DF400DA}" dt="2024-02-26T14:37:34.144" v="66" actId="255"/>
          <ac:spMkLst>
            <pc:docMk/>
            <pc:sldMk cId="0" sldId="261"/>
            <ac:spMk id="11" creationId="{00000000-0000-0000-0000-000000000000}"/>
          </ac:spMkLst>
        </pc:spChg>
        <pc:grpChg chg="mod">
          <ac:chgData name="Katarzyna Pudłowska" userId="3176d027-f636-4165-8ec2-31129f35f6a7" providerId="ADAL" clId="{C64FD914-9D8C-4E4C-A6F4-69A29DF400DA}" dt="2024-02-26T14:37:29.031" v="65" actId="14100"/>
          <ac:grpSpMkLst>
            <pc:docMk/>
            <pc:sldMk cId="0" sldId="261"/>
            <ac:grpSpMk id="4" creationId="{00000000-0000-0000-0000-000000000000}"/>
          </ac:grpSpMkLst>
        </pc:grpChg>
        <pc:grpChg chg="del">
          <ac:chgData name="Katarzyna Pudłowska" userId="3176d027-f636-4165-8ec2-31129f35f6a7" providerId="ADAL" clId="{C64FD914-9D8C-4E4C-A6F4-69A29DF400DA}" dt="2024-02-26T14:37:40.096" v="67" actId="478"/>
          <ac:grpSpMkLst>
            <pc:docMk/>
            <pc:sldMk cId="0" sldId="261"/>
            <ac:grpSpMk id="8" creationId="{00000000-0000-0000-0000-000000000000}"/>
          </ac:grpSpMkLst>
        </pc:grpChg>
      </pc:sldChg>
      <pc:sldChg chg="modSp mod">
        <pc:chgData name="Katarzyna Pudłowska" userId="3176d027-f636-4165-8ec2-31129f35f6a7" providerId="ADAL" clId="{C64FD914-9D8C-4E4C-A6F4-69A29DF400DA}" dt="2024-02-26T14:38:00.145" v="70" actId="20577"/>
        <pc:sldMkLst>
          <pc:docMk/>
          <pc:sldMk cId="0" sldId="262"/>
        </pc:sldMkLst>
        <pc:spChg chg="mod">
          <ac:chgData name="Katarzyna Pudłowska" userId="3176d027-f636-4165-8ec2-31129f35f6a7" providerId="ADAL" clId="{C64FD914-9D8C-4E4C-A6F4-69A29DF400DA}" dt="2024-02-26T14:37:54.616" v="69" actId="14100"/>
          <ac:spMkLst>
            <pc:docMk/>
            <pc:sldMk cId="0" sldId="262"/>
            <ac:spMk id="2" creationId="{00000000-0000-0000-0000-000000000000}"/>
          </ac:spMkLst>
        </pc:spChg>
        <pc:spChg chg="mod">
          <ac:chgData name="Katarzyna Pudłowska" userId="3176d027-f636-4165-8ec2-31129f35f6a7" providerId="ADAL" clId="{C64FD914-9D8C-4E4C-A6F4-69A29DF400DA}" dt="2024-02-26T14:38:00.145" v="70" actId="20577"/>
          <ac:spMkLst>
            <pc:docMk/>
            <pc:sldMk cId="0" sldId="262"/>
            <ac:spMk id="12" creationId="{00000000-0000-0000-0000-000000000000}"/>
          </ac:spMkLst>
        </pc:spChg>
        <pc:grpChg chg="mod">
          <ac:chgData name="Katarzyna Pudłowska" userId="3176d027-f636-4165-8ec2-31129f35f6a7" providerId="ADAL" clId="{C64FD914-9D8C-4E4C-A6F4-69A29DF400DA}" dt="2024-02-26T14:37:50.051" v="68" actId="14100"/>
          <ac:grpSpMkLst>
            <pc:docMk/>
            <pc:sldMk cId="0" sldId="262"/>
            <ac:grpSpMk id="3" creationId="{00000000-0000-0000-0000-000000000000}"/>
          </ac:grpSpMkLst>
        </pc:grpChg>
      </pc:sldChg>
      <pc:sldChg chg="delSp modSp mod">
        <pc:chgData name="Katarzyna Pudłowska" userId="3176d027-f636-4165-8ec2-31129f35f6a7" providerId="ADAL" clId="{C64FD914-9D8C-4E4C-A6F4-69A29DF400DA}" dt="2024-02-26T14:38:19.660" v="73" actId="478"/>
        <pc:sldMkLst>
          <pc:docMk/>
          <pc:sldMk cId="0" sldId="263"/>
        </pc:sldMkLst>
        <pc:spChg chg="mod">
          <ac:chgData name="Katarzyna Pudłowska" userId="3176d027-f636-4165-8ec2-31129f35f6a7" providerId="ADAL" clId="{C64FD914-9D8C-4E4C-A6F4-69A29DF400DA}" dt="2024-02-26T14:38:11.463" v="71" actId="14100"/>
          <ac:spMkLst>
            <pc:docMk/>
            <pc:sldMk cId="0" sldId="263"/>
            <ac:spMk id="2" creationId="{00000000-0000-0000-0000-000000000000}"/>
          </ac:spMkLst>
        </pc:spChg>
        <pc:grpChg chg="mod">
          <ac:chgData name="Katarzyna Pudłowska" userId="3176d027-f636-4165-8ec2-31129f35f6a7" providerId="ADAL" clId="{C64FD914-9D8C-4E4C-A6F4-69A29DF400DA}" dt="2024-02-26T14:38:14.466" v="72" actId="14100"/>
          <ac:grpSpMkLst>
            <pc:docMk/>
            <pc:sldMk cId="0" sldId="263"/>
            <ac:grpSpMk id="3" creationId="{00000000-0000-0000-0000-000000000000}"/>
          </ac:grpSpMkLst>
        </pc:grpChg>
        <pc:grpChg chg="del">
          <ac:chgData name="Katarzyna Pudłowska" userId="3176d027-f636-4165-8ec2-31129f35f6a7" providerId="ADAL" clId="{C64FD914-9D8C-4E4C-A6F4-69A29DF400DA}" dt="2024-02-26T14:38:19.660" v="73" actId="478"/>
          <ac:grpSpMkLst>
            <pc:docMk/>
            <pc:sldMk cId="0" sldId="263"/>
            <ac:grpSpMk id="8" creationId="{00000000-0000-0000-0000-000000000000}"/>
          </ac:grpSpMkLst>
        </pc:grpChg>
      </pc:sldChg>
      <pc:sldChg chg="delSp modSp mod">
        <pc:chgData name="Katarzyna Pudłowska" userId="3176d027-f636-4165-8ec2-31129f35f6a7" providerId="ADAL" clId="{C64FD914-9D8C-4E4C-A6F4-69A29DF400DA}" dt="2024-02-26T14:38:44.958" v="78" actId="478"/>
        <pc:sldMkLst>
          <pc:docMk/>
          <pc:sldMk cId="0" sldId="264"/>
        </pc:sldMkLst>
        <pc:spChg chg="mod">
          <ac:chgData name="Katarzyna Pudłowska" userId="3176d027-f636-4165-8ec2-31129f35f6a7" providerId="ADAL" clId="{C64FD914-9D8C-4E4C-A6F4-69A29DF400DA}" dt="2024-02-26T14:38:33.225" v="76" actId="14100"/>
          <ac:spMkLst>
            <pc:docMk/>
            <pc:sldMk cId="0" sldId="264"/>
            <ac:spMk id="2" creationId="{00000000-0000-0000-0000-000000000000}"/>
          </ac:spMkLst>
        </pc:spChg>
        <pc:spChg chg="mod">
          <ac:chgData name="Katarzyna Pudłowska" userId="3176d027-f636-4165-8ec2-31129f35f6a7" providerId="ADAL" clId="{C64FD914-9D8C-4E4C-A6F4-69A29DF400DA}" dt="2024-02-26T14:38:38.503" v="77" actId="20577"/>
          <ac:spMkLst>
            <pc:docMk/>
            <pc:sldMk cId="0" sldId="264"/>
            <ac:spMk id="12" creationId="{00000000-0000-0000-0000-000000000000}"/>
          </ac:spMkLst>
        </pc:spChg>
        <pc:grpChg chg="mod">
          <ac:chgData name="Katarzyna Pudłowska" userId="3176d027-f636-4165-8ec2-31129f35f6a7" providerId="ADAL" clId="{C64FD914-9D8C-4E4C-A6F4-69A29DF400DA}" dt="2024-02-26T14:38:26.810" v="74" actId="14100"/>
          <ac:grpSpMkLst>
            <pc:docMk/>
            <pc:sldMk cId="0" sldId="264"/>
            <ac:grpSpMk id="3" creationId="{00000000-0000-0000-0000-000000000000}"/>
          </ac:grpSpMkLst>
        </pc:grpChg>
        <pc:grpChg chg="del">
          <ac:chgData name="Katarzyna Pudłowska" userId="3176d027-f636-4165-8ec2-31129f35f6a7" providerId="ADAL" clId="{C64FD914-9D8C-4E4C-A6F4-69A29DF400DA}" dt="2024-02-26T14:38:44.958" v="78" actId="478"/>
          <ac:grpSpMkLst>
            <pc:docMk/>
            <pc:sldMk cId="0" sldId="264"/>
            <ac:grpSpMk id="8" creationId="{00000000-0000-0000-0000-000000000000}"/>
          </ac:grpSpMkLst>
        </pc:grpChg>
      </pc:sldChg>
      <pc:sldChg chg="delSp modSp mod">
        <pc:chgData name="Katarzyna Pudłowska" userId="3176d027-f636-4165-8ec2-31129f35f6a7" providerId="ADAL" clId="{C64FD914-9D8C-4E4C-A6F4-69A29DF400DA}" dt="2024-02-26T14:39:12.722" v="100" actId="478"/>
        <pc:sldMkLst>
          <pc:docMk/>
          <pc:sldMk cId="0" sldId="265"/>
        </pc:sldMkLst>
        <pc:spChg chg="mod">
          <ac:chgData name="Katarzyna Pudłowska" userId="3176d027-f636-4165-8ec2-31129f35f6a7" providerId="ADAL" clId="{C64FD914-9D8C-4E4C-A6F4-69A29DF400DA}" dt="2024-02-26T14:38:52.847" v="80" actId="14100"/>
          <ac:spMkLst>
            <pc:docMk/>
            <pc:sldMk cId="0" sldId="265"/>
            <ac:spMk id="2" creationId="{00000000-0000-0000-0000-000000000000}"/>
          </ac:spMkLst>
        </pc:spChg>
        <pc:spChg chg="mod">
          <ac:chgData name="Katarzyna Pudłowska" userId="3176d027-f636-4165-8ec2-31129f35f6a7" providerId="ADAL" clId="{C64FD914-9D8C-4E4C-A6F4-69A29DF400DA}" dt="2024-02-26T14:39:02.994" v="99" actId="20577"/>
          <ac:spMkLst>
            <pc:docMk/>
            <pc:sldMk cId="0" sldId="265"/>
            <ac:spMk id="12" creationId="{00000000-0000-0000-0000-000000000000}"/>
          </ac:spMkLst>
        </pc:spChg>
        <pc:grpChg chg="mod">
          <ac:chgData name="Katarzyna Pudłowska" userId="3176d027-f636-4165-8ec2-31129f35f6a7" providerId="ADAL" clId="{C64FD914-9D8C-4E4C-A6F4-69A29DF400DA}" dt="2024-02-26T14:38:49.481" v="79" actId="14100"/>
          <ac:grpSpMkLst>
            <pc:docMk/>
            <pc:sldMk cId="0" sldId="265"/>
            <ac:grpSpMk id="3" creationId="{00000000-0000-0000-0000-000000000000}"/>
          </ac:grpSpMkLst>
        </pc:grpChg>
        <pc:grpChg chg="del">
          <ac:chgData name="Katarzyna Pudłowska" userId="3176d027-f636-4165-8ec2-31129f35f6a7" providerId="ADAL" clId="{C64FD914-9D8C-4E4C-A6F4-69A29DF400DA}" dt="2024-02-26T14:39:12.722" v="100" actId="478"/>
          <ac:grpSpMkLst>
            <pc:docMk/>
            <pc:sldMk cId="0" sldId="265"/>
            <ac:grpSpMk id="8" creationId="{00000000-0000-0000-0000-000000000000}"/>
          </ac:grpSpMkLst>
        </pc:grpChg>
      </pc:sldChg>
      <pc:sldChg chg="delSp modSp mod">
        <pc:chgData name="Katarzyna Pudłowska" userId="3176d027-f636-4165-8ec2-31129f35f6a7" providerId="ADAL" clId="{C64FD914-9D8C-4E4C-A6F4-69A29DF400DA}" dt="2024-02-26T14:39:25.794" v="103" actId="478"/>
        <pc:sldMkLst>
          <pc:docMk/>
          <pc:sldMk cId="0" sldId="266"/>
        </pc:sldMkLst>
        <pc:spChg chg="mod">
          <ac:chgData name="Katarzyna Pudłowska" userId="3176d027-f636-4165-8ec2-31129f35f6a7" providerId="ADAL" clId="{C64FD914-9D8C-4E4C-A6F4-69A29DF400DA}" dt="2024-02-26T14:39:21.057" v="102" actId="14100"/>
          <ac:spMkLst>
            <pc:docMk/>
            <pc:sldMk cId="0" sldId="266"/>
            <ac:spMk id="2" creationId="{00000000-0000-0000-0000-000000000000}"/>
          </ac:spMkLst>
        </pc:spChg>
        <pc:grpChg chg="mod">
          <ac:chgData name="Katarzyna Pudłowska" userId="3176d027-f636-4165-8ec2-31129f35f6a7" providerId="ADAL" clId="{C64FD914-9D8C-4E4C-A6F4-69A29DF400DA}" dt="2024-02-26T14:39:18.065" v="101" actId="14100"/>
          <ac:grpSpMkLst>
            <pc:docMk/>
            <pc:sldMk cId="0" sldId="266"/>
            <ac:grpSpMk id="3" creationId="{00000000-0000-0000-0000-000000000000}"/>
          </ac:grpSpMkLst>
        </pc:grpChg>
        <pc:grpChg chg="del">
          <ac:chgData name="Katarzyna Pudłowska" userId="3176d027-f636-4165-8ec2-31129f35f6a7" providerId="ADAL" clId="{C64FD914-9D8C-4E4C-A6F4-69A29DF400DA}" dt="2024-02-26T14:39:25.794" v="103" actId="478"/>
          <ac:grpSpMkLst>
            <pc:docMk/>
            <pc:sldMk cId="0" sldId="266"/>
            <ac:grpSpMk id="7" creationId="{00000000-0000-0000-0000-000000000000}"/>
          </ac:grpSpMkLst>
        </pc:grpChg>
      </pc:sldChg>
      <pc:sldChg chg="delSp modSp mod">
        <pc:chgData name="Katarzyna Pudłowska" userId="3176d027-f636-4165-8ec2-31129f35f6a7" providerId="ADAL" clId="{C64FD914-9D8C-4E4C-A6F4-69A29DF400DA}" dt="2024-02-26T14:40:11.593" v="107" actId="478"/>
        <pc:sldMkLst>
          <pc:docMk/>
          <pc:sldMk cId="0" sldId="268"/>
        </pc:sldMkLst>
        <pc:grpChg chg="mod">
          <ac:chgData name="Katarzyna Pudłowska" userId="3176d027-f636-4165-8ec2-31129f35f6a7" providerId="ADAL" clId="{C64FD914-9D8C-4E4C-A6F4-69A29DF400DA}" dt="2024-02-26T14:39:39.525" v="106" actId="14100"/>
          <ac:grpSpMkLst>
            <pc:docMk/>
            <pc:sldMk cId="0" sldId="268"/>
            <ac:grpSpMk id="4" creationId="{00000000-0000-0000-0000-000000000000}"/>
          </ac:grpSpMkLst>
        </pc:grpChg>
        <pc:grpChg chg="mod">
          <ac:chgData name="Katarzyna Pudłowska" userId="3176d027-f636-4165-8ec2-31129f35f6a7" providerId="ADAL" clId="{C64FD914-9D8C-4E4C-A6F4-69A29DF400DA}" dt="2024-02-26T14:39:34.180" v="104" actId="14100"/>
          <ac:grpSpMkLst>
            <pc:docMk/>
            <pc:sldMk cId="0" sldId="268"/>
            <ac:grpSpMk id="6" creationId="{00000000-0000-0000-0000-000000000000}"/>
          </ac:grpSpMkLst>
        </pc:grpChg>
        <pc:grpChg chg="del">
          <ac:chgData name="Katarzyna Pudłowska" userId="3176d027-f636-4165-8ec2-31129f35f6a7" providerId="ADAL" clId="{C64FD914-9D8C-4E4C-A6F4-69A29DF400DA}" dt="2024-02-26T14:40:11.593" v="107" actId="478"/>
          <ac:grpSpMkLst>
            <pc:docMk/>
            <pc:sldMk cId="0" sldId="268"/>
            <ac:grpSpMk id="10" creationId="{00000000-0000-0000-0000-000000000000}"/>
          </ac:grpSpMkLst>
        </pc:grpChg>
      </pc:sldChg>
      <pc:sldChg chg="delSp modSp mod">
        <pc:chgData name="Katarzyna Pudłowska" userId="3176d027-f636-4165-8ec2-31129f35f6a7" providerId="ADAL" clId="{C64FD914-9D8C-4E4C-A6F4-69A29DF400DA}" dt="2024-02-26T14:40:26.949" v="109" actId="478"/>
        <pc:sldMkLst>
          <pc:docMk/>
          <pc:sldMk cId="0" sldId="269"/>
        </pc:sldMkLst>
        <pc:grpChg chg="mod">
          <ac:chgData name="Katarzyna Pudłowska" userId="3176d027-f636-4165-8ec2-31129f35f6a7" providerId="ADAL" clId="{C64FD914-9D8C-4E4C-A6F4-69A29DF400DA}" dt="2024-02-26T14:40:16.869" v="108" actId="14100"/>
          <ac:grpSpMkLst>
            <pc:docMk/>
            <pc:sldMk cId="0" sldId="269"/>
            <ac:grpSpMk id="2" creationId="{00000000-0000-0000-0000-000000000000}"/>
          </ac:grpSpMkLst>
        </pc:grpChg>
        <pc:grpChg chg="del">
          <ac:chgData name="Katarzyna Pudłowska" userId="3176d027-f636-4165-8ec2-31129f35f6a7" providerId="ADAL" clId="{C64FD914-9D8C-4E4C-A6F4-69A29DF400DA}" dt="2024-02-26T14:40:26.949" v="109" actId="478"/>
          <ac:grpSpMkLst>
            <pc:docMk/>
            <pc:sldMk cId="0" sldId="269"/>
            <ac:grpSpMk id="6" creationId="{00000000-0000-0000-0000-000000000000}"/>
          </ac:grpSpMkLst>
        </pc:grpChg>
      </pc:sldChg>
      <pc:sldChg chg="addSp delSp modSp mod">
        <pc:chgData name="Katarzyna Pudłowska" userId="3176d027-f636-4165-8ec2-31129f35f6a7" providerId="ADAL" clId="{C64FD914-9D8C-4E4C-A6F4-69A29DF400DA}" dt="2024-02-26T22:57:25.956" v="577" actId="20577"/>
        <pc:sldMkLst>
          <pc:docMk/>
          <pc:sldMk cId="0" sldId="270"/>
        </pc:sldMkLst>
        <pc:spChg chg="add mod">
          <ac:chgData name="Katarzyna Pudłowska" userId="3176d027-f636-4165-8ec2-31129f35f6a7" providerId="ADAL" clId="{C64FD914-9D8C-4E4C-A6F4-69A29DF400DA}" dt="2024-02-26T22:57:00.749" v="569" actId="14100"/>
          <ac:spMkLst>
            <pc:docMk/>
            <pc:sldMk cId="0" sldId="270"/>
            <ac:spMk id="10" creationId="{4DD7E59D-D50E-55F9-081A-9374142821BF}"/>
          </ac:spMkLst>
        </pc:spChg>
        <pc:spChg chg="mod">
          <ac:chgData name="Katarzyna Pudłowska" userId="3176d027-f636-4165-8ec2-31129f35f6a7" providerId="ADAL" clId="{C64FD914-9D8C-4E4C-A6F4-69A29DF400DA}" dt="2024-02-26T22:57:25.956" v="577" actId="20577"/>
          <ac:spMkLst>
            <pc:docMk/>
            <pc:sldMk cId="0" sldId="270"/>
            <ac:spMk id="14" creationId="{00000000-0000-0000-0000-000000000000}"/>
          </ac:spMkLst>
        </pc:spChg>
        <pc:spChg chg="add mod">
          <ac:chgData name="Katarzyna Pudłowska" userId="3176d027-f636-4165-8ec2-31129f35f6a7" providerId="ADAL" clId="{C64FD914-9D8C-4E4C-A6F4-69A29DF400DA}" dt="2024-02-26T22:57:23.227" v="576" actId="1076"/>
          <ac:spMkLst>
            <pc:docMk/>
            <pc:sldMk cId="0" sldId="270"/>
            <ac:spMk id="16" creationId="{9DFC3D64-BABC-DC11-D83B-FB24C6C17D41}"/>
          </ac:spMkLst>
        </pc:spChg>
        <pc:grpChg chg="mod">
          <ac:chgData name="Katarzyna Pudłowska" userId="3176d027-f636-4165-8ec2-31129f35f6a7" providerId="ADAL" clId="{C64FD914-9D8C-4E4C-A6F4-69A29DF400DA}" dt="2024-02-26T14:40:38.574" v="110" actId="14100"/>
          <ac:grpSpMkLst>
            <pc:docMk/>
            <pc:sldMk cId="0" sldId="270"/>
            <ac:grpSpMk id="4" creationId="{00000000-0000-0000-0000-000000000000}"/>
          </ac:grpSpMkLst>
        </pc:grpChg>
        <pc:grpChg chg="del">
          <ac:chgData name="Katarzyna Pudłowska" userId="3176d027-f636-4165-8ec2-31129f35f6a7" providerId="ADAL" clId="{C64FD914-9D8C-4E4C-A6F4-69A29DF400DA}" dt="2024-02-26T14:41:00.099" v="113" actId="478"/>
          <ac:grpSpMkLst>
            <pc:docMk/>
            <pc:sldMk cId="0" sldId="270"/>
            <ac:grpSpMk id="8" creationId="{00000000-0000-0000-0000-000000000000}"/>
          </ac:grpSpMkLst>
        </pc:grpChg>
        <pc:picChg chg="add del">
          <ac:chgData name="Katarzyna Pudłowska" userId="3176d027-f636-4165-8ec2-31129f35f6a7" providerId="ADAL" clId="{C64FD914-9D8C-4E4C-A6F4-69A29DF400DA}" dt="2024-02-26T22:56:12.662" v="562" actId="22"/>
          <ac:picMkLst>
            <pc:docMk/>
            <pc:sldMk cId="0" sldId="270"/>
            <ac:picMk id="9" creationId="{2E391115-86AE-6193-64D1-C7C07FB5CBCF}"/>
          </ac:picMkLst>
        </pc:picChg>
      </pc:sldChg>
      <pc:sldChg chg="delSp modSp mod">
        <pc:chgData name="Katarzyna Pudłowska" userId="3176d027-f636-4165-8ec2-31129f35f6a7" providerId="ADAL" clId="{C64FD914-9D8C-4E4C-A6F4-69A29DF400DA}" dt="2024-02-26T14:42:21.151" v="142" actId="478"/>
        <pc:sldMkLst>
          <pc:docMk/>
          <pc:sldMk cId="0" sldId="271"/>
        </pc:sldMkLst>
        <pc:spChg chg="mod">
          <ac:chgData name="Katarzyna Pudłowska" userId="3176d027-f636-4165-8ec2-31129f35f6a7" providerId="ADAL" clId="{C64FD914-9D8C-4E4C-A6F4-69A29DF400DA}" dt="2024-02-26T14:41:17.478" v="136" actId="20577"/>
          <ac:spMkLst>
            <pc:docMk/>
            <pc:sldMk cId="0" sldId="271"/>
            <ac:spMk id="14" creationId="{00000000-0000-0000-0000-000000000000}"/>
          </ac:spMkLst>
        </pc:spChg>
        <pc:spChg chg="mod">
          <ac:chgData name="Katarzyna Pudłowska" userId="3176d027-f636-4165-8ec2-31129f35f6a7" providerId="ADAL" clId="{C64FD914-9D8C-4E4C-A6F4-69A29DF400DA}" dt="2024-02-26T14:41:54.032" v="140" actId="1076"/>
          <ac:spMkLst>
            <pc:docMk/>
            <pc:sldMk cId="0" sldId="271"/>
            <ac:spMk id="16" creationId="{00000000-0000-0000-0000-000000000000}"/>
          </ac:spMkLst>
        </pc:spChg>
        <pc:spChg chg="mod">
          <ac:chgData name="Katarzyna Pudłowska" userId="3176d027-f636-4165-8ec2-31129f35f6a7" providerId="ADAL" clId="{C64FD914-9D8C-4E4C-A6F4-69A29DF400DA}" dt="2024-02-26T14:41:40.570" v="138" actId="1076"/>
          <ac:spMkLst>
            <pc:docMk/>
            <pc:sldMk cId="0" sldId="271"/>
            <ac:spMk id="17" creationId="{00000000-0000-0000-0000-000000000000}"/>
          </ac:spMkLst>
        </pc:spChg>
        <pc:spChg chg="mod">
          <ac:chgData name="Katarzyna Pudłowska" userId="3176d027-f636-4165-8ec2-31129f35f6a7" providerId="ADAL" clId="{C64FD914-9D8C-4E4C-A6F4-69A29DF400DA}" dt="2024-02-26T14:41:36.617" v="137" actId="1076"/>
          <ac:spMkLst>
            <pc:docMk/>
            <pc:sldMk cId="0" sldId="271"/>
            <ac:spMk id="18" creationId="{00000000-0000-0000-0000-000000000000}"/>
          </ac:spMkLst>
        </pc:spChg>
        <pc:spChg chg="mod">
          <ac:chgData name="Katarzyna Pudłowska" userId="3176d027-f636-4165-8ec2-31129f35f6a7" providerId="ADAL" clId="{C64FD914-9D8C-4E4C-A6F4-69A29DF400DA}" dt="2024-02-26T14:42:02.033" v="141" actId="1076"/>
          <ac:spMkLst>
            <pc:docMk/>
            <pc:sldMk cId="0" sldId="271"/>
            <ac:spMk id="19" creationId="{00000000-0000-0000-0000-000000000000}"/>
          </ac:spMkLst>
        </pc:spChg>
        <pc:spChg chg="mod">
          <ac:chgData name="Katarzyna Pudłowska" userId="3176d027-f636-4165-8ec2-31129f35f6a7" providerId="ADAL" clId="{C64FD914-9D8C-4E4C-A6F4-69A29DF400DA}" dt="2024-02-26T14:41:50.413" v="139" actId="1076"/>
          <ac:spMkLst>
            <pc:docMk/>
            <pc:sldMk cId="0" sldId="271"/>
            <ac:spMk id="20" creationId="{00000000-0000-0000-0000-000000000000}"/>
          </ac:spMkLst>
        </pc:spChg>
        <pc:grpChg chg="mod">
          <ac:chgData name="Katarzyna Pudłowska" userId="3176d027-f636-4165-8ec2-31129f35f6a7" providerId="ADAL" clId="{C64FD914-9D8C-4E4C-A6F4-69A29DF400DA}" dt="2024-02-26T14:41:05.268" v="114" actId="14100"/>
          <ac:grpSpMkLst>
            <pc:docMk/>
            <pc:sldMk cId="0" sldId="271"/>
            <ac:grpSpMk id="4" creationId="{00000000-0000-0000-0000-000000000000}"/>
          </ac:grpSpMkLst>
        </pc:grpChg>
        <pc:grpChg chg="del">
          <ac:chgData name="Katarzyna Pudłowska" userId="3176d027-f636-4165-8ec2-31129f35f6a7" providerId="ADAL" clId="{C64FD914-9D8C-4E4C-A6F4-69A29DF400DA}" dt="2024-02-26T14:42:21.151" v="142" actId="478"/>
          <ac:grpSpMkLst>
            <pc:docMk/>
            <pc:sldMk cId="0" sldId="271"/>
            <ac:grpSpMk id="8" creationId="{00000000-0000-0000-0000-000000000000}"/>
          </ac:grpSpMkLst>
        </pc:grpChg>
      </pc:sldChg>
      <pc:sldChg chg="delSp modSp mod">
        <pc:chgData name="Katarzyna Pudłowska" userId="3176d027-f636-4165-8ec2-31129f35f6a7" providerId="ADAL" clId="{C64FD914-9D8C-4E4C-A6F4-69A29DF400DA}" dt="2024-02-26T14:42:47.390" v="144" actId="478"/>
        <pc:sldMkLst>
          <pc:docMk/>
          <pc:sldMk cId="0" sldId="272"/>
        </pc:sldMkLst>
        <pc:grpChg chg="mod">
          <ac:chgData name="Katarzyna Pudłowska" userId="3176d027-f636-4165-8ec2-31129f35f6a7" providerId="ADAL" clId="{C64FD914-9D8C-4E4C-A6F4-69A29DF400DA}" dt="2024-02-26T14:42:42.926" v="143" actId="14100"/>
          <ac:grpSpMkLst>
            <pc:docMk/>
            <pc:sldMk cId="0" sldId="272"/>
            <ac:grpSpMk id="4" creationId="{00000000-0000-0000-0000-000000000000}"/>
          </ac:grpSpMkLst>
        </pc:grpChg>
        <pc:grpChg chg="del">
          <ac:chgData name="Katarzyna Pudłowska" userId="3176d027-f636-4165-8ec2-31129f35f6a7" providerId="ADAL" clId="{C64FD914-9D8C-4E4C-A6F4-69A29DF400DA}" dt="2024-02-26T14:42:47.390" v="144" actId="478"/>
          <ac:grpSpMkLst>
            <pc:docMk/>
            <pc:sldMk cId="0" sldId="272"/>
            <ac:grpSpMk id="8" creationId="{00000000-0000-0000-0000-000000000000}"/>
          </ac:grpSpMkLst>
        </pc:grpChg>
      </pc:sldChg>
      <pc:sldChg chg="delSp modSp mod">
        <pc:chgData name="Katarzyna Pudłowska" userId="3176d027-f636-4165-8ec2-31129f35f6a7" providerId="ADAL" clId="{C64FD914-9D8C-4E4C-A6F4-69A29DF400DA}" dt="2024-02-26T14:43:12.744" v="148" actId="478"/>
        <pc:sldMkLst>
          <pc:docMk/>
          <pc:sldMk cId="0" sldId="273"/>
        </pc:sldMkLst>
        <pc:spChg chg="mod">
          <ac:chgData name="Katarzyna Pudłowska" userId="3176d027-f636-4165-8ec2-31129f35f6a7" providerId="ADAL" clId="{C64FD914-9D8C-4E4C-A6F4-69A29DF400DA}" dt="2024-02-26T14:43:03.128" v="146" actId="20577"/>
          <ac:spMkLst>
            <pc:docMk/>
            <pc:sldMk cId="0" sldId="273"/>
            <ac:spMk id="31" creationId="{00000000-0000-0000-0000-000000000000}"/>
          </ac:spMkLst>
        </pc:spChg>
        <pc:spChg chg="mod">
          <ac:chgData name="Katarzyna Pudłowska" userId="3176d027-f636-4165-8ec2-31129f35f6a7" providerId="ADAL" clId="{C64FD914-9D8C-4E4C-A6F4-69A29DF400DA}" dt="2024-02-26T14:43:08.874" v="147" actId="1076"/>
          <ac:spMkLst>
            <pc:docMk/>
            <pc:sldMk cId="0" sldId="273"/>
            <ac:spMk id="34" creationId="{00000000-0000-0000-0000-000000000000}"/>
          </ac:spMkLst>
        </pc:spChg>
        <pc:grpChg chg="mod">
          <ac:chgData name="Katarzyna Pudłowska" userId="3176d027-f636-4165-8ec2-31129f35f6a7" providerId="ADAL" clId="{C64FD914-9D8C-4E4C-A6F4-69A29DF400DA}" dt="2024-02-26T14:42:57.021" v="145" actId="14100"/>
          <ac:grpSpMkLst>
            <pc:docMk/>
            <pc:sldMk cId="0" sldId="273"/>
            <ac:grpSpMk id="4" creationId="{00000000-0000-0000-0000-000000000000}"/>
          </ac:grpSpMkLst>
        </pc:grpChg>
        <pc:grpChg chg="del">
          <ac:chgData name="Katarzyna Pudłowska" userId="3176d027-f636-4165-8ec2-31129f35f6a7" providerId="ADAL" clId="{C64FD914-9D8C-4E4C-A6F4-69A29DF400DA}" dt="2024-02-26T14:43:12.744" v="148" actId="478"/>
          <ac:grpSpMkLst>
            <pc:docMk/>
            <pc:sldMk cId="0" sldId="273"/>
            <ac:grpSpMk id="8" creationId="{00000000-0000-0000-0000-000000000000}"/>
          </ac:grpSpMkLst>
        </pc:grpChg>
      </pc:sldChg>
      <pc:sldChg chg="delSp modSp mod">
        <pc:chgData name="Katarzyna Pudłowska" userId="3176d027-f636-4165-8ec2-31129f35f6a7" providerId="ADAL" clId="{C64FD914-9D8C-4E4C-A6F4-69A29DF400DA}" dt="2024-02-26T14:43:31.190" v="152" actId="478"/>
        <pc:sldMkLst>
          <pc:docMk/>
          <pc:sldMk cId="0" sldId="274"/>
        </pc:sldMkLst>
        <pc:spChg chg="mod">
          <ac:chgData name="Katarzyna Pudłowska" userId="3176d027-f636-4165-8ec2-31129f35f6a7" providerId="ADAL" clId="{C64FD914-9D8C-4E4C-A6F4-69A29DF400DA}" dt="2024-02-26T14:43:25.888" v="151" actId="1076"/>
          <ac:spMkLst>
            <pc:docMk/>
            <pc:sldMk cId="0" sldId="274"/>
            <ac:spMk id="15" creationId="{00000000-0000-0000-0000-000000000000}"/>
          </ac:spMkLst>
        </pc:spChg>
        <pc:grpChg chg="mod">
          <ac:chgData name="Katarzyna Pudłowska" userId="3176d027-f636-4165-8ec2-31129f35f6a7" providerId="ADAL" clId="{C64FD914-9D8C-4E4C-A6F4-69A29DF400DA}" dt="2024-02-26T14:43:21.013" v="150" actId="14100"/>
          <ac:grpSpMkLst>
            <pc:docMk/>
            <pc:sldMk cId="0" sldId="274"/>
            <ac:grpSpMk id="4" creationId="{00000000-0000-0000-0000-000000000000}"/>
          </ac:grpSpMkLst>
        </pc:grpChg>
        <pc:grpChg chg="del">
          <ac:chgData name="Katarzyna Pudłowska" userId="3176d027-f636-4165-8ec2-31129f35f6a7" providerId="ADAL" clId="{C64FD914-9D8C-4E4C-A6F4-69A29DF400DA}" dt="2024-02-26T14:43:31.190" v="152" actId="478"/>
          <ac:grpSpMkLst>
            <pc:docMk/>
            <pc:sldMk cId="0" sldId="274"/>
            <ac:grpSpMk id="8" creationId="{00000000-0000-0000-0000-000000000000}"/>
          </ac:grpSpMkLst>
        </pc:grpChg>
      </pc:sldChg>
      <pc:sldChg chg="delSp modSp mod">
        <pc:chgData name="Katarzyna Pudłowska" userId="3176d027-f636-4165-8ec2-31129f35f6a7" providerId="ADAL" clId="{C64FD914-9D8C-4E4C-A6F4-69A29DF400DA}" dt="2024-02-26T14:43:41.551" v="154" actId="478"/>
        <pc:sldMkLst>
          <pc:docMk/>
          <pc:sldMk cId="0" sldId="275"/>
        </pc:sldMkLst>
        <pc:grpChg chg="mod">
          <ac:chgData name="Katarzyna Pudłowska" userId="3176d027-f636-4165-8ec2-31129f35f6a7" providerId="ADAL" clId="{C64FD914-9D8C-4E4C-A6F4-69A29DF400DA}" dt="2024-02-26T14:43:36.973" v="153" actId="14100"/>
          <ac:grpSpMkLst>
            <pc:docMk/>
            <pc:sldMk cId="0" sldId="275"/>
            <ac:grpSpMk id="4" creationId="{00000000-0000-0000-0000-000000000000}"/>
          </ac:grpSpMkLst>
        </pc:grpChg>
        <pc:grpChg chg="del">
          <ac:chgData name="Katarzyna Pudłowska" userId="3176d027-f636-4165-8ec2-31129f35f6a7" providerId="ADAL" clId="{C64FD914-9D8C-4E4C-A6F4-69A29DF400DA}" dt="2024-02-26T14:43:41.551" v="154" actId="478"/>
          <ac:grpSpMkLst>
            <pc:docMk/>
            <pc:sldMk cId="0" sldId="275"/>
            <ac:grpSpMk id="8" creationId="{00000000-0000-0000-0000-000000000000}"/>
          </ac:grpSpMkLst>
        </pc:grpChg>
      </pc:sldChg>
      <pc:sldChg chg="delSp modSp mod">
        <pc:chgData name="Katarzyna Pudłowska" userId="3176d027-f636-4165-8ec2-31129f35f6a7" providerId="ADAL" clId="{C64FD914-9D8C-4E4C-A6F4-69A29DF400DA}" dt="2024-02-26T14:44:14.151" v="189" actId="478"/>
        <pc:sldMkLst>
          <pc:docMk/>
          <pc:sldMk cId="0" sldId="276"/>
        </pc:sldMkLst>
        <pc:spChg chg="mod">
          <ac:chgData name="Katarzyna Pudłowska" userId="3176d027-f636-4165-8ec2-31129f35f6a7" providerId="ADAL" clId="{C64FD914-9D8C-4E4C-A6F4-69A29DF400DA}" dt="2024-02-26T14:44:07.292" v="188" actId="20577"/>
          <ac:spMkLst>
            <pc:docMk/>
            <pc:sldMk cId="0" sldId="276"/>
            <ac:spMk id="21" creationId="{00000000-0000-0000-0000-000000000000}"/>
          </ac:spMkLst>
        </pc:spChg>
        <pc:grpChg chg="mod">
          <ac:chgData name="Katarzyna Pudłowska" userId="3176d027-f636-4165-8ec2-31129f35f6a7" providerId="ADAL" clId="{C64FD914-9D8C-4E4C-A6F4-69A29DF400DA}" dt="2024-02-26T14:43:53.363" v="155" actId="14100"/>
          <ac:grpSpMkLst>
            <pc:docMk/>
            <pc:sldMk cId="0" sldId="276"/>
            <ac:grpSpMk id="4" creationId="{00000000-0000-0000-0000-000000000000}"/>
          </ac:grpSpMkLst>
        </pc:grpChg>
        <pc:grpChg chg="del">
          <ac:chgData name="Katarzyna Pudłowska" userId="3176d027-f636-4165-8ec2-31129f35f6a7" providerId="ADAL" clId="{C64FD914-9D8C-4E4C-A6F4-69A29DF400DA}" dt="2024-02-26T14:44:14.151" v="189" actId="478"/>
          <ac:grpSpMkLst>
            <pc:docMk/>
            <pc:sldMk cId="0" sldId="276"/>
            <ac:grpSpMk id="8" creationId="{00000000-0000-0000-0000-000000000000}"/>
          </ac:grpSpMkLst>
        </pc:grpChg>
      </pc:sldChg>
      <pc:sldChg chg="delSp modSp mod">
        <pc:chgData name="Katarzyna Pudłowska" userId="3176d027-f636-4165-8ec2-31129f35f6a7" providerId="ADAL" clId="{C64FD914-9D8C-4E4C-A6F4-69A29DF400DA}" dt="2024-02-26T14:44:32.376" v="191" actId="478"/>
        <pc:sldMkLst>
          <pc:docMk/>
          <pc:sldMk cId="0" sldId="277"/>
        </pc:sldMkLst>
        <pc:grpChg chg="mod">
          <ac:chgData name="Katarzyna Pudłowska" userId="3176d027-f636-4165-8ec2-31129f35f6a7" providerId="ADAL" clId="{C64FD914-9D8C-4E4C-A6F4-69A29DF400DA}" dt="2024-02-26T14:44:21.657" v="190" actId="14100"/>
          <ac:grpSpMkLst>
            <pc:docMk/>
            <pc:sldMk cId="0" sldId="277"/>
            <ac:grpSpMk id="4" creationId="{00000000-0000-0000-0000-000000000000}"/>
          </ac:grpSpMkLst>
        </pc:grpChg>
        <pc:grpChg chg="del">
          <ac:chgData name="Katarzyna Pudłowska" userId="3176d027-f636-4165-8ec2-31129f35f6a7" providerId="ADAL" clId="{C64FD914-9D8C-4E4C-A6F4-69A29DF400DA}" dt="2024-02-26T14:44:32.376" v="191" actId="478"/>
          <ac:grpSpMkLst>
            <pc:docMk/>
            <pc:sldMk cId="0" sldId="277"/>
            <ac:grpSpMk id="8" creationId="{00000000-0000-0000-0000-000000000000}"/>
          </ac:grpSpMkLst>
        </pc:grpChg>
      </pc:sldChg>
      <pc:sldChg chg="delSp modSp mod">
        <pc:chgData name="Katarzyna Pudłowska" userId="3176d027-f636-4165-8ec2-31129f35f6a7" providerId="ADAL" clId="{C64FD914-9D8C-4E4C-A6F4-69A29DF400DA}" dt="2024-02-26T14:44:44.864" v="193" actId="478"/>
        <pc:sldMkLst>
          <pc:docMk/>
          <pc:sldMk cId="0" sldId="278"/>
        </pc:sldMkLst>
        <pc:grpChg chg="mod">
          <ac:chgData name="Katarzyna Pudłowska" userId="3176d027-f636-4165-8ec2-31129f35f6a7" providerId="ADAL" clId="{C64FD914-9D8C-4E4C-A6F4-69A29DF400DA}" dt="2024-02-26T14:44:38.571" v="192" actId="14100"/>
          <ac:grpSpMkLst>
            <pc:docMk/>
            <pc:sldMk cId="0" sldId="278"/>
            <ac:grpSpMk id="4" creationId="{00000000-0000-0000-0000-000000000000}"/>
          </ac:grpSpMkLst>
        </pc:grpChg>
        <pc:grpChg chg="del">
          <ac:chgData name="Katarzyna Pudłowska" userId="3176d027-f636-4165-8ec2-31129f35f6a7" providerId="ADAL" clId="{C64FD914-9D8C-4E4C-A6F4-69A29DF400DA}" dt="2024-02-26T14:44:44.864" v="193" actId="478"/>
          <ac:grpSpMkLst>
            <pc:docMk/>
            <pc:sldMk cId="0" sldId="278"/>
            <ac:grpSpMk id="8" creationId="{00000000-0000-0000-0000-000000000000}"/>
          </ac:grpSpMkLst>
        </pc:grpChg>
      </pc:sldChg>
      <pc:sldChg chg="delSp modSp mod">
        <pc:chgData name="Katarzyna Pudłowska" userId="3176d027-f636-4165-8ec2-31129f35f6a7" providerId="ADAL" clId="{C64FD914-9D8C-4E4C-A6F4-69A29DF400DA}" dt="2024-02-26T14:45:08.757" v="197" actId="478"/>
        <pc:sldMkLst>
          <pc:docMk/>
          <pc:sldMk cId="0" sldId="280"/>
        </pc:sldMkLst>
        <pc:grpChg chg="mod">
          <ac:chgData name="Katarzyna Pudłowska" userId="3176d027-f636-4165-8ec2-31129f35f6a7" providerId="ADAL" clId="{C64FD914-9D8C-4E4C-A6F4-69A29DF400DA}" dt="2024-02-26T14:45:01.894" v="196" actId="14100"/>
          <ac:grpSpMkLst>
            <pc:docMk/>
            <pc:sldMk cId="0" sldId="280"/>
            <ac:grpSpMk id="2" creationId="{00000000-0000-0000-0000-000000000000}"/>
          </ac:grpSpMkLst>
        </pc:grpChg>
        <pc:grpChg chg="mod">
          <ac:chgData name="Katarzyna Pudłowska" userId="3176d027-f636-4165-8ec2-31129f35f6a7" providerId="ADAL" clId="{C64FD914-9D8C-4E4C-A6F4-69A29DF400DA}" dt="2024-02-26T14:44:56.184" v="194" actId="14100"/>
          <ac:grpSpMkLst>
            <pc:docMk/>
            <pc:sldMk cId="0" sldId="280"/>
            <ac:grpSpMk id="6" creationId="{00000000-0000-0000-0000-000000000000}"/>
          </ac:grpSpMkLst>
        </pc:grpChg>
        <pc:grpChg chg="del">
          <ac:chgData name="Katarzyna Pudłowska" userId="3176d027-f636-4165-8ec2-31129f35f6a7" providerId="ADAL" clId="{C64FD914-9D8C-4E4C-A6F4-69A29DF400DA}" dt="2024-02-26T14:45:08.757" v="197" actId="478"/>
          <ac:grpSpMkLst>
            <pc:docMk/>
            <pc:sldMk cId="0" sldId="280"/>
            <ac:grpSpMk id="10" creationId="{00000000-0000-0000-0000-000000000000}"/>
          </ac:grpSpMkLst>
        </pc:grpChg>
      </pc:sldChg>
      <pc:sldChg chg="delSp modSp mod">
        <pc:chgData name="Katarzyna Pudłowska" userId="3176d027-f636-4165-8ec2-31129f35f6a7" providerId="ADAL" clId="{C64FD914-9D8C-4E4C-A6F4-69A29DF400DA}" dt="2024-02-26T14:46:20.599" v="201" actId="478"/>
        <pc:sldMkLst>
          <pc:docMk/>
          <pc:sldMk cId="0" sldId="281"/>
        </pc:sldMkLst>
        <pc:spChg chg="del">
          <ac:chgData name="Katarzyna Pudłowska" userId="3176d027-f636-4165-8ec2-31129f35f6a7" providerId="ADAL" clId="{C64FD914-9D8C-4E4C-A6F4-69A29DF400DA}" dt="2024-02-26T14:46:20.599" v="201" actId="478"/>
          <ac:spMkLst>
            <pc:docMk/>
            <pc:sldMk cId="0" sldId="281"/>
            <ac:spMk id="25" creationId="{00000000-0000-0000-0000-000000000000}"/>
          </ac:spMkLst>
        </pc:spChg>
        <pc:spChg chg="mod">
          <ac:chgData name="Katarzyna Pudłowska" userId="3176d027-f636-4165-8ec2-31129f35f6a7" providerId="ADAL" clId="{C64FD914-9D8C-4E4C-A6F4-69A29DF400DA}" dt="2024-02-26T14:45:15.318" v="199" actId="20577"/>
          <ac:spMkLst>
            <pc:docMk/>
            <pc:sldMk cId="0" sldId="281"/>
            <ac:spMk id="33" creationId="{00000000-0000-0000-0000-000000000000}"/>
          </ac:spMkLst>
        </pc:spChg>
        <pc:grpChg chg="mod">
          <ac:chgData name="Katarzyna Pudłowska" userId="3176d027-f636-4165-8ec2-31129f35f6a7" providerId="ADAL" clId="{C64FD914-9D8C-4E4C-A6F4-69A29DF400DA}" dt="2024-02-26T14:45:12.365" v="198" actId="14100"/>
          <ac:grpSpMkLst>
            <pc:docMk/>
            <pc:sldMk cId="0" sldId="281"/>
            <ac:grpSpMk id="2" creationId="{00000000-0000-0000-0000-000000000000}"/>
          </ac:grpSpMkLst>
        </pc:grpChg>
        <pc:grpChg chg="del">
          <ac:chgData name="Katarzyna Pudłowska" userId="3176d027-f636-4165-8ec2-31129f35f6a7" providerId="ADAL" clId="{C64FD914-9D8C-4E4C-A6F4-69A29DF400DA}" dt="2024-02-26T14:45:24.624" v="200" actId="478"/>
          <ac:grpSpMkLst>
            <pc:docMk/>
            <pc:sldMk cId="0" sldId="281"/>
            <ac:grpSpMk id="6" creationId="{00000000-0000-0000-0000-000000000000}"/>
          </ac:grpSpMkLst>
        </pc:grpChg>
      </pc:sldChg>
      <pc:sldChg chg="addSp delSp modSp mod">
        <pc:chgData name="Katarzyna Pudłowska" userId="3176d027-f636-4165-8ec2-31129f35f6a7" providerId="ADAL" clId="{C64FD914-9D8C-4E4C-A6F4-69A29DF400DA}" dt="2024-02-26T22:58:16.096" v="587" actId="1076"/>
        <pc:sldMkLst>
          <pc:docMk/>
          <pc:sldMk cId="0" sldId="282"/>
        </pc:sldMkLst>
        <pc:spChg chg="add mod">
          <ac:chgData name="Katarzyna Pudłowska" userId="3176d027-f636-4165-8ec2-31129f35f6a7" providerId="ADAL" clId="{C64FD914-9D8C-4E4C-A6F4-69A29DF400DA}" dt="2024-02-26T22:57:50.687" v="585"/>
          <ac:spMkLst>
            <pc:docMk/>
            <pc:sldMk cId="0" sldId="282"/>
            <ac:spMk id="8" creationId="{878D670C-94C3-29D7-2BD9-7213EB6E1E12}"/>
          </ac:spMkLst>
        </pc:spChg>
        <pc:spChg chg="add mod">
          <ac:chgData name="Katarzyna Pudłowska" userId="3176d027-f636-4165-8ec2-31129f35f6a7" providerId="ADAL" clId="{C64FD914-9D8C-4E4C-A6F4-69A29DF400DA}" dt="2024-02-26T22:58:16.096" v="587" actId="1076"/>
          <ac:spMkLst>
            <pc:docMk/>
            <pc:sldMk cId="0" sldId="282"/>
            <ac:spMk id="9" creationId="{FFFE5A57-1D72-48C2-BF90-6477C8B1890D}"/>
          </ac:spMkLst>
        </pc:spChg>
        <pc:spChg chg="mod">
          <ac:chgData name="Katarzyna Pudłowska" userId="3176d027-f636-4165-8ec2-31129f35f6a7" providerId="ADAL" clId="{C64FD914-9D8C-4E4C-A6F4-69A29DF400DA}" dt="2024-02-26T22:57:49.414" v="584" actId="20577"/>
          <ac:spMkLst>
            <pc:docMk/>
            <pc:sldMk cId="0" sldId="282"/>
            <ac:spMk id="14" creationId="{00000000-0000-0000-0000-000000000000}"/>
          </ac:spMkLst>
        </pc:spChg>
        <pc:grpChg chg="mod">
          <ac:chgData name="Katarzyna Pudłowska" userId="3176d027-f636-4165-8ec2-31129f35f6a7" providerId="ADAL" clId="{C64FD914-9D8C-4E4C-A6F4-69A29DF400DA}" dt="2024-02-26T14:46:49.558" v="206" actId="14100"/>
          <ac:grpSpMkLst>
            <pc:docMk/>
            <pc:sldMk cId="0" sldId="282"/>
            <ac:grpSpMk id="4" creationId="{00000000-0000-0000-0000-000000000000}"/>
          </ac:grpSpMkLst>
        </pc:grpChg>
        <pc:grpChg chg="del">
          <ac:chgData name="Katarzyna Pudłowska" userId="3176d027-f636-4165-8ec2-31129f35f6a7" providerId="ADAL" clId="{C64FD914-9D8C-4E4C-A6F4-69A29DF400DA}" dt="2024-02-26T14:46:26.811" v="202" actId="478"/>
          <ac:grpSpMkLst>
            <pc:docMk/>
            <pc:sldMk cId="0" sldId="282"/>
            <ac:grpSpMk id="8" creationId="{00000000-0000-0000-0000-000000000000}"/>
          </ac:grpSpMkLst>
        </pc:grpChg>
      </pc:sldChg>
      <pc:sldChg chg="delSp modSp mod">
        <pc:chgData name="Katarzyna Pudłowska" userId="3176d027-f636-4165-8ec2-31129f35f6a7" providerId="ADAL" clId="{C64FD914-9D8C-4E4C-A6F4-69A29DF400DA}" dt="2024-02-26T14:47:02.103" v="207" actId="478"/>
        <pc:sldMkLst>
          <pc:docMk/>
          <pc:sldMk cId="0" sldId="283"/>
        </pc:sldMkLst>
        <pc:grpChg chg="mod">
          <ac:chgData name="Katarzyna Pudłowska" userId="3176d027-f636-4165-8ec2-31129f35f6a7" providerId="ADAL" clId="{C64FD914-9D8C-4E4C-A6F4-69A29DF400DA}" dt="2024-02-26T14:46:45.434" v="205" actId="14100"/>
          <ac:grpSpMkLst>
            <pc:docMk/>
            <pc:sldMk cId="0" sldId="283"/>
            <ac:grpSpMk id="4" creationId="{00000000-0000-0000-0000-000000000000}"/>
          </ac:grpSpMkLst>
        </pc:grpChg>
        <pc:grpChg chg="del">
          <ac:chgData name="Katarzyna Pudłowska" userId="3176d027-f636-4165-8ec2-31129f35f6a7" providerId="ADAL" clId="{C64FD914-9D8C-4E4C-A6F4-69A29DF400DA}" dt="2024-02-26T14:47:02.103" v="207" actId="478"/>
          <ac:grpSpMkLst>
            <pc:docMk/>
            <pc:sldMk cId="0" sldId="283"/>
            <ac:grpSpMk id="8" creationId="{00000000-0000-0000-0000-000000000000}"/>
          </ac:grpSpMkLst>
        </pc:grpChg>
      </pc:sldChg>
      <pc:sldChg chg="delSp modSp mod">
        <pc:chgData name="Katarzyna Pudłowska" userId="3176d027-f636-4165-8ec2-31129f35f6a7" providerId="ADAL" clId="{C64FD914-9D8C-4E4C-A6F4-69A29DF400DA}" dt="2024-02-26T14:47:13.021" v="209" actId="478"/>
        <pc:sldMkLst>
          <pc:docMk/>
          <pc:sldMk cId="0" sldId="284"/>
        </pc:sldMkLst>
        <pc:grpChg chg="mod">
          <ac:chgData name="Katarzyna Pudłowska" userId="3176d027-f636-4165-8ec2-31129f35f6a7" providerId="ADAL" clId="{C64FD914-9D8C-4E4C-A6F4-69A29DF400DA}" dt="2024-02-26T14:47:06.277" v="208" actId="14100"/>
          <ac:grpSpMkLst>
            <pc:docMk/>
            <pc:sldMk cId="0" sldId="284"/>
            <ac:grpSpMk id="4" creationId="{00000000-0000-0000-0000-000000000000}"/>
          </ac:grpSpMkLst>
        </pc:grpChg>
        <pc:grpChg chg="del">
          <ac:chgData name="Katarzyna Pudłowska" userId="3176d027-f636-4165-8ec2-31129f35f6a7" providerId="ADAL" clId="{C64FD914-9D8C-4E4C-A6F4-69A29DF400DA}" dt="2024-02-26T14:47:13.021" v="209" actId="478"/>
          <ac:grpSpMkLst>
            <pc:docMk/>
            <pc:sldMk cId="0" sldId="284"/>
            <ac:grpSpMk id="8" creationId="{00000000-0000-0000-0000-000000000000}"/>
          </ac:grpSpMkLst>
        </pc:grpChg>
      </pc:sldChg>
      <pc:sldChg chg="delSp modSp mod">
        <pc:chgData name="Katarzyna Pudłowska" userId="3176d027-f636-4165-8ec2-31129f35f6a7" providerId="ADAL" clId="{C64FD914-9D8C-4E4C-A6F4-69A29DF400DA}" dt="2024-02-26T14:47:35.486" v="224" actId="478"/>
        <pc:sldMkLst>
          <pc:docMk/>
          <pc:sldMk cId="0" sldId="285"/>
        </pc:sldMkLst>
        <pc:spChg chg="mod">
          <ac:chgData name="Katarzyna Pudłowska" userId="3176d027-f636-4165-8ec2-31129f35f6a7" providerId="ADAL" clId="{C64FD914-9D8C-4E4C-A6F4-69A29DF400DA}" dt="2024-02-26T14:47:25.598" v="223" actId="20577"/>
          <ac:spMkLst>
            <pc:docMk/>
            <pc:sldMk cId="0" sldId="285"/>
            <ac:spMk id="15" creationId="{00000000-0000-0000-0000-000000000000}"/>
          </ac:spMkLst>
        </pc:spChg>
        <pc:grpChg chg="mod">
          <ac:chgData name="Katarzyna Pudłowska" userId="3176d027-f636-4165-8ec2-31129f35f6a7" providerId="ADAL" clId="{C64FD914-9D8C-4E4C-A6F4-69A29DF400DA}" dt="2024-02-26T14:47:17.253" v="210" actId="14100"/>
          <ac:grpSpMkLst>
            <pc:docMk/>
            <pc:sldMk cId="0" sldId="285"/>
            <ac:grpSpMk id="4" creationId="{00000000-0000-0000-0000-000000000000}"/>
          </ac:grpSpMkLst>
        </pc:grpChg>
        <pc:grpChg chg="del">
          <ac:chgData name="Katarzyna Pudłowska" userId="3176d027-f636-4165-8ec2-31129f35f6a7" providerId="ADAL" clId="{C64FD914-9D8C-4E4C-A6F4-69A29DF400DA}" dt="2024-02-26T14:47:35.486" v="224" actId="478"/>
          <ac:grpSpMkLst>
            <pc:docMk/>
            <pc:sldMk cId="0" sldId="285"/>
            <ac:grpSpMk id="8" creationId="{00000000-0000-0000-0000-000000000000}"/>
          </ac:grpSpMkLst>
        </pc:grpChg>
      </pc:sldChg>
      <pc:sldChg chg="modSp mod">
        <pc:chgData name="Katarzyna Pudłowska" userId="3176d027-f636-4165-8ec2-31129f35f6a7" providerId="ADAL" clId="{C64FD914-9D8C-4E4C-A6F4-69A29DF400DA}" dt="2024-02-26T14:48:19.990" v="230" actId="1076"/>
        <pc:sldMkLst>
          <pc:docMk/>
          <pc:sldMk cId="0" sldId="286"/>
        </pc:sldMkLst>
        <pc:spChg chg="mod">
          <ac:chgData name="Katarzyna Pudłowska" userId="3176d027-f636-4165-8ec2-31129f35f6a7" providerId="ADAL" clId="{C64FD914-9D8C-4E4C-A6F4-69A29DF400DA}" dt="2024-02-26T14:48:19.990" v="230" actId="1076"/>
          <ac:spMkLst>
            <pc:docMk/>
            <pc:sldMk cId="0" sldId="286"/>
            <ac:spMk id="16" creationId="{00000000-0000-0000-0000-000000000000}"/>
          </ac:spMkLst>
        </pc:spChg>
        <pc:spChg chg="mod">
          <ac:chgData name="Katarzyna Pudłowska" userId="3176d027-f636-4165-8ec2-31129f35f6a7" providerId="ADAL" clId="{C64FD914-9D8C-4E4C-A6F4-69A29DF400DA}" dt="2024-02-26T14:48:07.463" v="227" actId="1076"/>
          <ac:spMkLst>
            <pc:docMk/>
            <pc:sldMk cId="0" sldId="286"/>
            <ac:spMk id="17" creationId="{00000000-0000-0000-0000-000000000000}"/>
          </ac:spMkLst>
        </pc:spChg>
        <pc:spChg chg="mod">
          <ac:chgData name="Katarzyna Pudłowska" userId="3176d027-f636-4165-8ec2-31129f35f6a7" providerId="ADAL" clId="{C64FD914-9D8C-4E4C-A6F4-69A29DF400DA}" dt="2024-02-26T14:48:16.045" v="229" actId="1076"/>
          <ac:spMkLst>
            <pc:docMk/>
            <pc:sldMk cId="0" sldId="286"/>
            <ac:spMk id="18" creationId="{00000000-0000-0000-0000-000000000000}"/>
          </ac:spMkLst>
        </pc:spChg>
        <pc:spChg chg="mod">
          <ac:chgData name="Katarzyna Pudłowska" userId="3176d027-f636-4165-8ec2-31129f35f6a7" providerId="ADAL" clId="{C64FD914-9D8C-4E4C-A6F4-69A29DF400DA}" dt="2024-02-26T14:48:12.683" v="228" actId="1076"/>
          <ac:spMkLst>
            <pc:docMk/>
            <pc:sldMk cId="0" sldId="286"/>
            <ac:spMk id="19" creationId="{00000000-0000-0000-0000-000000000000}"/>
          </ac:spMkLst>
        </pc:spChg>
        <pc:spChg chg="mod">
          <ac:chgData name="Katarzyna Pudłowska" userId="3176d027-f636-4165-8ec2-31129f35f6a7" providerId="ADAL" clId="{C64FD914-9D8C-4E4C-A6F4-69A29DF400DA}" dt="2024-02-26T14:48:02.083" v="226" actId="1076"/>
          <ac:spMkLst>
            <pc:docMk/>
            <pc:sldMk cId="0" sldId="286"/>
            <ac:spMk id="20" creationId="{00000000-0000-0000-0000-000000000000}"/>
          </ac:spMkLst>
        </pc:spChg>
        <pc:grpChg chg="mod">
          <ac:chgData name="Katarzyna Pudłowska" userId="3176d027-f636-4165-8ec2-31129f35f6a7" providerId="ADAL" clId="{C64FD914-9D8C-4E4C-A6F4-69A29DF400DA}" dt="2024-02-26T14:47:52.095" v="225" actId="14100"/>
          <ac:grpSpMkLst>
            <pc:docMk/>
            <pc:sldMk cId="0" sldId="286"/>
            <ac:grpSpMk id="4" creationId="{00000000-0000-0000-0000-000000000000}"/>
          </ac:grpSpMkLst>
        </pc:grpChg>
      </pc:sldChg>
      <pc:sldChg chg="delSp modSp mod">
        <pc:chgData name="Katarzyna Pudłowska" userId="3176d027-f636-4165-8ec2-31129f35f6a7" providerId="ADAL" clId="{C64FD914-9D8C-4E4C-A6F4-69A29DF400DA}" dt="2024-02-26T14:48:33.431" v="232" actId="478"/>
        <pc:sldMkLst>
          <pc:docMk/>
          <pc:sldMk cId="0" sldId="287"/>
        </pc:sldMkLst>
        <pc:grpChg chg="mod">
          <ac:chgData name="Katarzyna Pudłowska" userId="3176d027-f636-4165-8ec2-31129f35f6a7" providerId="ADAL" clId="{C64FD914-9D8C-4E4C-A6F4-69A29DF400DA}" dt="2024-02-26T14:48:27.123" v="231" actId="14100"/>
          <ac:grpSpMkLst>
            <pc:docMk/>
            <pc:sldMk cId="0" sldId="287"/>
            <ac:grpSpMk id="4" creationId="{00000000-0000-0000-0000-000000000000}"/>
          </ac:grpSpMkLst>
        </pc:grpChg>
        <pc:grpChg chg="del">
          <ac:chgData name="Katarzyna Pudłowska" userId="3176d027-f636-4165-8ec2-31129f35f6a7" providerId="ADAL" clId="{C64FD914-9D8C-4E4C-A6F4-69A29DF400DA}" dt="2024-02-26T14:48:33.431" v="232" actId="478"/>
          <ac:grpSpMkLst>
            <pc:docMk/>
            <pc:sldMk cId="0" sldId="287"/>
            <ac:grpSpMk id="8" creationId="{00000000-0000-0000-0000-000000000000}"/>
          </ac:grpSpMkLst>
        </pc:grpChg>
      </pc:sldChg>
      <pc:sldChg chg="delSp modSp mod">
        <pc:chgData name="Katarzyna Pudłowska" userId="3176d027-f636-4165-8ec2-31129f35f6a7" providerId="ADAL" clId="{C64FD914-9D8C-4E4C-A6F4-69A29DF400DA}" dt="2024-02-26T14:48:43.993" v="234" actId="478"/>
        <pc:sldMkLst>
          <pc:docMk/>
          <pc:sldMk cId="0" sldId="288"/>
        </pc:sldMkLst>
        <pc:grpChg chg="mod">
          <ac:chgData name="Katarzyna Pudłowska" userId="3176d027-f636-4165-8ec2-31129f35f6a7" providerId="ADAL" clId="{C64FD914-9D8C-4E4C-A6F4-69A29DF400DA}" dt="2024-02-26T14:48:39.427" v="233" actId="14100"/>
          <ac:grpSpMkLst>
            <pc:docMk/>
            <pc:sldMk cId="0" sldId="288"/>
            <ac:grpSpMk id="4" creationId="{00000000-0000-0000-0000-000000000000}"/>
          </ac:grpSpMkLst>
        </pc:grpChg>
        <pc:grpChg chg="del">
          <ac:chgData name="Katarzyna Pudłowska" userId="3176d027-f636-4165-8ec2-31129f35f6a7" providerId="ADAL" clId="{C64FD914-9D8C-4E4C-A6F4-69A29DF400DA}" dt="2024-02-26T14:48:43.993" v="234" actId="478"/>
          <ac:grpSpMkLst>
            <pc:docMk/>
            <pc:sldMk cId="0" sldId="288"/>
            <ac:grpSpMk id="8" creationId="{00000000-0000-0000-0000-000000000000}"/>
          </ac:grpSpMkLst>
        </pc:grpChg>
      </pc:sldChg>
      <pc:sldChg chg="delSp modSp mod">
        <pc:chgData name="Katarzyna Pudłowska" userId="3176d027-f636-4165-8ec2-31129f35f6a7" providerId="ADAL" clId="{C64FD914-9D8C-4E4C-A6F4-69A29DF400DA}" dt="2024-02-26T14:49:02.697" v="236" actId="478"/>
        <pc:sldMkLst>
          <pc:docMk/>
          <pc:sldMk cId="0" sldId="289"/>
        </pc:sldMkLst>
        <pc:grpChg chg="mod">
          <ac:chgData name="Katarzyna Pudłowska" userId="3176d027-f636-4165-8ec2-31129f35f6a7" providerId="ADAL" clId="{C64FD914-9D8C-4E4C-A6F4-69A29DF400DA}" dt="2024-02-26T14:48:49.637" v="235" actId="14100"/>
          <ac:grpSpMkLst>
            <pc:docMk/>
            <pc:sldMk cId="0" sldId="289"/>
            <ac:grpSpMk id="4" creationId="{00000000-0000-0000-0000-000000000000}"/>
          </ac:grpSpMkLst>
        </pc:grpChg>
        <pc:grpChg chg="del">
          <ac:chgData name="Katarzyna Pudłowska" userId="3176d027-f636-4165-8ec2-31129f35f6a7" providerId="ADAL" clId="{C64FD914-9D8C-4E4C-A6F4-69A29DF400DA}" dt="2024-02-26T14:49:02.697" v="236" actId="478"/>
          <ac:grpSpMkLst>
            <pc:docMk/>
            <pc:sldMk cId="0" sldId="289"/>
            <ac:grpSpMk id="8" creationId="{00000000-0000-0000-0000-000000000000}"/>
          </ac:grpSpMkLst>
        </pc:grpChg>
      </pc:sldChg>
      <pc:sldChg chg="delSp modSp mod">
        <pc:chgData name="Katarzyna Pudłowska" userId="3176d027-f636-4165-8ec2-31129f35f6a7" providerId="ADAL" clId="{C64FD914-9D8C-4E4C-A6F4-69A29DF400DA}" dt="2024-02-26T14:49:34.702" v="238" actId="478"/>
        <pc:sldMkLst>
          <pc:docMk/>
          <pc:sldMk cId="0" sldId="290"/>
        </pc:sldMkLst>
        <pc:grpChg chg="mod">
          <ac:chgData name="Katarzyna Pudłowska" userId="3176d027-f636-4165-8ec2-31129f35f6a7" providerId="ADAL" clId="{C64FD914-9D8C-4E4C-A6F4-69A29DF400DA}" dt="2024-02-26T14:49:29.981" v="237" actId="14100"/>
          <ac:grpSpMkLst>
            <pc:docMk/>
            <pc:sldMk cId="0" sldId="290"/>
            <ac:grpSpMk id="4" creationId="{00000000-0000-0000-0000-000000000000}"/>
          </ac:grpSpMkLst>
        </pc:grpChg>
        <pc:grpChg chg="del">
          <ac:chgData name="Katarzyna Pudłowska" userId="3176d027-f636-4165-8ec2-31129f35f6a7" providerId="ADAL" clId="{C64FD914-9D8C-4E4C-A6F4-69A29DF400DA}" dt="2024-02-26T14:49:34.702" v="238" actId="478"/>
          <ac:grpSpMkLst>
            <pc:docMk/>
            <pc:sldMk cId="0" sldId="290"/>
            <ac:grpSpMk id="8" creationId="{00000000-0000-0000-0000-000000000000}"/>
          </ac:grpSpMkLst>
        </pc:grpChg>
      </pc:sldChg>
      <pc:sldChg chg="delSp modSp mod">
        <pc:chgData name="Katarzyna Pudłowska" userId="3176d027-f636-4165-8ec2-31129f35f6a7" providerId="ADAL" clId="{C64FD914-9D8C-4E4C-A6F4-69A29DF400DA}" dt="2024-02-26T14:49:52.491" v="242" actId="478"/>
        <pc:sldMkLst>
          <pc:docMk/>
          <pc:sldMk cId="0" sldId="292"/>
        </pc:sldMkLst>
        <pc:grpChg chg="mod">
          <ac:chgData name="Katarzyna Pudłowska" userId="3176d027-f636-4165-8ec2-31129f35f6a7" providerId="ADAL" clId="{C64FD914-9D8C-4E4C-A6F4-69A29DF400DA}" dt="2024-02-26T14:49:46.312" v="241" actId="14100"/>
          <ac:grpSpMkLst>
            <pc:docMk/>
            <pc:sldMk cId="0" sldId="292"/>
            <ac:grpSpMk id="2" creationId="{00000000-0000-0000-0000-000000000000}"/>
          </ac:grpSpMkLst>
        </pc:grpChg>
        <pc:grpChg chg="mod">
          <ac:chgData name="Katarzyna Pudłowska" userId="3176d027-f636-4165-8ec2-31129f35f6a7" providerId="ADAL" clId="{C64FD914-9D8C-4E4C-A6F4-69A29DF400DA}" dt="2024-02-26T14:49:41.875" v="239" actId="14100"/>
          <ac:grpSpMkLst>
            <pc:docMk/>
            <pc:sldMk cId="0" sldId="292"/>
            <ac:grpSpMk id="6" creationId="{00000000-0000-0000-0000-000000000000}"/>
          </ac:grpSpMkLst>
        </pc:grpChg>
        <pc:grpChg chg="del">
          <ac:chgData name="Katarzyna Pudłowska" userId="3176d027-f636-4165-8ec2-31129f35f6a7" providerId="ADAL" clId="{C64FD914-9D8C-4E4C-A6F4-69A29DF400DA}" dt="2024-02-26T14:49:52.491" v="242" actId="478"/>
          <ac:grpSpMkLst>
            <pc:docMk/>
            <pc:sldMk cId="0" sldId="292"/>
            <ac:grpSpMk id="10" creationId="{00000000-0000-0000-0000-000000000000}"/>
          </ac:grpSpMkLst>
        </pc:grpChg>
      </pc:sldChg>
      <pc:sldChg chg="delSp modSp mod">
        <pc:chgData name="Katarzyna Pudłowska" userId="3176d027-f636-4165-8ec2-31129f35f6a7" providerId="ADAL" clId="{C64FD914-9D8C-4E4C-A6F4-69A29DF400DA}" dt="2024-02-26T14:50:05.029" v="244" actId="478"/>
        <pc:sldMkLst>
          <pc:docMk/>
          <pc:sldMk cId="0" sldId="293"/>
        </pc:sldMkLst>
        <pc:grpChg chg="mod">
          <ac:chgData name="Katarzyna Pudłowska" userId="3176d027-f636-4165-8ec2-31129f35f6a7" providerId="ADAL" clId="{C64FD914-9D8C-4E4C-A6F4-69A29DF400DA}" dt="2024-02-26T14:49:56.737" v="243" actId="14100"/>
          <ac:grpSpMkLst>
            <pc:docMk/>
            <pc:sldMk cId="0" sldId="293"/>
            <ac:grpSpMk id="2" creationId="{00000000-0000-0000-0000-000000000000}"/>
          </ac:grpSpMkLst>
        </pc:grpChg>
        <pc:grpChg chg="del">
          <ac:chgData name="Katarzyna Pudłowska" userId="3176d027-f636-4165-8ec2-31129f35f6a7" providerId="ADAL" clId="{C64FD914-9D8C-4E4C-A6F4-69A29DF400DA}" dt="2024-02-26T14:50:05.029" v="244" actId="478"/>
          <ac:grpSpMkLst>
            <pc:docMk/>
            <pc:sldMk cId="0" sldId="293"/>
            <ac:grpSpMk id="6" creationId="{00000000-0000-0000-0000-000000000000}"/>
          </ac:grpSpMkLst>
        </pc:grpChg>
      </pc:sldChg>
      <pc:sldChg chg="addSp delSp modSp mod">
        <pc:chgData name="Katarzyna Pudłowska" userId="3176d027-f636-4165-8ec2-31129f35f6a7" providerId="ADAL" clId="{C64FD914-9D8C-4E4C-A6F4-69A29DF400DA}" dt="2024-02-26T22:59:09.467" v="602" actId="1076"/>
        <pc:sldMkLst>
          <pc:docMk/>
          <pc:sldMk cId="0" sldId="294"/>
        </pc:sldMkLst>
        <pc:spChg chg="add mod">
          <ac:chgData name="Katarzyna Pudłowska" userId="3176d027-f636-4165-8ec2-31129f35f6a7" providerId="ADAL" clId="{C64FD914-9D8C-4E4C-A6F4-69A29DF400DA}" dt="2024-02-26T22:58:30.003" v="592"/>
          <ac:spMkLst>
            <pc:docMk/>
            <pc:sldMk cId="0" sldId="294"/>
            <ac:spMk id="8" creationId="{7F9D3CD9-7FEE-6A14-0A0B-F211077BAF04}"/>
          </ac:spMkLst>
        </pc:spChg>
        <pc:spChg chg="add mod">
          <ac:chgData name="Katarzyna Pudłowska" userId="3176d027-f636-4165-8ec2-31129f35f6a7" providerId="ADAL" clId="{C64FD914-9D8C-4E4C-A6F4-69A29DF400DA}" dt="2024-02-26T22:59:09.467" v="602" actId="1076"/>
          <ac:spMkLst>
            <pc:docMk/>
            <pc:sldMk cId="0" sldId="294"/>
            <ac:spMk id="9" creationId="{86CC8DFC-4903-861D-4DBE-A9FF6988DCA7}"/>
          </ac:spMkLst>
        </pc:spChg>
        <pc:spChg chg="mod">
          <ac:chgData name="Katarzyna Pudłowska" userId="3176d027-f636-4165-8ec2-31129f35f6a7" providerId="ADAL" clId="{C64FD914-9D8C-4E4C-A6F4-69A29DF400DA}" dt="2024-02-26T22:58:57.274" v="601" actId="20577"/>
          <ac:spMkLst>
            <pc:docMk/>
            <pc:sldMk cId="0" sldId="294"/>
            <ac:spMk id="14" creationId="{00000000-0000-0000-0000-000000000000}"/>
          </ac:spMkLst>
        </pc:spChg>
        <pc:grpChg chg="mod">
          <ac:chgData name="Katarzyna Pudłowska" userId="3176d027-f636-4165-8ec2-31129f35f6a7" providerId="ADAL" clId="{C64FD914-9D8C-4E4C-A6F4-69A29DF400DA}" dt="2024-02-26T14:50:10.706" v="245" actId="14100"/>
          <ac:grpSpMkLst>
            <pc:docMk/>
            <pc:sldMk cId="0" sldId="294"/>
            <ac:grpSpMk id="4" creationId="{00000000-0000-0000-0000-000000000000}"/>
          </ac:grpSpMkLst>
        </pc:grpChg>
        <pc:grpChg chg="del">
          <ac:chgData name="Katarzyna Pudłowska" userId="3176d027-f636-4165-8ec2-31129f35f6a7" providerId="ADAL" clId="{C64FD914-9D8C-4E4C-A6F4-69A29DF400DA}" dt="2024-02-26T14:50:17.833" v="246" actId="478"/>
          <ac:grpSpMkLst>
            <pc:docMk/>
            <pc:sldMk cId="0" sldId="294"/>
            <ac:grpSpMk id="8" creationId="{00000000-0000-0000-0000-000000000000}"/>
          </ac:grpSpMkLst>
        </pc:grpChg>
      </pc:sldChg>
      <pc:sldChg chg="delSp modSp mod">
        <pc:chgData name="Katarzyna Pudłowska" userId="3176d027-f636-4165-8ec2-31129f35f6a7" providerId="ADAL" clId="{C64FD914-9D8C-4E4C-A6F4-69A29DF400DA}" dt="2024-02-26T14:50:29.205" v="248" actId="478"/>
        <pc:sldMkLst>
          <pc:docMk/>
          <pc:sldMk cId="0" sldId="295"/>
        </pc:sldMkLst>
        <pc:grpChg chg="mod">
          <ac:chgData name="Katarzyna Pudłowska" userId="3176d027-f636-4165-8ec2-31129f35f6a7" providerId="ADAL" clId="{C64FD914-9D8C-4E4C-A6F4-69A29DF400DA}" dt="2024-02-26T14:50:23.212" v="247" actId="14100"/>
          <ac:grpSpMkLst>
            <pc:docMk/>
            <pc:sldMk cId="0" sldId="295"/>
            <ac:grpSpMk id="4" creationId="{00000000-0000-0000-0000-000000000000}"/>
          </ac:grpSpMkLst>
        </pc:grpChg>
        <pc:grpChg chg="del">
          <ac:chgData name="Katarzyna Pudłowska" userId="3176d027-f636-4165-8ec2-31129f35f6a7" providerId="ADAL" clId="{C64FD914-9D8C-4E4C-A6F4-69A29DF400DA}" dt="2024-02-26T14:50:29.205" v="248" actId="478"/>
          <ac:grpSpMkLst>
            <pc:docMk/>
            <pc:sldMk cId="0" sldId="295"/>
            <ac:grpSpMk id="8" creationId="{00000000-0000-0000-0000-000000000000}"/>
          </ac:grpSpMkLst>
        </pc:grpChg>
      </pc:sldChg>
      <pc:sldChg chg="delSp modSp mod">
        <pc:chgData name="Katarzyna Pudłowska" userId="3176d027-f636-4165-8ec2-31129f35f6a7" providerId="ADAL" clId="{C64FD914-9D8C-4E4C-A6F4-69A29DF400DA}" dt="2024-02-26T14:50:41.014" v="250" actId="478"/>
        <pc:sldMkLst>
          <pc:docMk/>
          <pc:sldMk cId="0" sldId="296"/>
        </pc:sldMkLst>
        <pc:grpChg chg="mod">
          <ac:chgData name="Katarzyna Pudłowska" userId="3176d027-f636-4165-8ec2-31129f35f6a7" providerId="ADAL" clId="{C64FD914-9D8C-4E4C-A6F4-69A29DF400DA}" dt="2024-02-26T14:50:33.625" v="249" actId="14100"/>
          <ac:grpSpMkLst>
            <pc:docMk/>
            <pc:sldMk cId="0" sldId="296"/>
            <ac:grpSpMk id="4" creationId="{00000000-0000-0000-0000-000000000000}"/>
          </ac:grpSpMkLst>
        </pc:grpChg>
        <pc:grpChg chg="del">
          <ac:chgData name="Katarzyna Pudłowska" userId="3176d027-f636-4165-8ec2-31129f35f6a7" providerId="ADAL" clId="{C64FD914-9D8C-4E4C-A6F4-69A29DF400DA}" dt="2024-02-26T14:50:41.014" v="250" actId="478"/>
          <ac:grpSpMkLst>
            <pc:docMk/>
            <pc:sldMk cId="0" sldId="296"/>
            <ac:grpSpMk id="8" creationId="{00000000-0000-0000-0000-000000000000}"/>
          </ac:grpSpMkLst>
        </pc:grpChg>
      </pc:sldChg>
      <pc:sldChg chg="delSp modSp mod">
        <pc:chgData name="Katarzyna Pudłowska" userId="3176d027-f636-4165-8ec2-31129f35f6a7" providerId="ADAL" clId="{C64FD914-9D8C-4E4C-A6F4-69A29DF400DA}" dt="2024-02-26T14:50:53.464" v="252" actId="478"/>
        <pc:sldMkLst>
          <pc:docMk/>
          <pc:sldMk cId="0" sldId="297"/>
        </pc:sldMkLst>
        <pc:grpChg chg="mod">
          <ac:chgData name="Katarzyna Pudłowska" userId="3176d027-f636-4165-8ec2-31129f35f6a7" providerId="ADAL" clId="{C64FD914-9D8C-4E4C-A6F4-69A29DF400DA}" dt="2024-02-26T14:50:44.878" v="251" actId="14100"/>
          <ac:grpSpMkLst>
            <pc:docMk/>
            <pc:sldMk cId="0" sldId="297"/>
            <ac:grpSpMk id="4" creationId="{00000000-0000-0000-0000-000000000000}"/>
          </ac:grpSpMkLst>
        </pc:grpChg>
        <pc:grpChg chg="del">
          <ac:chgData name="Katarzyna Pudłowska" userId="3176d027-f636-4165-8ec2-31129f35f6a7" providerId="ADAL" clId="{C64FD914-9D8C-4E4C-A6F4-69A29DF400DA}" dt="2024-02-26T14:50:53.464" v="252" actId="478"/>
          <ac:grpSpMkLst>
            <pc:docMk/>
            <pc:sldMk cId="0" sldId="297"/>
            <ac:grpSpMk id="8" creationId="{00000000-0000-0000-0000-000000000000}"/>
          </ac:grpSpMkLst>
        </pc:grpChg>
      </pc:sldChg>
      <pc:sldChg chg="delSp modSp mod">
        <pc:chgData name="Katarzyna Pudłowska" userId="3176d027-f636-4165-8ec2-31129f35f6a7" providerId="ADAL" clId="{C64FD914-9D8C-4E4C-A6F4-69A29DF400DA}" dt="2024-02-26T14:51:08.609" v="255" actId="478"/>
        <pc:sldMkLst>
          <pc:docMk/>
          <pc:sldMk cId="0" sldId="298"/>
        </pc:sldMkLst>
        <pc:spChg chg="mod">
          <ac:chgData name="Katarzyna Pudłowska" userId="3176d027-f636-4165-8ec2-31129f35f6a7" providerId="ADAL" clId="{C64FD914-9D8C-4E4C-A6F4-69A29DF400DA}" dt="2024-02-26T14:51:04.364" v="254" actId="1076"/>
          <ac:spMkLst>
            <pc:docMk/>
            <pc:sldMk cId="0" sldId="298"/>
            <ac:spMk id="15" creationId="{00000000-0000-0000-0000-000000000000}"/>
          </ac:spMkLst>
        </pc:spChg>
        <pc:grpChg chg="mod">
          <ac:chgData name="Katarzyna Pudłowska" userId="3176d027-f636-4165-8ec2-31129f35f6a7" providerId="ADAL" clId="{C64FD914-9D8C-4E4C-A6F4-69A29DF400DA}" dt="2024-02-26T14:50:58.427" v="253" actId="14100"/>
          <ac:grpSpMkLst>
            <pc:docMk/>
            <pc:sldMk cId="0" sldId="298"/>
            <ac:grpSpMk id="4" creationId="{00000000-0000-0000-0000-000000000000}"/>
          </ac:grpSpMkLst>
        </pc:grpChg>
        <pc:grpChg chg="del">
          <ac:chgData name="Katarzyna Pudłowska" userId="3176d027-f636-4165-8ec2-31129f35f6a7" providerId="ADAL" clId="{C64FD914-9D8C-4E4C-A6F4-69A29DF400DA}" dt="2024-02-26T14:51:08.609" v="255" actId="478"/>
          <ac:grpSpMkLst>
            <pc:docMk/>
            <pc:sldMk cId="0" sldId="298"/>
            <ac:grpSpMk id="8" creationId="{00000000-0000-0000-0000-000000000000}"/>
          </ac:grpSpMkLst>
        </pc:grpChg>
      </pc:sldChg>
      <pc:sldChg chg="delSp modSp mod">
        <pc:chgData name="Katarzyna Pudłowska" userId="3176d027-f636-4165-8ec2-31129f35f6a7" providerId="ADAL" clId="{C64FD914-9D8C-4E4C-A6F4-69A29DF400DA}" dt="2024-02-26T14:51:23.420" v="257" actId="478"/>
        <pc:sldMkLst>
          <pc:docMk/>
          <pc:sldMk cId="0" sldId="299"/>
        </pc:sldMkLst>
        <pc:grpChg chg="mod">
          <ac:chgData name="Katarzyna Pudłowska" userId="3176d027-f636-4165-8ec2-31129f35f6a7" providerId="ADAL" clId="{C64FD914-9D8C-4E4C-A6F4-69A29DF400DA}" dt="2024-02-26T14:51:12.887" v="256" actId="14100"/>
          <ac:grpSpMkLst>
            <pc:docMk/>
            <pc:sldMk cId="0" sldId="299"/>
            <ac:grpSpMk id="4" creationId="{00000000-0000-0000-0000-000000000000}"/>
          </ac:grpSpMkLst>
        </pc:grpChg>
        <pc:grpChg chg="del">
          <ac:chgData name="Katarzyna Pudłowska" userId="3176d027-f636-4165-8ec2-31129f35f6a7" providerId="ADAL" clId="{C64FD914-9D8C-4E4C-A6F4-69A29DF400DA}" dt="2024-02-26T14:51:23.420" v="257" actId="478"/>
          <ac:grpSpMkLst>
            <pc:docMk/>
            <pc:sldMk cId="0" sldId="299"/>
            <ac:grpSpMk id="8" creationId="{00000000-0000-0000-0000-000000000000}"/>
          </ac:grpSpMkLst>
        </pc:grpChg>
      </pc:sldChg>
      <pc:sldChg chg="delSp modSp mod">
        <pc:chgData name="Katarzyna Pudłowska" userId="3176d027-f636-4165-8ec2-31129f35f6a7" providerId="ADAL" clId="{C64FD914-9D8C-4E4C-A6F4-69A29DF400DA}" dt="2024-02-26T14:51:35.219" v="259" actId="478"/>
        <pc:sldMkLst>
          <pc:docMk/>
          <pc:sldMk cId="0" sldId="300"/>
        </pc:sldMkLst>
        <pc:grpChg chg="mod">
          <ac:chgData name="Katarzyna Pudłowska" userId="3176d027-f636-4165-8ec2-31129f35f6a7" providerId="ADAL" clId="{C64FD914-9D8C-4E4C-A6F4-69A29DF400DA}" dt="2024-02-26T14:51:29.896" v="258" actId="14100"/>
          <ac:grpSpMkLst>
            <pc:docMk/>
            <pc:sldMk cId="0" sldId="300"/>
            <ac:grpSpMk id="4" creationId="{00000000-0000-0000-0000-000000000000}"/>
          </ac:grpSpMkLst>
        </pc:grpChg>
        <pc:grpChg chg="del">
          <ac:chgData name="Katarzyna Pudłowska" userId="3176d027-f636-4165-8ec2-31129f35f6a7" providerId="ADAL" clId="{C64FD914-9D8C-4E4C-A6F4-69A29DF400DA}" dt="2024-02-26T14:51:35.219" v="259" actId="478"/>
          <ac:grpSpMkLst>
            <pc:docMk/>
            <pc:sldMk cId="0" sldId="300"/>
            <ac:grpSpMk id="8" creationId="{00000000-0000-0000-0000-000000000000}"/>
          </ac:grpSpMkLst>
        </pc:grpChg>
      </pc:sldChg>
      <pc:sldChg chg="delSp modSp mod">
        <pc:chgData name="Katarzyna Pudłowska" userId="3176d027-f636-4165-8ec2-31129f35f6a7" providerId="ADAL" clId="{C64FD914-9D8C-4E4C-A6F4-69A29DF400DA}" dt="2024-02-26T14:51:45.280" v="261" actId="478"/>
        <pc:sldMkLst>
          <pc:docMk/>
          <pc:sldMk cId="0" sldId="301"/>
        </pc:sldMkLst>
        <pc:grpChg chg="mod">
          <ac:chgData name="Katarzyna Pudłowska" userId="3176d027-f636-4165-8ec2-31129f35f6a7" providerId="ADAL" clId="{C64FD914-9D8C-4E4C-A6F4-69A29DF400DA}" dt="2024-02-26T14:51:39.501" v="260" actId="14100"/>
          <ac:grpSpMkLst>
            <pc:docMk/>
            <pc:sldMk cId="0" sldId="301"/>
            <ac:grpSpMk id="4" creationId="{00000000-0000-0000-0000-000000000000}"/>
          </ac:grpSpMkLst>
        </pc:grpChg>
        <pc:grpChg chg="del">
          <ac:chgData name="Katarzyna Pudłowska" userId="3176d027-f636-4165-8ec2-31129f35f6a7" providerId="ADAL" clId="{C64FD914-9D8C-4E4C-A6F4-69A29DF400DA}" dt="2024-02-26T14:51:45.280" v="261" actId="478"/>
          <ac:grpSpMkLst>
            <pc:docMk/>
            <pc:sldMk cId="0" sldId="301"/>
            <ac:grpSpMk id="8" creationId="{00000000-0000-0000-0000-000000000000}"/>
          </ac:grpSpMkLst>
        </pc:grpChg>
      </pc:sldChg>
      <pc:sldChg chg="delSp modSp mod">
        <pc:chgData name="Katarzyna Pudłowska" userId="3176d027-f636-4165-8ec2-31129f35f6a7" providerId="ADAL" clId="{C64FD914-9D8C-4E4C-A6F4-69A29DF400DA}" dt="2024-02-26T14:51:56.498" v="263" actId="478"/>
        <pc:sldMkLst>
          <pc:docMk/>
          <pc:sldMk cId="0" sldId="302"/>
        </pc:sldMkLst>
        <pc:grpChg chg="mod">
          <ac:chgData name="Katarzyna Pudłowska" userId="3176d027-f636-4165-8ec2-31129f35f6a7" providerId="ADAL" clId="{C64FD914-9D8C-4E4C-A6F4-69A29DF400DA}" dt="2024-02-26T14:51:49.905" v="262" actId="14100"/>
          <ac:grpSpMkLst>
            <pc:docMk/>
            <pc:sldMk cId="0" sldId="302"/>
            <ac:grpSpMk id="4" creationId="{00000000-0000-0000-0000-000000000000}"/>
          </ac:grpSpMkLst>
        </pc:grpChg>
        <pc:grpChg chg="del">
          <ac:chgData name="Katarzyna Pudłowska" userId="3176d027-f636-4165-8ec2-31129f35f6a7" providerId="ADAL" clId="{C64FD914-9D8C-4E4C-A6F4-69A29DF400DA}" dt="2024-02-26T14:51:56.498" v="263" actId="478"/>
          <ac:grpSpMkLst>
            <pc:docMk/>
            <pc:sldMk cId="0" sldId="302"/>
            <ac:grpSpMk id="8" creationId="{00000000-0000-0000-0000-000000000000}"/>
          </ac:grpSpMkLst>
        </pc:grpChg>
      </pc:sldChg>
      <pc:sldChg chg="delSp modSp mod">
        <pc:chgData name="Katarzyna Pudłowska" userId="3176d027-f636-4165-8ec2-31129f35f6a7" providerId="ADAL" clId="{C64FD914-9D8C-4E4C-A6F4-69A29DF400DA}" dt="2024-02-26T14:52:48.730" v="296" actId="478"/>
        <pc:sldMkLst>
          <pc:docMk/>
          <pc:sldMk cId="0" sldId="304"/>
        </pc:sldMkLst>
        <pc:spChg chg="mod">
          <ac:chgData name="Katarzyna Pudłowska" userId="3176d027-f636-4165-8ec2-31129f35f6a7" providerId="ADAL" clId="{C64FD914-9D8C-4E4C-A6F4-69A29DF400DA}" dt="2024-02-26T14:52:26.001" v="294" actId="20577"/>
          <ac:spMkLst>
            <pc:docMk/>
            <pc:sldMk cId="0" sldId="304"/>
            <ac:spMk id="23" creationId="{00000000-0000-0000-0000-000000000000}"/>
          </ac:spMkLst>
        </pc:spChg>
        <pc:spChg chg="mod">
          <ac:chgData name="Katarzyna Pudłowska" userId="3176d027-f636-4165-8ec2-31129f35f6a7" providerId="ADAL" clId="{C64FD914-9D8C-4E4C-A6F4-69A29DF400DA}" dt="2024-02-26T14:52:44.153" v="295" actId="1076"/>
          <ac:spMkLst>
            <pc:docMk/>
            <pc:sldMk cId="0" sldId="304"/>
            <ac:spMk id="25" creationId="{00000000-0000-0000-0000-000000000000}"/>
          </ac:spMkLst>
        </pc:spChg>
        <pc:grpChg chg="mod">
          <ac:chgData name="Katarzyna Pudłowska" userId="3176d027-f636-4165-8ec2-31129f35f6a7" providerId="ADAL" clId="{C64FD914-9D8C-4E4C-A6F4-69A29DF400DA}" dt="2024-02-26T14:52:15.144" v="266" actId="14100"/>
          <ac:grpSpMkLst>
            <pc:docMk/>
            <pc:sldMk cId="0" sldId="304"/>
            <ac:grpSpMk id="4" creationId="{00000000-0000-0000-0000-000000000000}"/>
          </ac:grpSpMkLst>
        </pc:grpChg>
        <pc:grpChg chg="mod">
          <ac:chgData name="Katarzyna Pudłowska" userId="3176d027-f636-4165-8ec2-31129f35f6a7" providerId="ADAL" clId="{C64FD914-9D8C-4E4C-A6F4-69A29DF400DA}" dt="2024-02-26T14:52:09.783" v="264" actId="14100"/>
          <ac:grpSpMkLst>
            <pc:docMk/>
            <pc:sldMk cId="0" sldId="304"/>
            <ac:grpSpMk id="6" creationId="{00000000-0000-0000-0000-000000000000}"/>
          </ac:grpSpMkLst>
        </pc:grpChg>
        <pc:grpChg chg="del">
          <ac:chgData name="Katarzyna Pudłowska" userId="3176d027-f636-4165-8ec2-31129f35f6a7" providerId="ADAL" clId="{C64FD914-9D8C-4E4C-A6F4-69A29DF400DA}" dt="2024-02-26T14:52:48.730" v="296" actId="478"/>
          <ac:grpSpMkLst>
            <pc:docMk/>
            <pc:sldMk cId="0" sldId="304"/>
            <ac:grpSpMk id="10" creationId="{00000000-0000-0000-0000-000000000000}"/>
          </ac:grpSpMkLst>
        </pc:grpChg>
      </pc:sldChg>
      <pc:sldChg chg="delSp modSp mod">
        <pc:chgData name="Katarzyna Pudłowska" userId="3176d027-f636-4165-8ec2-31129f35f6a7" providerId="ADAL" clId="{C64FD914-9D8C-4E4C-A6F4-69A29DF400DA}" dt="2024-02-26T14:52:58" v="298" actId="478"/>
        <pc:sldMkLst>
          <pc:docMk/>
          <pc:sldMk cId="0" sldId="305"/>
        </pc:sldMkLst>
        <pc:grpChg chg="mod">
          <ac:chgData name="Katarzyna Pudłowska" userId="3176d027-f636-4165-8ec2-31129f35f6a7" providerId="ADAL" clId="{C64FD914-9D8C-4E4C-A6F4-69A29DF400DA}" dt="2024-02-26T14:52:53.406" v="297" actId="14100"/>
          <ac:grpSpMkLst>
            <pc:docMk/>
            <pc:sldMk cId="0" sldId="305"/>
            <ac:grpSpMk id="4" creationId="{00000000-0000-0000-0000-000000000000}"/>
          </ac:grpSpMkLst>
        </pc:grpChg>
        <pc:grpChg chg="del">
          <ac:chgData name="Katarzyna Pudłowska" userId="3176d027-f636-4165-8ec2-31129f35f6a7" providerId="ADAL" clId="{C64FD914-9D8C-4E4C-A6F4-69A29DF400DA}" dt="2024-02-26T14:52:58" v="298" actId="478"/>
          <ac:grpSpMkLst>
            <pc:docMk/>
            <pc:sldMk cId="0" sldId="305"/>
            <ac:grpSpMk id="8" creationId="{00000000-0000-0000-0000-000000000000}"/>
          </ac:grpSpMkLst>
        </pc:grpChg>
      </pc:sldChg>
      <pc:sldChg chg="addSp delSp modSp mod">
        <pc:chgData name="Katarzyna Pudłowska" userId="3176d027-f636-4165-8ec2-31129f35f6a7" providerId="ADAL" clId="{C64FD914-9D8C-4E4C-A6F4-69A29DF400DA}" dt="2024-02-26T22:59:54.708" v="613" actId="1076"/>
        <pc:sldMkLst>
          <pc:docMk/>
          <pc:sldMk cId="0" sldId="306"/>
        </pc:sldMkLst>
        <pc:spChg chg="add mod">
          <ac:chgData name="Katarzyna Pudłowska" userId="3176d027-f636-4165-8ec2-31129f35f6a7" providerId="ADAL" clId="{C64FD914-9D8C-4E4C-A6F4-69A29DF400DA}" dt="2024-02-26T22:59:36.332" v="607"/>
          <ac:spMkLst>
            <pc:docMk/>
            <pc:sldMk cId="0" sldId="306"/>
            <ac:spMk id="8" creationId="{A62EA28D-F2B5-BB1B-DEE8-ED1573B8524F}"/>
          </ac:spMkLst>
        </pc:spChg>
        <pc:spChg chg="add mod">
          <ac:chgData name="Katarzyna Pudłowska" userId="3176d027-f636-4165-8ec2-31129f35f6a7" providerId="ADAL" clId="{C64FD914-9D8C-4E4C-A6F4-69A29DF400DA}" dt="2024-02-26T22:59:54.708" v="613" actId="1076"/>
          <ac:spMkLst>
            <pc:docMk/>
            <pc:sldMk cId="0" sldId="306"/>
            <ac:spMk id="9" creationId="{931B35DB-4F0F-3937-38C5-6AC5C5B4BC3F}"/>
          </ac:spMkLst>
        </pc:spChg>
        <pc:spChg chg="mod">
          <ac:chgData name="Katarzyna Pudłowska" userId="3176d027-f636-4165-8ec2-31129f35f6a7" providerId="ADAL" clId="{C64FD914-9D8C-4E4C-A6F4-69A29DF400DA}" dt="2024-02-26T22:59:42.749" v="611" actId="20577"/>
          <ac:spMkLst>
            <pc:docMk/>
            <pc:sldMk cId="0" sldId="306"/>
            <ac:spMk id="14" creationId="{00000000-0000-0000-0000-000000000000}"/>
          </ac:spMkLst>
        </pc:spChg>
        <pc:grpChg chg="mod">
          <ac:chgData name="Katarzyna Pudłowska" userId="3176d027-f636-4165-8ec2-31129f35f6a7" providerId="ADAL" clId="{C64FD914-9D8C-4E4C-A6F4-69A29DF400DA}" dt="2024-02-26T14:53:02.391" v="299" actId="14100"/>
          <ac:grpSpMkLst>
            <pc:docMk/>
            <pc:sldMk cId="0" sldId="306"/>
            <ac:grpSpMk id="4" creationId="{00000000-0000-0000-0000-000000000000}"/>
          </ac:grpSpMkLst>
        </pc:grpChg>
        <pc:grpChg chg="del">
          <ac:chgData name="Katarzyna Pudłowska" userId="3176d027-f636-4165-8ec2-31129f35f6a7" providerId="ADAL" clId="{C64FD914-9D8C-4E4C-A6F4-69A29DF400DA}" dt="2024-02-26T14:53:09.507" v="300" actId="478"/>
          <ac:grpSpMkLst>
            <pc:docMk/>
            <pc:sldMk cId="0" sldId="306"/>
            <ac:grpSpMk id="8" creationId="{00000000-0000-0000-0000-000000000000}"/>
          </ac:grpSpMkLst>
        </pc:grpChg>
      </pc:sldChg>
      <pc:sldChg chg="delSp modSp mod">
        <pc:chgData name="Katarzyna Pudłowska" userId="3176d027-f636-4165-8ec2-31129f35f6a7" providerId="ADAL" clId="{C64FD914-9D8C-4E4C-A6F4-69A29DF400DA}" dt="2024-02-26T14:53:47.437" v="305" actId="478"/>
        <pc:sldMkLst>
          <pc:docMk/>
          <pc:sldMk cId="0" sldId="307"/>
        </pc:sldMkLst>
        <pc:spChg chg="mod">
          <ac:chgData name="Katarzyna Pudłowska" userId="3176d027-f636-4165-8ec2-31129f35f6a7" providerId="ADAL" clId="{C64FD914-9D8C-4E4C-A6F4-69A29DF400DA}" dt="2024-02-26T14:53:35.955" v="304" actId="1076"/>
          <ac:spMkLst>
            <pc:docMk/>
            <pc:sldMk cId="0" sldId="307"/>
            <ac:spMk id="16" creationId="{00000000-0000-0000-0000-000000000000}"/>
          </ac:spMkLst>
        </pc:spChg>
        <pc:spChg chg="mod">
          <ac:chgData name="Katarzyna Pudłowska" userId="3176d027-f636-4165-8ec2-31129f35f6a7" providerId="ADAL" clId="{C64FD914-9D8C-4E4C-A6F4-69A29DF400DA}" dt="2024-02-26T14:53:25.857" v="303" actId="1076"/>
          <ac:spMkLst>
            <pc:docMk/>
            <pc:sldMk cId="0" sldId="307"/>
            <ac:spMk id="17" creationId="{00000000-0000-0000-0000-000000000000}"/>
          </ac:spMkLst>
        </pc:spChg>
        <pc:spChg chg="mod">
          <ac:chgData name="Katarzyna Pudłowska" userId="3176d027-f636-4165-8ec2-31129f35f6a7" providerId="ADAL" clId="{C64FD914-9D8C-4E4C-A6F4-69A29DF400DA}" dt="2024-02-26T14:53:20.946" v="302" actId="1076"/>
          <ac:spMkLst>
            <pc:docMk/>
            <pc:sldMk cId="0" sldId="307"/>
            <ac:spMk id="19" creationId="{00000000-0000-0000-0000-000000000000}"/>
          </ac:spMkLst>
        </pc:spChg>
        <pc:grpChg chg="mod">
          <ac:chgData name="Katarzyna Pudłowska" userId="3176d027-f636-4165-8ec2-31129f35f6a7" providerId="ADAL" clId="{C64FD914-9D8C-4E4C-A6F4-69A29DF400DA}" dt="2024-02-26T14:53:13.507" v="301" actId="14100"/>
          <ac:grpSpMkLst>
            <pc:docMk/>
            <pc:sldMk cId="0" sldId="307"/>
            <ac:grpSpMk id="4" creationId="{00000000-0000-0000-0000-000000000000}"/>
          </ac:grpSpMkLst>
        </pc:grpChg>
        <pc:grpChg chg="del">
          <ac:chgData name="Katarzyna Pudłowska" userId="3176d027-f636-4165-8ec2-31129f35f6a7" providerId="ADAL" clId="{C64FD914-9D8C-4E4C-A6F4-69A29DF400DA}" dt="2024-02-26T14:53:47.437" v="305" actId="478"/>
          <ac:grpSpMkLst>
            <pc:docMk/>
            <pc:sldMk cId="0" sldId="307"/>
            <ac:grpSpMk id="8" creationId="{00000000-0000-0000-0000-000000000000}"/>
          </ac:grpSpMkLst>
        </pc:grpChg>
      </pc:sldChg>
      <pc:sldChg chg="delSp modSp mod">
        <pc:chgData name="Katarzyna Pudłowska" userId="3176d027-f636-4165-8ec2-31129f35f6a7" providerId="ADAL" clId="{C64FD914-9D8C-4E4C-A6F4-69A29DF400DA}" dt="2024-02-26T14:53:57.931" v="307" actId="478"/>
        <pc:sldMkLst>
          <pc:docMk/>
          <pc:sldMk cId="0" sldId="308"/>
        </pc:sldMkLst>
        <pc:grpChg chg="mod">
          <ac:chgData name="Katarzyna Pudłowska" userId="3176d027-f636-4165-8ec2-31129f35f6a7" providerId="ADAL" clId="{C64FD914-9D8C-4E4C-A6F4-69A29DF400DA}" dt="2024-02-26T14:53:51.361" v="306" actId="14100"/>
          <ac:grpSpMkLst>
            <pc:docMk/>
            <pc:sldMk cId="0" sldId="308"/>
            <ac:grpSpMk id="4" creationId="{00000000-0000-0000-0000-000000000000}"/>
          </ac:grpSpMkLst>
        </pc:grpChg>
        <pc:grpChg chg="del">
          <ac:chgData name="Katarzyna Pudłowska" userId="3176d027-f636-4165-8ec2-31129f35f6a7" providerId="ADAL" clId="{C64FD914-9D8C-4E4C-A6F4-69A29DF400DA}" dt="2024-02-26T14:53:57.931" v="307" actId="478"/>
          <ac:grpSpMkLst>
            <pc:docMk/>
            <pc:sldMk cId="0" sldId="308"/>
            <ac:grpSpMk id="8" creationId="{00000000-0000-0000-0000-000000000000}"/>
          </ac:grpSpMkLst>
        </pc:grpChg>
      </pc:sldChg>
      <pc:sldChg chg="delSp modSp mod">
        <pc:chgData name="Katarzyna Pudłowska" userId="3176d027-f636-4165-8ec2-31129f35f6a7" providerId="ADAL" clId="{C64FD914-9D8C-4E4C-A6F4-69A29DF400DA}" dt="2024-02-26T14:54:07.724" v="309" actId="478"/>
        <pc:sldMkLst>
          <pc:docMk/>
          <pc:sldMk cId="0" sldId="309"/>
        </pc:sldMkLst>
        <pc:grpChg chg="mod">
          <ac:chgData name="Katarzyna Pudłowska" userId="3176d027-f636-4165-8ec2-31129f35f6a7" providerId="ADAL" clId="{C64FD914-9D8C-4E4C-A6F4-69A29DF400DA}" dt="2024-02-26T14:54:02.140" v="308" actId="14100"/>
          <ac:grpSpMkLst>
            <pc:docMk/>
            <pc:sldMk cId="0" sldId="309"/>
            <ac:grpSpMk id="4" creationId="{00000000-0000-0000-0000-000000000000}"/>
          </ac:grpSpMkLst>
        </pc:grpChg>
        <pc:grpChg chg="del">
          <ac:chgData name="Katarzyna Pudłowska" userId="3176d027-f636-4165-8ec2-31129f35f6a7" providerId="ADAL" clId="{C64FD914-9D8C-4E4C-A6F4-69A29DF400DA}" dt="2024-02-26T14:54:07.724" v="309" actId="478"/>
          <ac:grpSpMkLst>
            <pc:docMk/>
            <pc:sldMk cId="0" sldId="309"/>
            <ac:grpSpMk id="8" creationId="{00000000-0000-0000-0000-000000000000}"/>
          </ac:grpSpMkLst>
        </pc:grpChg>
      </pc:sldChg>
      <pc:sldChg chg="delSp modSp mod">
        <pc:chgData name="Katarzyna Pudłowska" userId="3176d027-f636-4165-8ec2-31129f35f6a7" providerId="ADAL" clId="{C64FD914-9D8C-4E4C-A6F4-69A29DF400DA}" dt="2024-02-26T14:54:19.527" v="311" actId="478"/>
        <pc:sldMkLst>
          <pc:docMk/>
          <pc:sldMk cId="0" sldId="310"/>
        </pc:sldMkLst>
        <pc:grpChg chg="mod">
          <ac:chgData name="Katarzyna Pudłowska" userId="3176d027-f636-4165-8ec2-31129f35f6a7" providerId="ADAL" clId="{C64FD914-9D8C-4E4C-A6F4-69A29DF400DA}" dt="2024-02-26T14:54:13.002" v="310" actId="14100"/>
          <ac:grpSpMkLst>
            <pc:docMk/>
            <pc:sldMk cId="0" sldId="310"/>
            <ac:grpSpMk id="4" creationId="{00000000-0000-0000-0000-000000000000}"/>
          </ac:grpSpMkLst>
        </pc:grpChg>
        <pc:grpChg chg="del">
          <ac:chgData name="Katarzyna Pudłowska" userId="3176d027-f636-4165-8ec2-31129f35f6a7" providerId="ADAL" clId="{C64FD914-9D8C-4E4C-A6F4-69A29DF400DA}" dt="2024-02-26T14:54:19.527" v="311" actId="478"/>
          <ac:grpSpMkLst>
            <pc:docMk/>
            <pc:sldMk cId="0" sldId="310"/>
            <ac:grpSpMk id="8" creationId="{00000000-0000-0000-0000-000000000000}"/>
          </ac:grpSpMkLst>
        </pc:grpChg>
      </pc:sldChg>
      <pc:sldChg chg="delSp modSp mod">
        <pc:chgData name="Katarzyna Pudłowska" userId="3176d027-f636-4165-8ec2-31129f35f6a7" providerId="ADAL" clId="{C64FD914-9D8C-4E4C-A6F4-69A29DF400DA}" dt="2024-02-26T14:54:33.179" v="313" actId="478"/>
        <pc:sldMkLst>
          <pc:docMk/>
          <pc:sldMk cId="0" sldId="311"/>
        </pc:sldMkLst>
        <pc:grpChg chg="mod">
          <ac:chgData name="Katarzyna Pudłowska" userId="3176d027-f636-4165-8ec2-31129f35f6a7" providerId="ADAL" clId="{C64FD914-9D8C-4E4C-A6F4-69A29DF400DA}" dt="2024-02-26T14:54:23.285" v="312" actId="14100"/>
          <ac:grpSpMkLst>
            <pc:docMk/>
            <pc:sldMk cId="0" sldId="311"/>
            <ac:grpSpMk id="4" creationId="{00000000-0000-0000-0000-000000000000}"/>
          </ac:grpSpMkLst>
        </pc:grpChg>
        <pc:grpChg chg="del">
          <ac:chgData name="Katarzyna Pudłowska" userId="3176d027-f636-4165-8ec2-31129f35f6a7" providerId="ADAL" clId="{C64FD914-9D8C-4E4C-A6F4-69A29DF400DA}" dt="2024-02-26T14:54:33.179" v="313" actId="478"/>
          <ac:grpSpMkLst>
            <pc:docMk/>
            <pc:sldMk cId="0" sldId="311"/>
            <ac:grpSpMk id="8" creationId="{00000000-0000-0000-0000-000000000000}"/>
          </ac:grpSpMkLst>
        </pc:grpChg>
      </pc:sldChg>
      <pc:sldChg chg="delSp modSp mod">
        <pc:chgData name="Katarzyna Pudłowska" userId="3176d027-f636-4165-8ec2-31129f35f6a7" providerId="ADAL" clId="{C64FD914-9D8C-4E4C-A6F4-69A29DF400DA}" dt="2024-02-26T14:54:42.732" v="315" actId="478"/>
        <pc:sldMkLst>
          <pc:docMk/>
          <pc:sldMk cId="0" sldId="312"/>
        </pc:sldMkLst>
        <pc:grpChg chg="mod">
          <ac:chgData name="Katarzyna Pudłowska" userId="3176d027-f636-4165-8ec2-31129f35f6a7" providerId="ADAL" clId="{C64FD914-9D8C-4E4C-A6F4-69A29DF400DA}" dt="2024-02-26T14:54:37.153" v="314" actId="14100"/>
          <ac:grpSpMkLst>
            <pc:docMk/>
            <pc:sldMk cId="0" sldId="312"/>
            <ac:grpSpMk id="4" creationId="{00000000-0000-0000-0000-000000000000}"/>
          </ac:grpSpMkLst>
        </pc:grpChg>
        <pc:grpChg chg="del">
          <ac:chgData name="Katarzyna Pudłowska" userId="3176d027-f636-4165-8ec2-31129f35f6a7" providerId="ADAL" clId="{C64FD914-9D8C-4E4C-A6F4-69A29DF400DA}" dt="2024-02-26T14:54:42.732" v="315" actId="478"/>
          <ac:grpSpMkLst>
            <pc:docMk/>
            <pc:sldMk cId="0" sldId="312"/>
            <ac:grpSpMk id="8" creationId="{00000000-0000-0000-0000-000000000000}"/>
          </ac:grpSpMkLst>
        </pc:grpChg>
      </pc:sldChg>
      <pc:sldChg chg="delSp modSp mod">
        <pc:chgData name="Katarzyna Pudłowska" userId="3176d027-f636-4165-8ec2-31129f35f6a7" providerId="ADAL" clId="{C64FD914-9D8C-4E4C-A6F4-69A29DF400DA}" dt="2024-02-26T14:54:53.394" v="317" actId="478"/>
        <pc:sldMkLst>
          <pc:docMk/>
          <pc:sldMk cId="0" sldId="313"/>
        </pc:sldMkLst>
        <pc:grpChg chg="mod">
          <ac:chgData name="Katarzyna Pudłowska" userId="3176d027-f636-4165-8ec2-31129f35f6a7" providerId="ADAL" clId="{C64FD914-9D8C-4E4C-A6F4-69A29DF400DA}" dt="2024-02-26T14:54:47.046" v="316" actId="14100"/>
          <ac:grpSpMkLst>
            <pc:docMk/>
            <pc:sldMk cId="0" sldId="313"/>
            <ac:grpSpMk id="4" creationId="{00000000-0000-0000-0000-000000000000}"/>
          </ac:grpSpMkLst>
        </pc:grpChg>
        <pc:grpChg chg="del">
          <ac:chgData name="Katarzyna Pudłowska" userId="3176d027-f636-4165-8ec2-31129f35f6a7" providerId="ADAL" clId="{C64FD914-9D8C-4E4C-A6F4-69A29DF400DA}" dt="2024-02-26T14:54:53.394" v="317" actId="478"/>
          <ac:grpSpMkLst>
            <pc:docMk/>
            <pc:sldMk cId="0" sldId="313"/>
            <ac:grpSpMk id="8" creationId="{00000000-0000-0000-0000-000000000000}"/>
          </ac:grpSpMkLst>
        </pc:grpChg>
      </pc:sldChg>
      <pc:sldChg chg="delSp modSp mod">
        <pc:chgData name="Katarzyna Pudłowska" userId="3176d027-f636-4165-8ec2-31129f35f6a7" providerId="ADAL" clId="{C64FD914-9D8C-4E4C-A6F4-69A29DF400DA}" dt="2024-02-26T14:55:04.347" v="320" actId="478"/>
        <pc:sldMkLst>
          <pc:docMk/>
          <pc:sldMk cId="0" sldId="314"/>
        </pc:sldMkLst>
        <pc:grpChg chg="mod">
          <ac:chgData name="Katarzyna Pudłowska" userId="3176d027-f636-4165-8ec2-31129f35f6a7" providerId="ADAL" clId="{C64FD914-9D8C-4E4C-A6F4-69A29DF400DA}" dt="2024-02-26T14:54:57.949" v="319" actId="14100"/>
          <ac:grpSpMkLst>
            <pc:docMk/>
            <pc:sldMk cId="0" sldId="314"/>
            <ac:grpSpMk id="4" creationId="{00000000-0000-0000-0000-000000000000}"/>
          </ac:grpSpMkLst>
        </pc:grpChg>
        <pc:grpChg chg="del">
          <ac:chgData name="Katarzyna Pudłowska" userId="3176d027-f636-4165-8ec2-31129f35f6a7" providerId="ADAL" clId="{C64FD914-9D8C-4E4C-A6F4-69A29DF400DA}" dt="2024-02-26T14:55:04.347" v="320" actId="478"/>
          <ac:grpSpMkLst>
            <pc:docMk/>
            <pc:sldMk cId="0" sldId="314"/>
            <ac:grpSpMk id="8" creationId="{00000000-0000-0000-0000-000000000000}"/>
          </ac:grpSpMkLst>
        </pc:grpChg>
      </pc:sldChg>
      <pc:sldChg chg="delSp modSp mod">
        <pc:chgData name="Katarzyna Pudłowska" userId="3176d027-f636-4165-8ec2-31129f35f6a7" providerId="ADAL" clId="{C64FD914-9D8C-4E4C-A6F4-69A29DF400DA}" dt="2024-02-26T14:55:21.553" v="324" actId="478"/>
        <pc:sldMkLst>
          <pc:docMk/>
          <pc:sldMk cId="0" sldId="316"/>
        </pc:sldMkLst>
        <pc:grpChg chg="mod">
          <ac:chgData name="Katarzyna Pudłowska" userId="3176d027-f636-4165-8ec2-31129f35f6a7" providerId="ADAL" clId="{C64FD914-9D8C-4E4C-A6F4-69A29DF400DA}" dt="2024-02-26T14:55:16.570" v="323" actId="14100"/>
          <ac:grpSpMkLst>
            <pc:docMk/>
            <pc:sldMk cId="0" sldId="316"/>
            <ac:grpSpMk id="4" creationId="{00000000-0000-0000-0000-000000000000}"/>
          </ac:grpSpMkLst>
        </pc:grpChg>
        <pc:grpChg chg="mod">
          <ac:chgData name="Katarzyna Pudłowska" userId="3176d027-f636-4165-8ec2-31129f35f6a7" providerId="ADAL" clId="{C64FD914-9D8C-4E4C-A6F4-69A29DF400DA}" dt="2024-02-26T14:55:11.456" v="321" actId="14100"/>
          <ac:grpSpMkLst>
            <pc:docMk/>
            <pc:sldMk cId="0" sldId="316"/>
            <ac:grpSpMk id="6" creationId="{00000000-0000-0000-0000-000000000000}"/>
          </ac:grpSpMkLst>
        </pc:grpChg>
        <pc:grpChg chg="del">
          <ac:chgData name="Katarzyna Pudłowska" userId="3176d027-f636-4165-8ec2-31129f35f6a7" providerId="ADAL" clId="{C64FD914-9D8C-4E4C-A6F4-69A29DF400DA}" dt="2024-02-26T14:55:21.553" v="324" actId="478"/>
          <ac:grpSpMkLst>
            <pc:docMk/>
            <pc:sldMk cId="0" sldId="316"/>
            <ac:grpSpMk id="10" creationId="{00000000-0000-0000-0000-000000000000}"/>
          </ac:grpSpMkLst>
        </pc:grpChg>
      </pc:sldChg>
      <pc:sldChg chg="delSp modSp mod">
        <pc:chgData name="Katarzyna Pudłowska" userId="3176d027-f636-4165-8ec2-31129f35f6a7" providerId="ADAL" clId="{C64FD914-9D8C-4E4C-A6F4-69A29DF400DA}" dt="2024-02-26T14:55:30.566" v="326" actId="478"/>
        <pc:sldMkLst>
          <pc:docMk/>
          <pc:sldMk cId="0" sldId="317"/>
        </pc:sldMkLst>
        <pc:grpChg chg="mod">
          <ac:chgData name="Katarzyna Pudłowska" userId="3176d027-f636-4165-8ec2-31129f35f6a7" providerId="ADAL" clId="{C64FD914-9D8C-4E4C-A6F4-69A29DF400DA}" dt="2024-02-26T14:55:25.560" v="325" actId="14100"/>
          <ac:grpSpMkLst>
            <pc:docMk/>
            <pc:sldMk cId="0" sldId="317"/>
            <ac:grpSpMk id="4" creationId="{00000000-0000-0000-0000-000000000000}"/>
          </ac:grpSpMkLst>
        </pc:grpChg>
        <pc:grpChg chg="del">
          <ac:chgData name="Katarzyna Pudłowska" userId="3176d027-f636-4165-8ec2-31129f35f6a7" providerId="ADAL" clId="{C64FD914-9D8C-4E4C-A6F4-69A29DF400DA}" dt="2024-02-26T14:55:30.566" v="326" actId="478"/>
          <ac:grpSpMkLst>
            <pc:docMk/>
            <pc:sldMk cId="0" sldId="317"/>
            <ac:grpSpMk id="8" creationId="{00000000-0000-0000-0000-000000000000}"/>
          </ac:grpSpMkLst>
        </pc:grpChg>
      </pc:sldChg>
      <pc:sldChg chg="addSp delSp modSp mod">
        <pc:chgData name="Katarzyna Pudłowska" userId="3176d027-f636-4165-8ec2-31129f35f6a7" providerId="ADAL" clId="{C64FD914-9D8C-4E4C-A6F4-69A29DF400DA}" dt="2024-02-26T23:00:22.315" v="625" actId="1076"/>
        <pc:sldMkLst>
          <pc:docMk/>
          <pc:sldMk cId="0" sldId="318"/>
        </pc:sldMkLst>
        <pc:spChg chg="add mod">
          <ac:chgData name="Katarzyna Pudłowska" userId="3176d027-f636-4165-8ec2-31129f35f6a7" providerId="ADAL" clId="{C64FD914-9D8C-4E4C-A6F4-69A29DF400DA}" dt="2024-02-26T23:00:06.157" v="619"/>
          <ac:spMkLst>
            <pc:docMk/>
            <pc:sldMk cId="0" sldId="318"/>
            <ac:spMk id="8" creationId="{2CAFC6F3-1236-BAC2-70A8-90240C0E92A9}"/>
          </ac:spMkLst>
        </pc:spChg>
        <pc:spChg chg="add mod">
          <ac:chgData name="Katarzyna Pudłowska" userId="3176d027-f636-4165-8ec2-31129f35f6a7" providerId="ADAL" clId="{C64FD914-9D8C-4E4C-A6F4-69A29DF400DA}" dt="2024-02-26T23:00:22.315" v="625" actId="1076"/>
          <ac:spMkLst>
            <pc:docMk/>
            <pc:sldMk cId="0" sldId="318"/>
            <ac:spMk id="9" creationId="{E64AFACE-8CE0-CF03-A25A-2FDFC0C8352C}"/>
          </ac:spMkLst>
        </pc:spChg>
        <pc:spChg chg="mod">
          <ac:chgData name="Katarzyna Pudłowska" userId="3176d027-f636-4165-8ec2-31129f35f6a7" providerId="ADAL" clId="{C64FD914-9D8C-4E4C-A6F4-69A29DF400DA}" dt="2024-02-26T23:00:13.818" v="623" actId="20577"/>
          <ac:spMkLst>
            <pc:docMk/>
            <pc:sldMk cId="0" sldId="318"/>
            <ac:spMk id="14" creationId="{00000000-0000-0000-0000-000000000000}"/>
          </ac:spMkLst>
        </pc:spChg>
        <pc:grpChg chg="mod">
          <ac:chgData name="Katarzyna Pudłowska" userId="3176d027-f636-4165-8ec2-31129f35f6a7" providerId="ADAL" clId="{C64FD914-9D8C-4E4C-A6F4-69A29DF400DA}" dt="2024-02-26T14:56:49.999" v="339" actId="14100"/>
          <ac:grpSpMkLst>
            <pc:docMk/>
            <pc:sldMk cId="0" sldId="318"/>
            <ac:grpSpMk id="4" creationId="{00000000-0000-0000-0000-000000000000}"/>
          </ac:grpSpMkLst>
        </pc:grpChg>
        <pc:grpChg chg="del">
          <ac:chgData name="Katarzyna Pudłowska" userId="3176d027-f636-4165-8ec2-31129f35f6a7" providerId="ADAL" clId="{C64FD914-9D8C-4E4C-A6F4-69A29DF400DA}" dt="2024-02-26T14:55:52.067" v="330" actId="478"/>
          <ac:grpSpMkLst>
            <pc:docMk/>
            <pc:sldMk cId="0" sldId="318"/>
            <ac:grpSpMk id="8" creationId="{00000000-0000-0000-0000-000000000000}"/>
          </ac:grpSpMkLst>
        </pc:grpChg>
      </pc:sldChg>
      <pc:sldChg chg="delSp modSp mod">
        <pc:chgData name="Katarzyna Pudłowska" userId="3176d027-f636-4165-8ec2-31129f35f6a7" providerId="ADAL" clId="{C64FD914-9D8C-4E4C-A6F4-69A29DF400DA}" dt="2024-02-26T14:56:44.681" v="338" actId="14100"/>
        <pc:sldMkLst>
          <pc:docMk/>
          <pc:sldMk cId="0" sldId="319"/>
        </pc:sldMkLst>
        <pc:spChg chg="mod">
          <ac:chgData name="Katarzyna Pudłowska" userId="3176d027-f636-4165-8ec2-31129f35f6a7" providerId="ADAL" clId="{C64FD914-9D8C-4E4C-A6F4-69A29DF400DA}" dt="2024-02-26T14:56:03" v="331" actId="1076"/>
          <ac:spMkLst>
            <pc:docMk/>
            <pc:sldMk cId="0" sldId="319"/>
            <ac:spMk id="16" creationId="{00000000-0000-0000-0000-000000000000}"/>
          </ac:spMkLst>
        </pc:spChg>
        <pc:spChg chg="mod">
          <ac:chgData name="Katarzyna Pudłowska" userId="3176d027-f636-4165-8ec2-31129f35f6a7" providerId="ADAL" clId="{C64FD914-9D8C-4E4C-A6F4-69A29DF400DA}" dt="2024-02-26T14:56:11.817" v="332" actId="1076"/>
          <ac:spMkLst>
            <pc:docMk/>
            <pc:sldMk cId="0" sldId="319"/>
            <ac:spMk id="17" creationId="{00000000-0000-0000-0000-000000000000}"/>
          </ac:spMkLst>
        </pc:spChg>
        <pc:spChg chg="mod">
          <ac:chgData name="Katarzyna Pudłowska" userId="3176d027-f636-4165-8ec2-31129f35f6a7" providerId="ADAL" clId="{C64FD914-9D8C-4E4C-A6F4-69A29DF400DA}" dt="2024-02-26T14:56:29.976" v="335" actId="1076"/>
          <ac:spMkLst>
            <pc:docMk/>
            <pc:sldMk cId="0" sldId="319"/>
            <ac:spMk id="18" creationId="{00000000-0000-0000-0000-000000000000}"/>
          </ac:spMkLst>
        </pc:spChg>
        <pc:spChg chg="mod">
          <ac:chgData name="Katarzyna Pudłowska" userId="3176d027-f636-4165-8ec2-31129f35f6a7" providerId="ADAL" clId="{C64FD914-9D8C-4E4C-A6F4-69A29DF400DA}" dt="2024-02-26T14:56:23.314" v="334" actId="1076"/>
          <ac:spMkLst>
            <pc:docMk/>
            <pc:sldMk cId="0" sldId="319"/>
            <ac:spMk id="19" creationId="{00000000-0000-0000-0000-000000000000}"/>
          </ac:spMkLst>
        </pc:spChg>
        <pc:spChg chg="mod">
          <ac:chgData name="Katarzyna Pudłowska" userId="3176d027-f636-4165-8ec2-31129f35f6a7" providerId="ADAL" clId="{C64FD914-9D8C-4E4C-A6F4-69A29DF400DA}" dt="2024-02-26T14:56:17.311" v="333" actId="1076"/>
          <ac:spMkLst>
            <pc:docMk/>
            <pc:sldMk cId="0" sldId="319"/>
            <ac:spMk id="20" creationId="{00000000-0000-0000-0000-000000000000}"/>
          </ac:spMkLst>
        </pc:spChg>
        <pc:grpChg chg="mod">
          <ac:chgData name="Katarzyna Pudłowska" userId="3176d027-f636-4165-8ec2-31129f35f6a7" providerId="ADAL" clId="{C64FD914-9D8C-4E4C-A6F4-69A29DF400DA}" dt="2024-02-26T14:56:44.681" v="338" actId="14100"/>
          <ac:grpSpMkLst>
            <pc:docMk/>
            <pc:sldMk cId="0" sldId="319"/>
            <ac:grpSpMk id="4" creationId="{00000000-0000-0000-0000-000000000000}"/>
          </ac:grpSpMkLst>
        </pc:grpChg>
        <pc:grpChg chg="del">
          <ac:chgData name="Katarzyna Pudłowska" userId="3176d027-f636-4165-8ec2-31129f35f6a7" providerId="ADAL" clId="{C64FD914-9D8C-4E4C-A6F4-69A29DF400DA}" dt="2024-02-26T14:56:33.133" v="336" actId="478"/>
          <ac:grpSpMkLst>
            <pc:docMk/>
            <pc:sldMk cId="0" sldId="319"/>
            <ac:grpSpMk id="8" creationId="{00000000-0000-0000-0000-000000000000}"/>
          </ac:grpSpMkLst>
        </pc:grpChg>
      </pc:sldChg>
      <pc:sldChg chg="delSp modSp mod">
        <pc:chgData name="Katarzyna Pudłowska" userId="3176d027-f636-4165-8ec2-31129f35f6a7" providerId="ADAL" clId="{C64FD914-9D8C-4E4C-A6F4-69A29DF400DA}" dt="2024-02-26T14:57:02.009" v="341" actId="478"/>
        <pc:sldMkLst>
          <pc:docMk/>
          <pc:sldMk cId="0" sldId="320"/>
        </pc:sldMkLst>
        <pc:grpChg chg="mod">
          <ac:chgData name="Katarzyna Pudłowska" userId="3176d027-f636-4165-8ec2-31129f35f6a7" providerId="ADAL" clId="{C64FD914-9D8C-4E4C-A6F4-69A29DF400DA}" dt="2024-02-26T14:56:57.882" v="340" actId="14100"/>
          <ac:grpSpMkLst>
            <pc:docMk/>
            <pc:sldMk cId="0" sldId="320"/>
            <ac:grpSpMk id="4" creationId="{00000000-0000-0000-0000-000000000000}"/>
          </ac:grpSpMkLst>
        </pc:grpChg>
        <pc:grpChg chg="del">
          <ac:chgData name="Katarzyna Pudłowska" userId="3176d027-f636-4165-8ec2-31129f35f6a7" providerId="ADAL" clId="{C64FD914-9D8C-4E4C-A6F4-69A29DF400DA}" dt="2024-02-26T14:57:02.009" v="341" actId="478"/>
          <ac:grpSpMkLst>
            <pc:docMk/>
            <pc:sldMk cId="0" sldId="320"/>
            <ac:grpSpMk id="8" creationId="{00000000-0000-0000-0000-000000000000}"/>
          </ac:grpSpMkLst>
        </pc:grpChg>
      </pc:sldChg>
      <pc:sldChg chg="delSp modSp mod">
        <pc:chgData name="Katarzyna Pudłowska" userId="3176d027-f636-4165-8ec2-31129f35f6a7" providerId="ADAL" clId="{C64FD914-9D8C-4E4C-A6F4-69A29DF400DA}" dt="2024-02-26T14:57:40.885" v="345" actId="1076"/>
        <pc:sldMkLst>
          <pc:docMk/>
          <pc:sldMk cId="0" sldId="321"/>
        </pc:sldMkLst>
        <pc:spChg chg="mod">
          <ac:chgData name="Katarzyna Pudłowska" userId="3176d027-f636-4165-8ec2-31129f35f6a7" providerId="ADAL" clId="{C64FD914-9D8C-4E4C-A6F4-69A29DF400DA}" dt="2024-02-26T14:57:40.885" v="345" actId="1076"/>
          <ac:spMkLst>
            <pc:docMk/>
            <pc:sldMk cId="0" sldId="321"/>
            <ac:spMk id="34" creationId="{00000000-0000-0000-0000-000000000000}"/>
          </ac:spMkLst>
        </pc:spChg>
        <pc:grpChg chg="mod">
          <ac:chgData name="Katarzyna Pudłowska" userId="3176d027-f636-4165-8ec2-31129f35f6a7" providerId="ADAL" clId="{C64FD914-9D8C-4E4C-A6F4-69A29DF400DA}" dt="2024-02-26T14:57:22.829" v="343" actId="14100"/>
          <ac:grpSpMkLst>
            <pc:docMk/>
            <pc:sldMk cId="0" sldId="321"/>
            <ac:grpSpMk id="4" creationId="{00000000-0000-0000-0000-000000000000}"/>
          </ac:grpSpMkLst>
        </pc:grpChg>
        <pc:grpChg chg="del">
          <ac:chgData name="Katarzyna Pudłowska" userId="3176d027-f636-4165-8ec2-31129f35f6a7" providerId="ADAL" clId="{C64FD914-9D8C-4E4C-A6F4-69A29DF400DA}" dt="2024-02-26T14:57:27.482" v="344" actId="478"/>
          <ac:grpSpMkLst>
            <pc:docMk/>
            <pc:sldMk cId="0" sldId="321"/>
            <ac:grpSpMk id="8" creationId="{00000000-0000-0000-0000-000000000000}"/>
          </ac:grpSpMkLst>
        </pc:grpChg>
      </pc:sldChg>
      <pc:sldChg chg="delSp modSp mod">
        <pc:chgData name="Katarzyna Pudłowska" userId="3176d027-f636-4165-8ec2-31129f35f6a7" providerId="ADAL" clId="{C64FD914-9D8C-4E4C-A6F4-69A29DF400DA}" dt="2024-02-26T14:58:17.598" v="347" actId="478"/>
        <pc:sldMkLst>
          <pc:docMk/>
          <pc:sldMk cId="0" sldId="322"/>
        </pc:sldMkLst>
        <pc:grpChg chg="mod">
          <ac:chgData name="Katarzyna Pudłowska" userId="3176d027-f636-4165-8ec2-31129f35f6a7" providerId="ADAL" clId="{C64FD914-9D8C-4E4C-A6F4-69A29DF400DA}" dt="2024-02-26T14:58:10.935" v="346" actId="14100"/>
          <ac:grpSpMkLst>
            <pc:docMk/>
            <pc:sldMk cId="0" sldId="322"/>
            <ac:grpSpMk id="4" creationId="{00000000-0000-0000-0000-000000000000}"/>
          </ac:grpSpMkLst>
        </pc:grpChg>
        <pc:grpChg chg="del">
          <ac:chgData name="Katarzyna Pudłowska" userId="3176d027-f636-4165-8ec2-31129f35f6a7" providerId="ADAL" clId="{C64FD914-9D8C-4E4C-A6F4-69A29DF400DA}" dt="2024-02-26T14:58:17.598" v="347" actId="478"/>
          <ac:grpSpMkLst>
            <pc:docMk/>
            <pc:sldMk cId="0" sldId="322"/>
            <ac:grpSpMk id="8" creationId="{00000000-0000-0000-0000-000000000000}"/>
          </ac:grpSpMkLst>
        </pc:grpChg>
      </pc:sldChg>
      <pc:sldChg chg="delSp modSp mod">
        <pc:chgData name="Katarzyna Pudłowska" userId="3176d027-f636-4165-8ec2-31129f35f6a7" providerId="ADAL" clId="{C64FD914-9D8C-4E4C-A6F4-69A29DF400DA}" dt="2024-02-26T14:59:08.951" v="399" actId="478"/>
        <pc:sldMkLst>
          <pc:docMk/>
          <pc:sldMk cId="0" sldId="323"/>
        </pc:sldMkLst>
        <pc:grpChg chg="mod">
          <ac:chgData name="Katarzyna Pudłowska" userId="3176d027-f636-4165-8ec2-31129f35f6a7" providerId="ADAL" clId="{C64FD914-9D8C-4E4C-A6F4-69A29DF400DA}" dt="2024-02-26T14:58:24.320" v="348" actId="14100"/>
          <ac:grpSpMkLst>
            <pc:docMk/>
            <pc:sldMk cId="0" sldId="323"/>
            <ac:grpSpMk id="4" creationId="{00000000-0000-0000-0000-000000000000}"/>
          </ac:grpSpMkLst>
        </pc:grpChg>
        <pc:grpChg chg="del">
          <ac:chgData name="Katarzyna Pudłowska" userId="3176d027-f636-4165-8ec2-31129f35f6a7" providerId="ADAL" clId="{C64FD914-9D8C-4E4C-A6F4-69A29DF400DA}" dt="2024-02-26T14:59:08.951" v="399" actId="478"/>
          <ac:grpSpMkLst>
            <pc:docMk/>
            <pc:sldMk cId="0" sldId="323"/>
            <ac:grpSpMk id="8" creationId="{00000000-0000-0000-0000-000000000000}"/>
          </ac:grpSpMkLst>
        </pc:grpChg>
      </pc:sldChg>
      <pc:sldChg chg="delSp modSp mod">
        <pc:chgData name="Katarzyna Pudłowska" userId="3176d027-f636-4165-8ec2-31129f35f6a7" providerId="ADAL" clId="{C64FD914-9D8C-4E4C-A6F4-69A29DF400DA}" dt="2024-02-26T14:59:35.068" v="400" actId="478"/>
        <pc:sldMkLst>
          <pc:docMk/>
          <pc:sldMk cId="0" sldId="324"/>
        </pc:sldMkLst>
        <pc:spChg chg="mod">
          <ac:chgData name="Katarzyna Pudłowska" userId="3176d027-f636-4165-8ec2-31129f35f6a7" providerId="ADAL" clId="{C64FD914-9D8C-4E4C-A6F4-69A29DF400DA}" dt="2024-02-26T14:59:00.995" v="398" actId="20577"/>
          <ac:spMkLst>
            <pc:docMk/>
            <pc:sldMk cId="0" sldId="324"/>
            <ac:spMk id="15" creationId="{00000000-0000-0000-0000-000000000000}"/>
          </ac:spMkLst>
        </pc:spChg>
        <pc:grpChg chg="mod">
          <ac:chgData name="Katarzyna Pudłowska" userId="3176d027-f636-4165-8ec2-31129f35f6a7" providerId="ADAL" clId="{C64FD914-9D8C-4E4C-A6F4-69A29DF400DA}" dt="2024-02-26T14:58:43.920" v="349" actId="14100"/>
          <ac:grpSpMkLst>
            <pc:docMk/>
            <pc:sldMk cId="0" sldId="324"/>
            <ac:grpSpMk id="4" creationId="{00000000-0000-0000-0000-000000000000}"/>
          </ac:grpSpMkLst>
        </pc:grpChg>
        <pc:grpChg chg="del">
          <ac:chgData name="Katarzyna Pudłowska" userId="3176d027-f636-4165-8ec2-31129f35f6a7" providerId="ADAL" clId="{C64FD914-9D8C-4E4C-A6F4-69A29DF400DA}" dt="2024-02-26T14:59:35.068" v="400" actId="478"/>
          <ac:grpSpMkLst>
            <pc:docMk/>
            <pc:sldMk cId="0" sldId="324"/>
            <ac:grpSpMk id="8" creationId="{00000000-0000-0000-0000-000000000000}"/>
          </ac:grpSpMkLst>
        </pc:grpChg>
      </pc:sldChg>
      <pc:sldChg chg="delSp modSp mod">
        <pc:chgData name="Katarzyna Pudłowska" userId="3176d027-f636-4165-8ec2-31129f35f6a7" providerId="ADAL" clId="{C64FD914-9D8C-4E4C-A6F4-69A29DF400DA}" dt="2024-02-26T15:00:05.386" v="402" actId="478"/>
        <pc:sldMkLst>
          <pc:docMk/>
          <pc:sldMk cId="0" sldId="325"/>
        </pc:sldMkLst>
        <pc:grpChg chg="mod">
          <ac:chgData name="Katarzyna Pudłowska" userId="3176d027-f636-4165-8ec2-31129f35f6a7" providerId="ADAL" clId="{C64FD914-9D8C-4E4C-A6F4-69A29DF400DA}" dt="2024-02-26T14:59:59.606" v="401" actId="14100"/>
          <ac:grpSpMkLst>
            <pc:docMk/>
            <pc:sldMk cId="0" sldId="325"/>
            <ac:grpSpMk id="4" creationId="{00000000-0000-0000-0000-000000000000}"/>
          </ac:grpSpMkLst>
        </pc:grpChg>
        <pc:grpChg chg="del">
          <ac:chgData name="Katarzyna Pudłowska" userId="3176d027-f636-4165-8ec2-31129f35f6a7" providerId="ADAL" clId="{C64FD914-9D8C-4E4C-A6F4-69A29DF400DA}" dt="2024-02-26T15:00:05.386" v="402" actId="478"/>
          <ac:grpSpMkLst>
            <pc:docMk/>
            <pc:sldMk cId="0" sldId="325"/>
            <ac:grpSpMk id="8" creationId="{00000000-0000-0000-0000-000000000000}"/>
          </ac:grpSpMkLst>
        </pc:grpChg>
      </pc:sldChg>
      <pc:sldChg chg="delSp modSp mod">
        <pc:chgData name="Katarzyna Pudłowska" userId="3176d027-f636-4165-8ec2-31129f35f6a7" providerId="ADAL" clId="{C64FD914-9D8C-4E4C-A6F4-69A29DF400DA}" dt="2024-02-26T15:00:16.654" v="404" actId="478"/>
        <pc:sldMkLst>
          <pc:docMk/>
          <pc:sldMk cId="0" sldId="326"/>
        </pc:sldMkLst>
        <pc:grpChg chg="mod">
          <ac:chgData name="Katarzyna Pudłowska" userId="3176d027-f636-4165-8ec2-31129f35f6a7" providerId="ADAL" clId="{C64FD914-9D8C-4E4C-A6F4-69A29DF400DA}" dt="2024-02-26T15:00:09.909" v="403" actId="14100"/>
          <ac:grpSpMkLst>
            <pc:docMk/>
            <pc:sldMk cId="0" sldId="326"/>
            <ac:grpSpMk id="4" creationId="{00000000-0000-0000-0000-000000000000}"/>
          </ac:grpSpMkLst>
        </pc:grpChg>
        <pc:grpChg chg="del">
          <ac:chgData name="Katarzyna Pudłowska" userId="3176d027-f636-4165-8ec2-31129f35f6a7" providerId="ADAL" clId="{C64FD914-9D8C-4E4C-A6F4-69A29DF400DA}" dt="2024-02-26T15:00:16.654" v="404" actId="478"/>
          <ac:grpSpMkLst>
            <pc:docMk/>
            <pc:sldMk cId="0" sldId="326"/>
            <ac:grpSpMk id="8" creationId="{00000000-0000-0000-0000-000000000000}"/>
          </ac:grpSpMkLst>
        </pc:grpChg>
      </pc:sldChg>
      <pc:sldChg chg="delSp modSp mod">
        <pc:chgData name="Katarzyna Pudłowska" userId="3176d027-f636-4165-8ec2-31129f35f6a7" providerId="ADAL" clId="{C64FD914-9D8C-4E4C-A6F4-69A29DF400DA}" dt="2024-02-26T15:00:45.766" v="409" actId="478"/>
        <pc:sldMkLst>
          <pc:docMk/>
          <pc:sldMk cId="0" sldId="328"/>
        </pc:sldMkLst>
        <pc:spChg chg="mod">
          <ac:chgData name="Katarzyna Pudłowska" userId="3176d027-f636-4165-8ec2-31129f35f6a7" providerId="ADAL" clId="{C64FD914-9D8C-4E4C-A6F4-69A29DF400DA}" dt="2024-02-26T15:00:41.049" v="408" actId="1076"/>
          <ac:spMkLst>
            <pc:docMk/>
            <pc:sldMk cId="0" sldId="328"/>
            <ac:spMk id="26" creationId="{00000000-0000-0000-0000-000000000000}"/>
          </ac:spMkLst>
        </pc:spChg>
        <pc:grpChg chg="mod">
          <ac:chgData name="Katarzyna Pudłowska" userId="3176d027-f636-4165-8ec2-31129f35f6a7" providerId="ADAL" clId="{C64FD914-9D8C-4E4C-A6F4-69A29DF400DA}" dt="2024-02-26T15:00:33.845" v="407" actId="14100"/>
          <ac:grpSpMkLst>
            <pc:docMk/>
            <pc:sldMk cId="0" sldId="328"/>
            <ac:grpSpMk id="4" creationId="{00000000-0000-0000-0000-000000000000}"/>
          </ac:grpSpMkLst>
        </pc:grpChg>
        <pc:grpChg chg="mod">
          <ac:chgData name="Katarzyna Pudłowska" userId="3176d027-f636-4165-8ec2-31129f35f6a7" providerId="ADAL" clId="{C64FD914-9D8C-4E4C-A6F4-69A29DF400DA}" dt="2024-02-26T15:00:28.049" v="405" actId="14100"/>
          <ac:grpSpMkLst>
            <pc:docMk/>
            <pc:sldMk cId="0" sldId="328"/>
            <ac:grpSpMk id="6" creationId="{00000000-0000-0000-0000-000000000000}"/>
          </ac:grpSpMkLst>
        </pc:grpChg>
        <pc:grpChg chg="del">
          <ac:chgData name="Katarzyna Pudłowska" userId="3176d027-f636-4165-8ec2-31129f35f6a7" providerId="ADAL" clId="{C64FD914-9D8C-4E4C-A6F4-69A29DF400DA}" dt="2024-02-26T15:00:45.766" v="409" actId="478"/>
          <ac:grpSpMkLst>
            <pc:docMk/>
            <pc:sldMk cId="0" sldId="328"/>
            <ac:grpSpMk id="10" creationId="{00000000-0000-0000-0000-000000000000}"/>
          </ac:grpSpMkLst>
        </pc:grpChg>
      </pc:sldChg>
      <pc:sldChg chg="delSp modSp mod">
        <pc:chgData name="Katarzyna Pudłowska" userId="3176d027-f636-4165-8ec2-31129f35f6a7" providerId="ADAL" clId="{C64FD914-9D8C-4E4C-A6F4-69A29DF400DA}" dt="2024-02-26T15:02:02.233" v="419" actId="478"/>
        <pc:sldMkLst>
          <pc:docMk/>
          <pc:sldMk cId="0" sldId="329"/>
        </pc:sldMkLst>
        <pc:spChg chg="mod">
          <ac:chgData name="Katarzyna Pudłowska" userId="3176d027-f636-4165-8ec2-31129f35f6a7" providerId="ADAL" clId="{C64FD914-9D8C-4E4C-A6F4-69A29DF400DA}" dt="2024-02-26T15:01:45.836" v="417" actId="1076"/>
          <ac:spMkLst>
            <pc:docMk/>
            <pc:sldMk cId="0" sldId="329"/>
            <ac:spMk id="14"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15"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16"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17"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18"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19"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20"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21"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22"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23"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24" creationId="{00000000-0000-0000-0000-000000000000}"/>
          </ac:spMkLst>
        </pc:spChg>
        <pc:spChg chg="mod">
          <ac:chgData name="Katarzyna Pudłowska" userId="3176d027-f636-4165-8ec2-31129f35f6a7" providerId="ADAL" clId="{C64FD914-9D8C-4E4C-A6F4-69A29DF400DA}" dt="2024-02-26T15:01:26.139" v="416" actId="14100"/>
          <ac:spMkLst>
            <pc:docMk/>
            <pc:sldMk cId="0" sldId="329"/>
            <ac:spMk id="25" creationId="{00000000-0000-0000-0000-000000000000}"/>
          </ac:spMkLst>
        </pc:spChg>
        <pc:spChg chg="mod">
          <ac:chgData name="Katarzyna Pudłowska" userId="3176d027-f636-4165-8ec2-31129f35f6a7" providerId="ADAL" clId="{C64FD914-9D8C-4E4C-A6F4-69A29DF400DA}" dt="2024-02-26T15:01:45.836" v="417" actId="1076"/>
          <ac:spMkLst>
            <pc:docMk/>
            <pc:sldMk cId="0" sldId="329"/>
            <ac:spMk id="28" creationId="{00000000-0000-0000-0000-000000000000}"/>
          </ac:spMkLst>
        </pc:spChg>
        <pc:spChg chg="mod">
          <ac:chgData name="Katarzyna Pudłowska" userId="3176d027-f636-4165-8ec2-31129f35f6a7" providerId="ADAL" clId="{C64FD914-9D8C-4E4C-A6F4-69A29DF400DA}" dt="2024-02-26T15:01:17.838" v="415" actId="20577"/>
          <ac:spMkLst>
            <pc:docMk/>
            <pc:sldMk cId="0" sldId="329"/>
            <ac:spMk id="32" creationId="{00000000-0000-0000-0000-000000000000}"/>
          </ac:spMkLst>
        </pc:spChg>
        <pc:spChg chg="mod">
          <ac:chgData name="Katarzyna Pudłowska" userId="3176d027-f636-4165-8ec2-31129f35f6a7" providerId="ADAL" clId="{C64FD914-9D8C-4E4C-A6F4-69A29DF400DA}" dt="2024-02-26T15:01:11.953" v="414" actId="1076"/>
          <ac:spMkLst>
            <pc:docMk/>
            <pc:sldMk cId="0" sldId="329"/>
            <ac:spMk id="33" creationId="{00000000-0000-0000-0000-000000000000}"/>
          </ac:spMkLst>
        </pc:spChg>
        <pc:grpChg chg="mod">
          <ac:chgData name="Katarzyna Pudłowska" userId="3176d027-f636-4165-8ec2-31129f35f6a7" providerId="ADAL" clId="{C64FD914-9D8C-4E4C-A6F4-69A29DF400DA}" dt="2024-02-26T15:00:53.946" v="410" actId="14100"/>
          <ac:grpSpMkLst>
            <pc:docMk/>
            <pc:sldMk cId="0" sldId="329"/>
            <ac:grpSpMk id="4" creationId="{00000000-0000-0000-0000-000000000000}"/>
          </ac:grpSpMkLst>
        </pc:grpChg>
        <pc:grpChg chg="del">
          <ac:chgData name="Katarzyna Pudłowska" userId="3176d027-f636-4165-8ec2-31129f35f6a7" providerId="ADAL" clId="{C64FD914-9D8C-4E4C-A6F4-69A29DF400DA}" dt="2024-02-26T15:02:02.233" v="419" actId="478"/>
          <ac:grpSpMkLst>
            <pc:docMk/>
            <pc:sldMk cId="0" sldId="329"/>
            <ac:grpSpMk id="8" creationId="{00000000-0000-0000-0000-000000000000}"/>
          </ac:grpSpMkLst>
        </pc:grpChg>
      </pc:sldChg>
      <pc:sldChg chg="addSp delSp modSp mod">
        <pc:chgData name="Katarzyna Pudłowska" userId="3176d027-f636-4165-8ec2-31129f35f6a7" providerId="ADAL" clId="{C64FD914-9D8C-4E4C-A6F4-69A29DF400DA}" dt="2024-02-26T23:00:43.823" v="636" actId="20577"/>
        <pc:sldMkLst>
          <pc:docMk/>
          <pc:sldMk cId="0" sldId="330"/>
        </pc:sldMkLst>
        <pc:spChg chg="add mod">
          <ac:chgData name="Katarzyna Pudłowska" userId="3176d027-f636-4165-8ec2-31129f35f6a7" providerId="ADAL" clId="{C64FD914-9D8C-4E4C-A6F4-69A29DF400DA}" dt="2024-02-26T23:00:32.238" v="629"/>
          <ac:spMkLst>
            <pc:docMk/>
            <pc:sldMk cId="0" sldId="330"/>
            <ac:spMk id="8" creationId="{1FEFF1E8-4D23-14BA-B529-EA7390F90CE0}"/>
          </ac:spMkLst>
        </pc:spChg>
        <pc:spChg chg="add mod">
          <ac:chgData name="Katarzyna Pudłowska" userId="3176d027-f636-4165-8ec2-31129f35f6a7" providerId="ADAL" clId="{C64FD914-9D8C-4E4C-A6F4-69A29DF400DA}" dt="2024-02-26T23:00:41.843" v="635" actId="1076"/>
          <ac:spMkLst>
            <pc:docMk/>
            <pc:sldMk cId="0" sldId="330"/>
            <ac:spMk id="9" creationId="{9D25D3ED-B209-350A-EF69-3D33D05C8169}"/>
          </ac:spMkLst>
        </pc:spChg>
        <pc:spChg chg="mod">
          <ac:chgData name="Katarzyna Pudłowska" userId="3176d027-f636-4165-8ec2-31129f35f6a7" providerId="ADAL" clId="{C64FD914-9D8C-4E4C-A6F4-69A29DF400DA}" dt="2024-02-26T23:00:43.823" v="636" actId="20577"/>
          <ac:spMkLst>
            <pc:docMk/>
            <pc:sldMk cId="0" sldId="330"/>
            <ac:spMk id="14" creationId="{00000000-0000-0000-0000-000000000000}"/>
          </ac:spMkLst>
        </pc:spChg>
        <pc:grpChg chg="mod">
          <ac:chgData name="Katarzyna Pudłowska" userId="3176d027-f636-4165-8ec2-31129f35f6a7" providerId="ADAL" clId="{C64FD914-9D8C-4E4C-A6F4-69A29DF400DA}" dt="2024-02-26T15:01:58.925" v="418" actId="14100"/>
          <ac:grpSpMkLst>
            <pc:docMk/>
            <pc:sldMk cId="0" sldId="330"/>
            <ac:grpSpMk id="4" creationId="{00000000-0000-0000-0000-000000000000}"/>
          </ac:grpSpMkLst>
        </pc:grpChg>
        <pc:grpChg chg="del">
          <ac:chgData name="Katarzyna Pudłowska" userId="3176d027-f636-4165-8ec2-31129f35f6a7" providerId="ADAL" clId="{C64FD914-9D8C-4E4C-A6F4-69A29DF400DA}" dt="2024-02-26T15:02:21.180" v="422" actId="478"/>
          <ac:grpSpMkLst>
            <pc:docMk/>
            <pc:sldMk cId="0" sldId="330"/>
            <ac:grpSpMk id="8" creationId="{00000000-0000-0000-0000-000000000000}"/>
          </ac:grpSpMkLst>
        </pc:grpChg>
      </pc:sldChg>
      <pc:sldChg chg="addSp delSp modSp mod">
        <pc:chgData name="Katarzyna Pudłowska" userId="3176d027-f636-4165-8ec2-31129f35f6a7" providerId="ADAL" clId="{C64FD914-9D8C-4E4C-A6F4-69A29DF400DA}" dt="2024-02-26T15:27:16.124" v="554" actId="1076"/>
        <pc:sldMkLst>
          <pc:docMk/>
          <pc:sldMk cId="0" sldId="331"/>
        </pc:sldMkLst>
        <pc:spChg chg="mod">
          <ac:chgData name="Katarzyna Pudłowska" userId="3176d027-f636-4165-8ec2-31129f35f6a7" providerId="ADAL" clId="{C64FD914-9D8C-4E4C-A6F4-69A29DF400DA}" dt="2024-02-26T15:02:38.230" v="424" actId="1076"/>
          <ac:spMkLst>
            <pc:docMk/>
            <pc:sldMk cId="0" sldId="331"/>
            <ac:spMk id="16" creationId="{00000000-0000-0000-0000-000000000000}"/>
          </ac:spMkLst>
        </pc:spChg>
        <pc:spChg chg="mod">
          <ac:chgData name="Katarzyna Pudłowska" userId="3176d027-f636-4165-8ec2-31129f35f6a7" providerId="ADAL" clId="{C64FD914-9D8C-4E4C-A6F4-69A29DF400DA}" dt="2024-02-26T15:02:42.803" v="425" actId="1076"/>
          <ac:spMkLst>
            <pc:docMk/>
            <pc:sldMk cId="0" sldId="331"/>
            <ac:spMk id="17" creationId="{00000000-0000-0000-0000-000000000000}"/>
          </ac:spMkLst>
        </pc:spChg>
        <pc:spChg chg="mod">
          <ac:chgData name="Katarzyna Pudłowska" userId="3176d027-f636-4165-8ec2-31129f35f6a7" providerId="ADAL" clId="{C64FD914-9D8C-4E4C-A6F4-69A29DF400DA}" dt="2024-02-26T15:02:55.962" v="426" actId="1076"/>
          <ac:spMkLst>
            <pc:docMk/>
            <pc:sldMk cId="0" sldId="331"/>
            <ac:spMk id="18" creationId="{00000000-0000-0000-0000-000000000000}"/>
          </ac:spMkLst>
        </pc:spChg>
        <pc:spChg chg="mod">
          <ac:chgData name="Katarzyna Pudłowska" userId="3176d027-f636-4165-8ec2-31129f35f6a7" providerId="ADAL" clId="{C64FD914-9D8C-4E4C-A6F4-69A29DF400DA}" dt="2024-02-26T15:03:01.180" v="427" actId="1076"/>
          <ac:spMkLst>
            <pc:docMk/>
            <pc:sldMk cId="0" sldId="331"/>
            <ac:spMk id="19" creationId="{00000000-0000-0000-0000-000000000000}"/>
          </ac:spMkLst>
        </pc:spChg>
        <pc:spChg chg="mod">
          <ac:chgData name="Katarzyna Pudłowska" userId="3176d027-f636-4165-8ec2-31129f35f6a7" providerId="ADAL" clId="{C64FD914-9D8C-4E4C-A6F4-69A29DF400DA}" dt="2024-02-26T15:03:08.152" v="428" actId="1076"/>
          <ac:spMkLst>
            <pc:docMk/>
            <pc:sldMk cId="0" sldId="331"/>
            <ac:spMk id="20" creationId="{00000000-0000-0000-0000-000000000000}"/>
          </ac:spMkLst>
        </pc:spChg>
        <pc:spChg chg="add mod">
          <ac:chgData name="Katarzyna Pudłowska" userId="3176d027-f636-4165-8ec2-31129f35f6a7" providerId="ADAL" clId="{C64FD914-9D8C-4E4C-A6F4-69A29DF400DA}" dt="2024-02-26T15:27:05.878" v="552"/>
          <ac:spMkLst>
            <pc:docMk/>
            <pc:sldMk cId="0" sldId="331"/>
            <ac:spMk id="21" creationId="{B3A8D58F-6E2D-619A-81E6-1CC7F3A6F97B}"/>
          </ac:spMkLst>
        </pc:spChg>
        <pc:spChg chg="add mod">
          <ac:chgData name="Katarzyna Pudłowska" userId="3176d027-f636-4165-8ec2-31129f35f6a7" providerId="ADAL" clId="{C64FD914-9D8C-4E4C-A6F4-69A29DF400DA}" dt="2024-02-26T15:27:16.124" v="554" actId="1076"/>
          <ac:spMkLst>
            <pc:docMk/>
            <pc:sldMk cId="0" sldId="331"/>
            <ac:spMk id="22" creationId="{CDF46BD1-3591-FB23-2ECA-F511FBEEF2E5}"/>
          </ac:spMkLst>
        </pc:spChg>
        <pc:grpChg chg="mod">
          <ac:chgData name="Katarzyna Pudłowska" userId="3176d027-f636-4165-8ec2-31129f35f6a7" providerId="ADAL" clId="{C64FD914-9D8C-4E4C-A6F4-69A29DF400DA}" dt="2024-02-26T15:02:26.948" v="423" actId="14100"/>
          <ac:grpSpMkLst>
            <pc:docMk/>
            <pc:sldMk cId="0" sldId="331"/>
            <ac:grpSpMk id="4" creationId="{00000000-0000-0000-0000-000000000000}"/>
          </ac:grpSpMkLst>
        </pc:grpChg>
        <pc:grpChg chg="del">
          <ac:chgData name="Katarzyna Pudłowska" userId="3176d027-f636-4165-8ec2-31129f35f6a7" providerId="ADAL" clId="{C64FD914-9D8C-4E4C-A6F4-69A29DF400DA}" dt="2024-02-26T15:03:13.477" v="429" actId="478"/>
          <ac:grpSpMkLst>
            <pc:docMk/>
            <pc:sldMk cId="0" sldId="331"/>
            <ac:grpSpMk id="8" creationId="{00000000-0000-0000-0000-000000000000}"/>
          </ac:grpSpMkLst>
        </pc:grpChg>
      </pc:sldChg>
      <pc:sldChg chg="delSp modSp mod">
        <pc:chgData name="Katarzyna Pudłowska" userId="3176d027-f636-4165-8ec2-31129f35f6a7" providerId="ADAL" clId="{C64FD914-9D8C-4E4C-A6F4-69A29DF400DA}" dt="2024-02-26T15:03:24.083" v="431" actId="478"/>
        <pc:sldMkLst>
          <pc:docMk/>
          <pc:sldMk cId="0" sldId="332"/>
        </pc:sldMkLst>
        <pc:grpChg chg="mod">
          <ac:chgData name="Katarzyna Pudłowska" userId="3176d027-f636-4165-8ec2-31129f35f6a7" providerId="ADAL" clId="{C64FD914-9D8C-4E4C-A6F4-69A29DF400DA}" dt="2024-02-26T15:03:17.195" v="430" actId="14100"/>
          <ac:grpSpMkLst>
            <pc:docMk/>
            <pc:sldMk cId="0" sldId="332"/>
            <ac:grpSpMk id="4" creationId="{00000000-0000-0000-0000-000000000000}"/>
          </ac:grpSpMkLst>
        </pc:grpChg>
        <pc:grpChg chg="del">
          <ac:chgData name="Katarzyna Pudłowska" userId="3176d027-f636-4165-8ec2-31129f35f6a7" providerId="ADAL" clId="{C64FD914-9D8C-4E4C-A6F4-69A29DF400DA}" dt="2024-02-26T15:03:24.083" v="431" actId="478"/>
          <ac:grpSpMkLst>
            <pc:docMk/>
            <pc:sldMk cId="0" sldId="332"/>
            <ac:grpSpMk id="8" creationId="{00000000-0000-0000-0000-000000000000}"/>
          </ac:grpSpMkLst>
        </pc:grpChg>
      </pc:sldChg>
      <pc:sldChg chg="addSp delSp modSp mod">
        <pc:chgData name="Katarzyna Pudłowska" userId="3176d027-f636-4165-8ec2-31129f35f6a7" providerId="ADAL" clId="{C64FD914-9D8C-4E4C-A6F4-69A29DF400DA}" dt="2024-02-26T15:26:45.694" v="551" actId="1076"/>
        <pc:sldMkLst>
          <pc:docMk/>
          <pc:sldMk cId="0" sldId="333"/>
        </pc:sldMkLst>
        <pc:spChg chg="add mod">
          <ac:chgData name="Katarzyna Pudłowska" userId="3176d027-f636-4165-8ec2-31129f35f6a7" providerId="ADAL" clId="{C64FD914-9D8C-4E4C-A6F4-69A29DF400DA}" dt="2024-02-26T15:26:36.472" v="549"/>
          <ac:spMkLst>
            <pc:docMk/>
            <pc:sldMk cId="0" sldId="333"/>
            <ac:spMk id="35" creationId="{D88CB0C2-3D57-604E-A0AB-F6A38FB5FC76}"/>
          </ac:spMkLst>
        </pc:spChg>
        <pc:spChg chg="add mod">
          <ac:chgData name="Katarzyna Pudłowska" userId="3176d027-f636-4165-8ec2-31129f35f6a7" providerId="ADAL" clId="{C64FD914-9D8C-4E4C-A6F4-69A29DF400DA}" dt="2024-02-26T15:26:45.694" v="551" actId="1076"/>
          <ac:spMkLst>
            <pc:docMk/>
            <pc:sldMk cId="0" sldId="333"/>
            <ac:spMk id="36" creationId="{BFAF9441-BB0C-2C5E-FD9E-979C792487E0}"/>
          </ac:spMkLst>
        </pc:spChg>
        <pc:grpChg chg="mod">
          <ac:chgData name="Katarzyna Pudłowska" userId="3176d027-f636-4165-8ec2-31129f35f6a7" providerId="ADAL" clId="{C64FD914-9D8C-4E4C-A6F4-69A29DF400DA}" dt="2024-02-26T15:03:29.663" v="432" actId="14100"/>
          <ac:grpSpMkLst>
            <pc:docMk/>
            <pc:sldMk cId="0" sldId="333"/>
            <ac:grpSpMk id="4" creationId="{00000000-0000-0000-0000-000000000000}"/>
          </ac:grpSpMkLst>
        </pc:grpChg>
        <pc:grpChg chg="del">
          <ac:chgData name="Katarzyna Pudłowska" userId="3176d027-f636-4165-8ec2-31129f35f6a7" providerId="ADAL" clId="{C64FD914-9D8C-4E4C-A6F4-69A29DF400DA}" dt="2024-02-26T15:03:37.177" v="433" actId="478"/>
          <ac:grpSpMkLst>
            <pc:docMk/>
            <pc:sldMk cId="0" sldId="333"/>
            <ac:grpSpMk id="8" creationId="{00000000-0000-0000-0000-000000000000}"/>
          </ac:grpSpMkLst>
        </pc:grpChg>
      </pc:sldChg>
      <pc:sldChg chg="delSp modSp mod">
        <pc:chgData name="Katarzyna Pudłowska" userId="3176d027-f636-4165-8ec2-31129f35f6a7" providerId="ADAL" clId="{C64FD914-9D8C-4E4C-A6F4-69A29DF400DA}" dt="2024-02-26T15:03:49.880" v="435" actId="478"/>
        <pc:sldMkLst>
          <pc:docMk/>
          <pc:sldMk cId="0" sldId="334"/>
        </pc:sldMkLst>
        <pc:grpChg chg="mod">
          <ac:chgData name="Katarzyna Pudłowska" userId="3176d027-f636-4165-8ec2-31129f35f6a7" providerId="ADAL" clId="{C64FD914-9D8C-4E4C-A6F4-69A29DF400DA}" dt="2024-02-26T15:03:41.811" v="434" actId="14100"/>
          <ac:grpSpMkLst>
            <pc:docMk/>
            <pc:sldMk cId="0" sldId="334"/>
            <ac:grpSpMk id="4" creationId="{00000000-0000-0000-0000-000000000000}"/>
          </ac:grpSpMkLst>
        </pc:grpChg>
        <pc:grpChg chg="del">
          <ac:chgData name="Katarzyna Pudłowska" userId="3176d027-f636-4165-8ec2-31129f35f6a7" providerId="ADAL" clId="{C64FD914-9D8C-4E4C-A6F4-69A29DF400DA}" dt="2024-02-26T15:03:49.880" v="435" actId="478"/>
          <ac:grpSpMkLst>
            <pc:docMk/>
            <pc:sldMk cId="0" sldId="334"/>
            <ac:grpSpMk id="8" creationId="{00000000-0000-0000-0000-000000000000}"/>
          </ac:grpSpMkLst>
        </pc:grpChg>
      </pc:sldChg>
      <pc:sldChg chg="modSp mod">
        <pc:chgData name="Katarzyna Pudłowska" userId="3176d027-f636-4165-8ec2-31129f35f6a7" providerId="ADAL" clId="{C64FD914-9D8C-4E4C-A6F4-69A29DF400DA}" dt="2024-02-26T15:03:55.497" v="436" actId="14100"/>
        <pc:sldMkLst>
          <pc:docMk/>
          <pc:sldMk cId="0" sldId="335"/>
        </pc:sldMkLst>
        <pc:grpChg chg="mod">
          <ac:chgData name="Katarzyna Pudłowska" userId="3176d027-f636-4165-8ec2-31129f35f6a7" providerId="ADAL" clId="{C64FD914-9D8C-4E4C-A6F4-69A29DF400DA}" dt="2024-02-26T15:03:55.497" v="436" actId="14100"/>
          <ac:grpSpMkLst>
            <pc:docMk/>
            <pc:sldMk cId="0" sldId="335"/>
            <ac:grpSpMk id="4" creationId="{00000000-0000-0000-0000-000000000000}"/>
          </ac:grpSpMkLst>
        </pc:grpChg>
      </pc:sldChg>
      <pc:sldChg chg="modSp mod">
        <pc:chgData name="Katarzyna Pudłowska" userId="3176d027-f636-4165-8ec2-31129f35f6a7" providerId="ADAL" clId="{C64FD914-9D8C-4E4C-A6F4-69A29DF400DA}" dt="2024-02-26T15:17:47.655" v="506" actId="1076"/>
        <pc:sldMkLst>
          <pc:docMk/>
          <pc:sldMk cId="0" sldId="338"/>
        </pc:sldMkLst>
        <pc:spChg chg="mod">
          <ac:chgData name="Katarzyna Pudłowska" userId="3176d027-f636-4165-8ec2-31129f35f6a7" providerId="ADAL" clId="{C64FD914-9D8C-4E4C-A6F4-69A29DF400DA}" dt="2024-02-26T15:17:47.655" v="506" actId="1076"/>
          <ac:spMkLst>
            <pc:docMk/>
            <pc:sldMk cId="0" sldId="338"/>
            <ac:spMk id="36" creationId="{00000000-0000-0000-0000-000000000000}"/>
          </ac:spMkLst>
        </pc:spChg>
      </pc:sldChg>
      <pc:sldChg chg="addSp modSp mod">
        <pc:chgData name="Katarzyna Pudłowska" userId="3176d027-f636-4165-8ec2-31129f35f6a7" providerId="ADAL" clId="{C64FD914-9D8C-4E4C-A6F4-69A29DF400DA}" dt="2024-02-26T15:26:05.474" v="548" actId="1076"/>
        <pc:sldMkLst>
          <pc:docMk/>
          <pc:sldMk cId="0" sldId="340"/>
        </pc:sldMkLst>
        <pc:spChg chg="mod">
          <ac:chgData name="Katarzyna Pudłowska" userId="3176d027-f636-4165-8ec2-31129f35f6a7" providerId="ADAL" clId="{C64FD914-9D8C-4E4C-A6F4-69A29DF400DA}" dt="2024-02-26T15:05:01.710" v="441" actId="1076"/>
          <ac:spMkLst>
            <pc:docMk/>
            <pc:sldMk cId="0" sldId="340"/>
            <ac:spMk id="18" creationId="{00000000-0000-0000-0000-000000000000}"/>
          </ac:spMkLst>
        </pc:spChg>
        <pc:spChg chg="mod">
          <ac:chgData name="Katarzyna Pudłowska" userId="3176d027-f636-4165-8ec2-31129f35f6a7" providerId="ADAL" clId="{C64FD914-9D8C-4E4C-A6F4-69A29DF400DA}" dt="2024-02-26T15:05:05.885" v="442" actId="1076"/>
          <ac:spMkLst>
            <pc:docMk/>
            <pc:sldMk cId="0" sldId="340"/>
            <ac:spMk id="23" creationId="{00000000-0000-0000-0000-000000000000}"/>
          </ac:spMkLst>
        </pc:spChg>
        <pc:spChg chg="mod">
          <ac:chgData name="Katarzyna Pudłowska" userId="3176d027-f636-4165-8ec2-31129f35f6a7" providerId="ADAL" clId="{C64FD914-9D8C-4E4C-A6F4-69A29DF400DA}" dt="2024-02-26T15:05:16.534" v="444" actId="1076"/>
          <ac:spMkLst>
            <pc:docMk/>
            <pc:sldMk cId="0" sldId="340"/>
            <ac:spMk id="24" creationId="{00000000-0000-0000-0000-000000000000}"/>
          </ac:spMkLst>
        </pc:spChg>
        <pc:spChg chg="mod">
          <ac:chgData name="Katarzyna Pudłowska" userId="3176d027-f636-4165-8ec2-31129f35f6a7" providerId="ADAL" clId="{C64FD914-9D8C-4E4C-A6F4-69A29DF400DA}" dt="2024-02-26T15:05:11.914" v="443" actId="1076"/>
          <ac:spMkLst>
            <pc:docMk/>
            <pc:sldMk cId="0" sldId="340"/>
            <ac:spMk id="25" creationId="{00000000-0000-0000-0000-000000000000}"/>
          </ac:spMkLst>
        </pc:spChg>
        <pc:spChg chg="add mod">
          <ac:chgData name="Katarzyna Pudłowska" userId="3176d027-f636-4165-8ec2-31129f35f6a7" providerId="ADAL" clId="{C64FD914-9D8C-4E4C-A6F4-69A29DF400DA}" dt="2024-02-26T15:25:50.054" v="545"/>
          <ac:spMkLst>
            <pc:docMk/>
            <pc:sldMk cId="0" sldId="340"/>
            <ac:spMk id="26" creationId="{BC404656-3945-CCDF-614A-98A0E5C5C81E}"/>
          </ac:spMkLst>
        </pc:spChg>
        <pc:spChg chg="add mod">
          <ac:chgData name="Katarzyna Pudłowska" userId="3176d027-f636-4165-8ec2-31129f35f6a7" providerId="ADAL" clId="{C64FD914-9D8C-4E4C-A6F4-69A29DF400DA}" dt="2024-02-26T15:25:54.535" v="546"/>
          <ac:spMkLst>
            <pc:docMk/>
            <pc:sldMk cId="0" sldId="340"/>
            <ac:spMk id="27" creationId="{0A28B27A-2A43-F3F5-47B5-01249F6542AE}"/>
          </ac:spMkLst>
        </pc:spChg>
        <pc:spChg chg="add mod">
          <ac:chgData name="Katarzyna Pudłowska" userId="3176d027-f636-4165-8ec2-31129f35f6a7" providerId="ADAL" clId="{C64FD914-9D8C-4E4C-A6F4-69A29DF400DA}" dt="2024-02-26T15:26:05.474" v="548" actId="1076"/>
          <ac:spMkLst>
            <pc:docMk/>
            <pc:sldMk cId="0" sldId="340"/>
            <ac:spMk id="28" creationId="{F56F79F4-DB4A-1542-E185-979C3ECF527F}"/>
          </ac:spMkLst>
        </pc:spChg>
        <pc:grpChg chg="mod">
          <ac:chgData name="Katarzyna Pudłowska" userId="3176d027-f636-4165-8ec2-31129f35f6a7" providerId="ADAL" clId="{C64FD914-9D8C-4E4C-A6F4-69A29DF400DA}" dt="2024-02-26T15:04:49.194" v="440" actId="14100"/>
          <ac:grpSpMkLst>
            <pc:docMk/>
            <pc:sldMk cId="0" sldId="340"/>
            <ac:grpSpMk id="4" creationId="{00000000-0000-0000-0000-000000000000}"/>
          </ac:grpSpMkLst>
        </pc:grpChg>
      </pc:sldChg>
      <pc:sldChg chg="modSp mod">
        <pc:chgData name="Katarzyna Pudłowska" userId="3176d027-f636-4165-8ec2-31129f35f6a7" providerId="ADAL" clId="{C64FD914-9D8C-4E4C-A6F4-69A29DF400DA}" dt="2024-02-26T15:05:25.748" v="445" actId="14100"/>
        <pc:sldMkLst>
          <pc:docMk/>
          <pc:sldMk cId="0" sldId="341"/>
        </pc:sldMkLst>
        <pc:spChg chg="mod">
          <ac:chgData name="Katarzyna Pudłowska" userId="3176d027-f636-4165-8ec2-31129f35f6a7" providerId="ADAL" clId="{C64FD914-9D8C-4E4C-A6F4-69A29DF400DA}" dt="2024-02-26T15:05:25.748" v="445" actId="14100"/>
          <ac:spMkLst>
            <pc:docMk/>
            <pc:sldMk cId="0" sldId="341"/>
            <ac:spMk id="25" creationId="{00000000-0000-0000-0000-000000000000}"/>
          </ac:spMkLst>
        </pc:spChg>
      </pc:sldChg>
      <pc:sldChg chg="addSp modSp mod">
        <pc:chgData name="Katarzyna Pudłowska" userId="3176d027-f636-4165-8ec2-31129f35f6a7" providerId="ADAL" clId="{C64FD914-9D8C-4E4C-A6F4-69A29DF400DA}" dt="2024-02-26T23:01:06.891" v="647" actId="1076"/>
        <pc:sldMkLst>
          <pc:docMk/>
          <pc:sldMk cId="0" sldId="342"/>
        </pc:sldMkLst>
        <pc:spChg chg="add mod">
          <ac:chgData name="Katarzyna Pudłowska" userId="3176d027-f636-4165-8ec2-31129f35f6a7" providerId="ADAL" clId="{C64FD914-9D8C-4E4C-A6F4-69A29DF400DA}" dt="2024-02-26T23:00:54.919" v="641"/>
          <ac:spMkLst>
            <pc:docMk/>
            <pc:sldMk cId="0" sldId="342"/>
            <ac:spMk id="6" creationId="{B5EA9D0E-D4F4-4C15-7D6D-424BC6D45E80}"/>
          </ac:spMkLst>
        </pc:spChg>
        <pc:spChg chg="add mod">
          <ac:chgData name="Katarzyna Pudłowska" userId="3176d027-f636-4165-8ec2-31129f35f6a7" providerId="ADAL" clId="{C64FD914-9D8C-4E4C-A6F4-69A29DF400DA}" dt="2024-02-26T23:01:06.891" v="647" actId="1076"/>
          <ac:spMkLst>
            <pc:docMk/>
            <pc:sldMk cId="0" sldId="342"/>
            <ac:spMk id="7" creationId="{35B6DBD9-11C6-7194-70A6-68F41F087D69}"/>
          </ac:spMkLst>
        </pc:spChg>
        <pc:spChg chg="mod">
          <ac:chgData name="Katarzyna Pudłowska" userId="3176d027-f636-4165-8ec2-31129f35f6a7" providerId="ADAL" clId="{C64FD914-9D8C-4E4C-A6F4-69A29DF400DA}" dt="2024-02-26T23:00:58.363" v="645" actId="20577"/>
          <ac:spMkLst>
            <pc:docMk/>
            <pc:sldMk cId="0" sldId="342"/>
            <ac:spMk id="14" creationId="{00000000-0000-0000-0000-000000000000}"/>
          </ac:spMkLst>
        </pc:spChg>
      </pc:sldChg>
      <pc:sldChg chg="modSp mod">
        <pc:chgData name="Katarzyna Pudłowska" userId="3176d027-f636-4165-8ec2-31129f35f6a7" providerId="ADAL" clId="{C64FD914-9D8C-4E4C-A6F4-69A29DF400DA}" dt="2024-02-26T15:25:26.014" v="544" actId="20577"/>
        <pc:sldMkLst>
          <pc:docMk/>
          <pc:sldMk cId="0" sldId="343"/>
        </pc:sldMkLst>
        <pc:spChg chg="mod">
          <ac:chgData name="Katarzyna Pudłowska" userId="3176d027-f636-4165-8ec2-31129f35f6a7" providerId="ADAL" clId="{C64FD914-9D8C-4E4C-A6F4-69A29DF400DA}" dt="2024-02-26T15:25:26.014" v="544" actId="20577"/>
          <ac:spMkLst>
            <pc:docMk/>
            <pc:sldMk cId="0" sldId="343"/>
            <ac:spMk id="14" creationId="{00000000-0000-0000-0000-000000000000}"/>
          </ac:spMkLst>
        </pc:spChg>
        <pc:spChg chg="mod">
          <ac:chgData name="Katarzyna Pudłowska" userId="3176d027-f636-4165-8ec2-31129f35f6a7" providerId="ADAL" clId="{C64FD914-9D8C-4E4C-A6F4-69A29DF400DA}" dt="2024-02-26T15:17:12.176" v="504" actId="1076"/>
          <ac:spMkLst>
            <pc:docMk/>
            <pc:sldMk cId="0" sldId="343"/>
            <ac:spMk id="16" creationId="{00000000-0000-0000-0000-000000000000}"/>
          </ac:spMkLst>
        </pc:spChg>
        <pc:spChg chg="mod">
          <ac:chgData name="Katarzyna Pudłowska" userId="3176d027-f636-4165-8ec2-31129f35f6a7" providerId="ADAL" clId="{C64FD914-9D8C-4E4C-A6F4-69A29DF400DA}" dt="2024-02-26T15:17:18.027" v="505" actId="1076"/>
          <ac:spMkLst>
            <pc:docMk/>
            <pc:sldMk cId="0" sldId="343"/>
            <ac:spMk id="17" creationId="{00000000-0000-0000-0000-000000000000}"/>
          </ac:spMkLst>
        </pc:spChg>
        <pc:spChg chg="mod">
          <ac:chgData name="Katarzyna Pudłowska" userId="3176d027-f636-4165-8ec2-31129f35f6a7" providerId="ADAL" clId="{C64FD914-9D8C-4E4C-A6F4-69A29DF400DA}" dt="2024-02-26T15:16:55.526" v="502" actId="1076"/>
          <ac:spMkLst>
            <pc:docMk/>
            <pc:sldMk cId="0" sldId="343"/>
            <ac:spMk id="18" creationId="{00000000-0000-0000-0000-000000000000}"/>
          </ac:spMkLst>
        </pc:spChg>
        <pc:spChg chg="mod">
          <ac:chgData name="Katarzyna Pudłowska" userId="3176d027-f636-4165-8ec2-31129f35f6a7" providerId="ADAL" clId="{C64FD914-9D8C-4E4C-A6F4-69A29DF400DA}" dt="2024-02-26T15:16:51.671" v="501" actId="1076"/>
          <ac:spMkLst>
            <pc:docMk/>
            <pc:sldMk cId="0" sldId="343"/>
            <ac:spMk id="19" creationId="{00000000-0000-0000-0000-000000000000}"/>
          </ac:spMkLst>
        </pc:spChg>
        <pc:spChg chg="mod">
          <ac:chgData name="Katarzyna Pudłowska" userId="3176d027-f636-4165-8ec2-31129f35f6a7" providerId="ADAL" clId="{C64FD914-9D8C-4E4C-A6F4-69A29DF400DA}" dt="2024-02-26T15:25:10.373" v="542" actId="1076"/>
          <ac:spMkLst>
            <pc:docMk/>
            <pc:sldMk cId="0" sldId="343"/>
            <ac:spMk id="20" creationId="{00000000-0000-0000-0000-000000000000}"/>
          </ac:spMkLst>
        </pc:spChg>
      </pc:sldChg>
      <pc:sldChg chg="addSp modSp mod">
        <pc:chgData name="Katarzyna Pudłowska" userId="3176d027-f636-4165-8ec2-31129f35f6a7" providerId="ADAL" clId="{C64FD914-9D8C-4E4C-A6F4-69A29DF400DA}" dt="2024-02-26T15:24:53.743" v="541" actId="1076"/>
        <pc:sldMkLst>
          <pc:docMk/>
          <pc:sldMk cId="0" sldId="345"/>
        </pc:sldMkLst>
        <pc:spChg chg="add mod">
          <ac:chgData name="Katarzyna Pudłowska" userId="3176d027-f636-4165-8ec2-31129f35f6a7" providerId="ADAL" clId="{C64FD914-9D8C-4E4C-A6F4-69A29DF400DA}" dt="2024-02-26T15:24:45.103" v="539"/>
          <ac:spMkLst>
            <pc:docMk/>
            <pc:sldMk cId="0" sldId="345"/>
            <ac:spMk id="8" creationId="{51379E61-3762-602D-8CE0-C7DFE3E74D5C}"/>
          </ac:spMkLst>
        </pc:spChg>
        <pc:spChg chg="add mod">
          <ac:chgData name="Katarzyna Pudłowska" userId="3176d027-f636-4165-8ec2-31129f35f6a7" providerId="ADAL" clId="{C64FD914-9D8C-4E4C-A6F4-69A29DF400DA}" dt="2024-02-26T15:24:53.743" v="541" actId="1076"/>
          <ac:spMkLst>
            <pc:docMk/>
            <pc:sldMk cId="0" sldId="345"/>
            <ac:spMk id="9" creationId="{460A4519-C0E5-0E56-6BA6-CC01C10EFEDF}"/>
          </ac:spMkLst>
        </pc:spChg>
        <pc:spChg chg="mod">
          <ac:chgData name="Katarzyna Pudłowska" userId="3176d027-f636-4165-8ec2-31129f35f6a7" providerId="ADAL" clId="{C64FD914-9D8C-4E4C-A6F4-69A29DF400DA}" dt="2024-02-26T15:16:13.092" v="497" actId="1076"/>
          <ac:spMkLst>
            <pc:docMk/>
            <pc:sldMk cId="0" sldId="345"/>
            <ac:spMk id="34" creationId="{00000000-0000-0000-0000-000000000000}"/>
          </ac:spMkLst>
        </pc:spChg>
      </pc:sldChg>
      <pc:sldChg chg="addSp modSp mod">
        <pc:chgData name="Katarzyna Pudłowska" userId="3176d027-f636-4165-8ec2-31129f35f6a7" providerId="ADAL" clId="{C64FD914-9D8C-4E4C-A6F4-69A29DF400DA}" dt="2024-02-26T15:24:19.470" v="538" actId="14100"/>
        <pc:sldMkLst>
          <pc:docMk/>
          <pc:sldMk cId="0" sldId="352"/>
        </pc:sldMkLst>
        <pc:spChg chg="add mod">
          <ac:chgData name="Katarzyna Pudłowska" userId="3176d027-f636-4165-8ec2-31129f35f6a7" providerId="ADAL" clId="{C64FD914-9D8C-4E4C-A6F4-69A29DF400DA}" dt="2024-02-26T15:23:59.521" v="534"/>
          <ac:spMkLst>
            <pc:docMk/>
            <pc:sldMk cId="0" sldId="352"/>
            <ac:spMk id="10" creationId="{D70DC73D-3E4C-F84E-84AE-F74DE3CFC82C}"/>
          </ac:spMkLst>
        </pc:spChg>
        <pc:spChg chg="add mod">
          <ac:chgData name="Katarzyna Pudłowska" userId="3176d027-f636-4165-8ec2-31129f35f6a7" providerId="ADAL" clId="{C64FD914-9D8C-4E4C-A6F4-69A29DF400DA}" dt="2024-02-26T15:24:09.726" v="536" actId="1076"/>
          <ac:spMkLst>
            <pc:docMk/>
            <pc:sldMk cId="0" sldId="352"/>
            <ac:spMk id="11" creationId="{04108C6A-5819-4E97-C4D7-84960AA46A69}"/>
          </ac:spMkLst>
        </pc:spChg>
        <pc:spChg chg="mod">
          <ac:chgData name="Katarzyna Pudłowska" userId="3176d027-f636-4165-8ec2-31129f35f6a7" providerId="ADAL" clId="{C64FD914-9D8C-4E4C-A6F4-69A29DF400DA}" dt="2024-02-26T15:15:16.069" v="495" actId="1076"/>
          <ac:spMkLst>
            <pc:docMk/>
            <pc:sldMk cId="0" sldId="352"/>
            <ac:spMk id="25" creationId="{00000000-0000-0000-0000-000000000000}"/>
          </ac:spMkLst>
        </pc:spChg>
        <pc:grpChg chg="mod">
          <ac:chgData name="Katarzyna Pudłowska" userId="3176d027-f636-4165-8ec2-31129f35f6a7" providerId="ADAL" clId="{C64FD914-9D8C-4E4C-A6F4-69A29DF400DA}" dt="2024-02-26T15:24:19.470" v="538" actId="14100"/>
          <ac:grpSpMkLst>
            <pc:docMk/>
            <pc:sldMk cId="0" sldId="352"/>
            <ac:grpSpMk id="4" creationId="{00000000-0000-0000-0000-000000000000}"/>
          </ac:grpSpMkLst>
        </pc:grpChg>
      </pc:sldChg>
      <pc:sldChg chg="modSp mod">
        <pc:chgData name="Katarzyna Pudłowska" userId="3176d027-f636-4165-8ec2-31129f35f6a7" providerId="ADAL" clId="{C64FD914-9D8C-4E4C-A6F4-69A29DF400DA}" dt="2024-02-26T15:15:07.115" v="494" actId="1076"/>
        <pc:sldMkLst>
          <pc:docMk/>
          <pc:sldMk cId="0" sldId="353"/>
        </pc:sldMkLst>
        <pc:spChg chg="mod">
          <ac:chgData name="Katarzyna Pudłowska" userId="3176d027-f636-4165-8ec2-31129f35f6a7" providerId="ADAL" clId="{C64FD914-9D8C-4E4C-A6F4-69A29DF400DA}" dt="2024-02-26T15:14:57.543" v="491" actId="1076"/>
          <ac:spMkLst>
            <pc:docMk/>
            <pc:sldMk cId="0" sldId="353"/>
            <ac:spMk id="15" creationId="{00000000-0000-0000-0000-000000000000}"/>
          </ac:spMkLst>
        </pc:spChg>
        <pc:spChg chg="mod">
          <ac:chgData name="Katarzyna Pudłowska" userId="3176d027-f636-4165-8ec2-31129f35f6a7" providerId="ADAL" clId="{C64FD914-9D8C-4E4C-A6F4-69A29DF400DA}" dt="2024-02-26T15:15:01.224" v="492" actId="1076"/>
          <ac:spMkLst>
            <pc:docMk/>
            <pc:sldMk cId="0" sldId="353"/>
            <ac:spMk id="20" creationId="{00000000-0000-0000-0000-000000000000}"/>
          </ac:spMkLst>
        </pc:spChg>
        <pc:spChg chg="mod">
          <ac:chgData name="Katarzyna Pudłowska" userId="3176d027-f636-4165-8ec2-31129f35f6a7" providerId="ADAL" clId="{C64FD914-9D8C-4E4C-A6F4-69A29DF400DA}" dt="2024-02-26T15:15:04.223" v="493" actId="1076"/>
          <ac:spMkLst>
            <pc:docMk/>
            <pc:sldMk cId="0" sldId="353"/>
            <ac:spMk id="22" creationId="{00000000-0000-0000-0000-000000000000}"/>
          </ac:spMkLst>
        </pc:spChg>
        <pc:spChg chg="mod">
          <ac:chgData name="Katarzyna Pudłowska" userId="3176d027-f636-4165-8ec2-31129f35f6a7" providerId="ADAL" clId="{C64FD914-9D8C-4E4C-A6F4-69A29DF400DA}" dt="2024-02-26T15:15:07.115" v="494" actId="1076"/>
          <ac:spMkLst>
            <pc:docMk/>
            <pc:sldMk cId="0" sldId="353"/>
            <ac:spMk id="23" creationId="{00000000-0000-0000-0000-000000000000}"/>
          </ac:spMkLst>
        </pc:spChg>
        <pc:spChg chg="mod">
          <ac:chgData name="Katarzyna Pudłowska" userId="3176d027-f636-4165-8ec2-31129f35f6a7" providerId="ADAL" clId="{C64FD914-9D8C-4E4C-A6F4-69A29DF400DA}" dt="2024-02-26T15:14:47.924" v="490" actId="14100"/>
          <ac:spMkLst>
            <pc:docMk/>
            <pc:sldMk cId="0" sldId="353"/>
            <ac:spMk id="25" creationId="{00000000-0000-0000-0000-000000000000}"/>
          </ac:spMkLst>
        </pc:spChg>
      </pc:sldChg>
      <pc:sldChg chg="addSp modSp mod">
        <pc:chgData name="Katarzyna Pudłowska" userId="3176d027-f636-4165-8ec2-31129f35f6a7" providerId="ADAL" clId="{C64FD914-9D8C-4E4C-A6F4-69A29DF400DA}" dt="2024-02-26T23:01:42.744" v="659" actId="20577"/>
        <pc:sldMkLst>
          <pc:docMk/>
          <pc:sldMk cId="0" sldId="354"/>
        </pc:sldMkLst>
        <pc:spChg chg="add mod">
          <ac:chgData name="Katarzyna Pudłowska" userId="3176d027-f636-4165-8ec2-31129f35f6a7" providerId="ADAL" clId="{C64FD914-9D8C-4E4C-A6F4-69A29DF400DA}" dt="2024-02-26T23:01:23.474" v="651"/>
          <ac:spMkLst>
            <pc:docMk/>
            <pc:sldMk cId="0" sldId="354"/>
            <ac:spMk id="6" creationId="{88BFD407-BE62-14F3-96A4-4A4B6E8E2E25}"/>
          </ac:spMkLst>
        </pc:spChg>
        <pc:spChg chg="add mod">
          <ac:chgData name="Katarzyna Pudłowska" userId="3176d027-f636-4165-8ec2-31129f35f6a7" providerId="ADAL" clId="{C64FD914-9D8C-4E4C-A6F4-69A29DF400DA}" dt="2024-02-26T23:01:41.167" v="658" actId="1076"/>
          <ac:spMkLst>
            <pc:docMk/>
            <pc:sldMk cId="0" sldId="354"/>
            <ac:spMk id="7" creationId="{BDBC8124-4598-39FB-11DF-7FD9A2272712}"/>
          </ac:spMkLst>
        </pc:spChg>
        <pc:spChg chg="mod">
          <ac:chgData name="Katarzyna Pudłowska" userId="3176d027-f636-4165-8ec2-31129f35f6a7" providerId="ADAL" clId="{C64FD914-9D8C-4E4C-A6F4-69A29DF400DA}" dt="2024-02-26T23:01:42.744" v="659" actId="20577"/>
          <ac:spMkLst>
            <pc:docMk/>
            <pc:sldMk cId="0" sldId="354"/>
            <ac:spMk id="14" creationId="{00000000-0000-0000-0000-000000000000}"/>
          </ac:spMkLst>
        </pc:spChg>
      </pc:sldChg>
      <pc:sldChg chg="modSp mod">
        <pc:chgData name="Katarzyna Pudłowska" userId="3176d027-f636-4165-8ec2-31129f35f6a7" providerId="ADAL" clId="{C64FD914-9D8C-4E4C-A6F4-69A29DF400DA}" dt="2024-02-26T15:14:31.853" v="489" actId="1076"/>
        <pc:sldMkLst>
          <pc:docMk/>
          <pc:sldMk cId="0" sldId="355"/>
        </pc:sldMkLst>
        <pc:spChg chg="mod">
          <ac:chgData name="Katarzyna Pudłowska" userId="3176d027-f636-4165-8ec2-31129f35f6a7" providerId="ADAL" clId="{C64FD914-9D8C-4E4C-A6F4-69A29DF400DA}" dt="2024-02-26T15:14:17.482" v="487" actId="20577"/>
          <ac:spMkLst>
            <pc:docMk/>
            <pc:sldMk cId="0" sldId="355"/>
            <ac:spMk id="14" creationId="{00000000-0000-0000-0000-000000000000}"/>
          </ac:spMkLst>
        </pc:spChg>
        <pc:spChg chg="mod">
          <ac:chgData name="Katarzyna Pudłowska" userId="3176d027-f636-4165-8ec2-31129f35f6a7" providerId="ADAL" clId="{C64FD914-9D8C-4E4C-A6F4-69A29DF400DA}" dt="2024-02-26T15:14:31.853" v="489" actId="1076"/>
          <ac:spMkLst>
            <pc:docMk/>
            <pc:sldMk cId="0" sldId="355"/>
            <ac:spMk id="16" creationId="{00000000-0000-0000-0000-000000000000}"/>
          </ac:spMkLst>
        </pc:spChg>
        <pc:spChg chg="mod">
          <ac:chgData name="Katarzyna Pudłowska" userId="3176d027-f636-4165-8ec2-31129f35f6a7" providerId="ADAL" clId="{C64FD914-9D8C-4E4C-A6F4-69A29DF400DA}" dt="2024-02-26T15:14:21.918" v="488" actId="1076"/>
          <ac:spMkLst>
            <pc:docMk/>
            <pc:sldMk cId="0" sldId="355"/>
            <ac:spMk id="17" creationId="{00000000-0000-0000-0000-000000000000}"/>
          </ac:spMkLst>
        </pc:spChg>
        <pc:spChg chg="mod">
          <ac:chgData name="Katarzyna Pudłowska" userId="3176d027-f636-4165-8ec2-31129f35f6a7" providerId="ADAL" clId="{C64FD914-9D8C-4E4C-A6F4-69A29DF400DA}" dt="2024-02-26T15:13:58.475" v="484" actId="1076"/>
          <ac:spMkLst>
            <pc:docMk/>
            <pc:sldMk cId="0" sldId="355"/>
            <ac:spMk id="18" creationId="{00000000-0000-0000-0000-000000000000}"/>
          </ac:spMkLst>
        </pc:spChg>
        <pc:spChg chg="mod">
          <ac:chgData name="Katarzyna Pudłowska" userId="3176d027-f636-4165-8ec2-31129f35f6a7" providerId="ADAL" clId="{C64FD914-9D8C-4E4C-A6F4-69A29DF400DA}" dt="2024-02-26T15:14:07.022" v="485" actId="1076"/>
          <ac:spMkLst>
            <pc:docMk/>
            <pc:sldMk cId="0" sldId="355"/>
            <ac:spMk id="19" creationId="{00000000-0000-0000-0000-000000000000}"/>
          </ac:spMkLst>
        </pc:spChg>
        <pc:spChg chg="mod">
          <ac:chgData name="Katarzyna Pudłowska" userId="3176d027-f636-4165-8ec2-31129f35f6a7" providerId="ADAL" clId="{C64FD914-9D8C-4E4C-A6F4-69A29DF400DA}" dt="2024-02-26T15:14:11.401" v="486" actId="1076"/>
          <ac:spMkLst>
            <pc:docMk/>
            <pc:sldMk cId="0" sldId="355"/>
            <ac:spMk id="20" creationId="{00000000-0000-0000-0000-000000000000}"/>
          </ac:spMkLst>
        </pc:spChg>
      </pc:sldChg>
      <pc:sldChg chg="addSp modSp mod">
        <pc:chgData name="Katarzyna Pudłowska" userId="3176d027-f636-4165-8ec2-31129f35f6a7" providerId="ADAL" clId="{C64FD914-9D8C-4E4C-A6F4-69A29DF400DA}" dt="2024-02-26T15:23:26.976" v="533" actId="1076"/>
        <pc:sldMkLst>
          <pc:docMk/>
          <pc:sldMk cId="0" sldId="357"/>
        </pc:sldMkLst>
        <pc:spChg chg="mod">
          <ac:chgData name="Katarzyna Pudłowska" userId="3176d027-f636-4165-8ec2-31129f35f6a7" providerId="ADAL" clId="{C64FD914-9D8C-4E4C-A6F4-69A29DF400DA}" dt="2024-02-26T15:13:45.531" v="483" actId="1076"/>
          <ac:spMkLst>
            <pc:docMk/>
            <pc:sldMk cId="0" sldId="357"/>
            <ac:spMk id="34" creationId="{00000000-0000-0000-0000-000000000000}"/>
          </ac:spMkLst>
        </pc:spChg>
        <pc:spChg chg="add mod">
          <ac:chgData name="Katarzyna Pudłowska" userId="3176d027-f636-4165-8ec2-31129f35f6a7" providerId="ADAL" clId="{C64FD914-9D8C-4E4C-A6F4-69A29DF400DA}" dt="2024-02-26T15:23:17.568" v="531"/>
          <ac:spMkLst>
            <pc:docMk/>
            <pc:sldMk cId="0" sldId="357"/>
            <ac:spMk id="35" creationId="{26934E44-3430-7C21-615A-4E646CEFCF03}"/>
          </ac:spMkLst>
        </pc:spChg>
        <pc:spChg chg="add mod">
          <ac:chgData name="Katarzyna Pudłowska" userId="3176d027-f636-4165-8ec2-31129f35f6a7" providerId="ADAL" clId="{C64FD914-9D8C-4E4C-A6F4-69A29DF400DA}" dt="2024-02-26T15:23:26.976" v="533" actId="1076"/>
          <ac:spMkLst>
            <pc:docMk/>
            <pc:sldMk cId="0" sldId="357"/>
            <ac:spMk id="36" creationId="{22370CB5-F1A2-B9F4-9EE7-80B3C4A1D393}"/>
          </ac:spMkLst>
        </pc:spChg>
      </pc:sldChg>
      <pc:sldChg chg="modSp mod">
        <pc:chgData name="Katarzyna Pudłowska" userId="3176d027-f636-4165-8ec2-31129f35f6a7" providerId="ADAL" clId="{C64FD914-9D8C-4E4C-A6F4-69A29DF400DA}" dt="2024-02-26T15:13:08.670" v="482" actId="1076"/>
        <pc:sldMkLst>
          <pc:docMk/>
          <pc:sldMk cId="0" sldId="362"/>
        </pc:sldMkLst>
        <pc:spChg chg="mod">
          <ac:chgData name="Katarzyna Pudłowska" userId="3176d027-f636-4165-8ec2-31129f35f6a7" providerId="ADAL" clId="{C64FD914-9D8C-4E4C-A6F4-69A29DF400DA}" dt="2024-02-26T15:13:08.670" v="482" actId="1076"/>
          <ac:spMkLst>
            <pc:docMk/>
            <pc:sldMk cId="0" sldId="362"/>
            <ac:spMk id="36" creationId="{00000000-0000-0000-0000-000000000000}"/>
          </ac:spMkLst>
        </pc:spChg>
      </pc:sldChg>
      <pc:sldChg chg="addSp modSp mod">
        <pc:chgData name="Katarzyna Pudłowska" userId="3176d027-f636-4165-8ec2-31129f35f6a7" providerId="ADAL" clId="{C64FD914-9D8C-4E4C-A6F4-69A29DF400DA}" dt="2024-02-26T15:22:49.302" v="530" actId="1076"/>
        <pc:sldMkLst>
          <pc:docMk/>
          <pc:sldMk cId="0" sldId="364"/>
        </pc:sldMkLst>
        <pc:spChg chg="mod">
          <ac:chgData name="Katarzyna Pudłowska" userId="3176d027-f636-4165-8ec2-31129f35f6a7" providerId="ADAL" clId="{C64FD914-9D8C-4E4C-A6F4-69A29DF400DA}" dt="2024-02-26T15:12:38.615" v="478" actId="1076"/>
          <ac:spMkLst>
            <pc:docMk/>
            <pc:sldMk cId="0" sldId="364"/>
            <ac:spMk id="23" creationId="{00000000-0000-0000-0000-000000000000}"/>
          </ac:spMkLst>
        </pc:spChg>
        <pc:spChg chg="mod">
          <ac:chgData name="Katarzyna Pudłowska" userId="3176d027-f636-4165-8ec2-31129f35f6a7" providerId="ADAL" clId="{C64FD914-9D8C-4E4C-A6F4-69A29DF400DA}" dt="2024-02-26T15:12:42.815" v="479" actId="1076"/>
          <ac:spMkLst>
            <pc:docMk/>
            <pc:sldMk cId="0" sldId="364"/>
            <ac:spMk id="24" creationId="{00000000-0000-0000-0000-000000000000}"/>
          </ac:spMkLst>
        </pc:spChg>
        <pc:spChg chg="mod">
          <ac:chgData name="Katarzyna Pudłowska" userId="3176d027-f636-4165-8ec2-31129f35f6a7" providerId="ADAL" clId="{C64FD914-9D8C-4E4C-A6F4-69A29DF400DA}" dt="2024-02-26T15:11:51.347" v="474" actId="1076"/>
          <ac:spMkLst>
            <pc:docMk/>
            <pc:sldMk cId="0" sldId="364"/>
            <ac:spMk id="26" creationId="{00000000-0000-0000-0000-000000000000}"/>
          </ac:spMkLst>
        </pc:spChg>
        <pc:spChg chg="mod">
          <ac:chgData name="Katarzyna Pudłowska" userId="3176d027-f636-4165-8ec2-31129f35f6a7" providerId="ADAL" clId="{C64FD914-9D8C-4E4C-A6F4-69A29DF400DA}" dt="2024-02-26T15:11:47.085" v="473" actId="1076"/>
          <ac:spMkLst>
            <pc:docMk/>
            <pc:sldMk cId="0" sldId="364"/>
            <ac:spMk id="27" creationId="{00000000-0000-0000-0000-000000000000}"/>
          </ac:spMkLst>
        </pc:spChg>
        <pc:spChg chg="add mod">
          <ac:chgData name="Katarzyna Pudłowska" userId="3176d027-f636-4165-8ec2-31129f35f6a7" providerId="ADAL" clId="{C64FD914-9D8C-4E4C-A6F4-69A29DF400DA}" dt="2024-02-26T15:22:39.777" v="528"/>
          <ac:spMkLst>
            <pc:docMk/>
            <pc:sldMk cId="0" sldId="364"/>
            <ac:spMk id="28" creationId="{BF478327-EF6F-ADF7-09D6-5FEBD734B657}"/>
          </ac:spMkLst>
        </pc:spChg>
        <pc:spChg chg="add mod">
          <ac:chgData name="Katarzyna Pudłowska" userId="3176d027-f636-4165-8ec2-31129f35f6a7" providerId="ADAL" clId="{C64FD914-9D8C-4E4C-A6F4-69A29DF400DA}" dt="2024-02-26T15:22:49.302" v="530" actId="1076"/>
          <ac:spMkLst>
            <pc:docMk/>
            <pc:sldMk cId="0" sldId="364"/>
            <ac:spMk id="29" creationId="{03E6FBE6-9912-FA95-86CD-E4AE9D96DED1}"/>
          </ac:spMkLst>
        </pc:spChg>
        <pc:grpChg chg="mod">
          <ac:chgData name="Katarzyna Pudłowska" userId="3176d027-f636-4165-8ec2-31129f35f6a7" providerId="ADAL" clId="{C64FD914-9D8C-4E4C-A6F4-69A29DF400DA}" dt="2024-02-26T15:12:54.637" v="481" actId="14100"/>
          <ac:grpSpMkLst>
            <pc:docMk/>
            <pc:sldMk cId="0" sldId="364"/>
            <ac:grpSpMk id="4" creationId="{00000000-0000-0000-0000-000000000000}"/>
          </ac:grpSpMkLst>
        </pc:grpChg>
      </pc:sldChg>
      <pc:sldChg chg="modSp mod">
        <pc:chgData name="Katarzyna Pudłowska" userId="3176d027-f636-4165-8ec2-31129f35f6a7" providerId="ADAL" clId="{C64FD914-9D8C-4E4C-A6F4-69A29DF400DA}" dt="2024-02-26T15:11:36.586" v="472" actId="14100"/>
        <pc:sldMkLst>
          <pc:docMk/>
          <pc:sldMk cId="0" sldId="365"/>
        </pc:sldMkLst>
        <pc:spChg chg="mod">
          <ac:chgData name="Katarzyna Pudłowska" userId="3176d027-f636-4165-8ec2-31129f35f6a7" providerId="ADAL" clId="{C64FD914-9D8C-4E4C-A6F4-69A29DF400DA}" dt="2024-02-26T15:11:36.586" v="472" actId="14100"/>
          <ac:spMkLst>
            <pc:docMk/>
            <pc:sldMk cId="0" sldId="365"/>
            <ac:spMk id="25" creationId="{00000000-0000-0000-0000-000000000000}"/>
          </ac:spMkLst>
        </pc:spChg>
      </pc:sldChg>
      <pc:sldChg chg="addSp modSp mod">
        <pc:chgData name="Katarzyna Pudłowska" userId="3176d027-f636-4165-8ec2-31129f35f6a7" providerId="ADAL" clId="{C64FD914-9D8C-4E4C-A6F4-69A29DF400DA}" dt="2024-02-26T23:02:21.474" v="671" actId="1076"/>
        <pc:sldMkLst>
          <pc:docMk/>
          <pc:sldMk cId="0" sldId="366"/>
        </pc:sldMkLst>
        <pc:spChg chg="add mod">
          <ac:chgData name="Katarzyna Pudłowska" userId="3176d027-f636-4165-8ec2-31129f35f6a7" providerId="ADAL" clId="{C64FD914-9D8C-4E4C-A6F4-69A29DF400DA}" dt="2024-02-26T23:02:02.848" v="665" actId="1076"/>
          <ac:spMkLst>
            <pc:docMk/>
            <pc:sldMk cId="0" sldId="366"/>
            <ac:spMk id="6" creationId="{AB8CFF05-9CE4-48A9-66BF-CF002CBCFFC6}"/>
          </ac:spMkLst>
        </pc:spChg>
        <pc:spChg chg="add mod">
          <ac:chgData name="Katarzyna Pudłowska" userId="3176d027-f636-4165-8ec2-31129f35f6a7" providerId="ADAL" clId="{C64FD914-9D8C-4E4C-A6F4-69A29DF400DA}" dt="2024-02-26T23:02:21.474" v="671" actId="1076"/>
          <ac:spMkLst>
            <pc:docMk/>
            <pc:sldMk cId="0" sldId="366"/>
            <ac:spMk id="7" creationId="{4395FA5D-8BBA-D66C-105C-DF7925C8EBA2}"/>
          </ac:spMkLst>
        </pc:spChg>
        <pc:spChg chg="mod">
          <ac:chgData name="Katarzyna Pudłowska" userId="3176d027-f636-4165-8ec2-31129f35f6a7" providerId="ADAL" clId="{C64FD914-9D8C-4E4C-A6F4-69A29DF400DA}" dt="2024-02-26T23:02:08.131" v="668" actId="20577"/>
          <ac:spMkLst>
            <pc:docMk/>
            <pc:sldMk cId="0" sldId="366"/>
            <ac:spMk id="14" creationId="{00000000-0000-0000-0000-000000000000}"/>
          </ac:spMkLst>
        </pc:spChg>
      </pc:sldChg>
      <pc:sldChg chg="modSp mod">
        <pc:chgData name="Katarzyna Pudłowska" userId="3176d027-f636-4165-8ec2-31129f35f6a7" providerId="ADAL" clId="{C64FD914-9D8C-4E4C-A6F4-69A29DF400DA}" dt="2024-02-26T15:11:21.691" v="471" actId="1076"/>
        <pc:sldMkLst>
          <pc:docMk/>
          <pc:sldMk cId="0" sldId="367"/>
        </pc:sldMkLst>
        <pc:spChg chg="mod">
          <ac:chgData name="Katarzyna Pudłowska" userId="3176d027-f636-4165-8ec2-31129f35f6a7" providerId="ADAL" clId="{C64FD914-9D8C-4E4C-A6F4-69A29DF400DA}" dt="2024-02-26T15:11:13.104" v="469" actId="20577"/>
          <ac:spMkLst>
            <pc:docMk/>
            <pc:sldMk cId="0" sldId="367"/>
            <ac:spMk id="14" creationId="{00000000-0000-0000-0000-000000000000}"/>
          </ac:spMkLst>
        </pc:spChg>
        <pc:spChg chg="mod">
          <ac:chgData name="Katarzyna Pudłowska" userId="3176d027-f636-4165-8ec2-31129f35f6a7" providerId="ADAL" clId="{C64FD914-9D8C-4E4C-A6F4-69A29DF400DA}" dt="2024-02-26T15:11:21.691" v="471" actId="1076"/>
          <ac:spMkLst>
            <pc:docMk/>
            <pc:sldMk cId="0" sldId="367"/>
            <ac:spMk id="20" creationId="{00000000-0000-0000-0000-000000000000}"/>
          </ac:spMkLst>
        </pc:spChg>
        <pc:spChg chg="mod">
          <ac:chgData name="Katarzyna Pudłowska" userId="3176d027-f636-4165-8ec2-31129f35f6a7" providerId="ADAL" clId="{C64FD914-9D8C-4E4C-A6F4-69A29DF400DA}" dt="2024-02-26T15:11:16.462" v="470" actId="1076"/>
          <ac:spMkLst>
            <pc:docMk/>
            <pc:sldMk cId="0" sldId="367"/>
            <ac:spMk id="22" creationId="{00000000-0000-0000-0000-000000000000}"/>
          </ac:spMkLst>
        </pc:spChg>
      </pc:sldChg>
      <pc:sldChg chg="addSp delSp modSp mod">
        <pc:chgData name="Katarzyna Pudłowska" userId="3176d027-f636-4165-8ec2-31129f35f6a7" providerId="ADAL" clId="{C64FD914-9D8C-4E4C-A6F4-69A29DF400DA}" dt="2024-02-26T15:22:08.991" v="527" actId="1076"/>
        <pc:sldMkLst>
          <pc:docMk/>
          <pc:sldMk cId="0" sldId="369"/>
        </pc:sldMkLst>
        <pc:spChg chg="mod">
          <ac:chgData name="Katarzyna Pudłowska" userId="3176d027-f636-4165-8ec2-31129f35f6a7" providerId="ADAL" clId="{C64FD914-9D8C-4E4C-A6F4-69A29DF400DA}" dt="2024-02-26T15:21:39.435" v="522" actId="1076"/>
          <ac:spMkLst>
            <pc:docMk/>
            <pc:sldMk cId="0" sldId="369"/>
            <ac:spMk id="32" creationId="{00000000-0000-0000-0000-000000000000}"/>
          </ac:spMkLst>
        </pc:spChg>
        <pc:spChg chg="mod">
          <ac:chgData name="Katarzyna Pudłowska" userId="3176d027-f636-4165-8ec2-31129f35f6a7" providerId="ADAL" clId="{C64FD914-9D8C-4E4C-A6F4-69A29DF400DA}" dt="2024-02-26T15:21:42.891" v="523" actId="1076"/>
          <ac:spMkLst>
            <pc:docMk/>
            <pc:sldMk cId="0" sldId="369"/>
            <ac:spMk id="34" creationId="{00000000-0000-0000-0000-000000000000}"/>
          </ac:spMkLst>
        </pc:spChg>
        <pc:spChg chg="mod">
          <ac:chgData name="Katarzyna Pudłowska" userId="3176d027-f636-4165-8ec2-31129f35f6a7" providerId="ADAL" clId="{C64FD914-9D8C-4E4C-A6F4-69A29DF400DA}" dt="2024-02-26T15:21:26.015" v="519" actId="1076"/>
          <ac:spMkLst>
            <pc:docMk/>
            <pc:sldMk cId="0" sldId="369"/>
            <ac:spMk id="36" creationId="{00000000-0000-0000-0000-000000000000}"/>
          </ac:spMkLst>
        </pc:spChg>
        <pc:spChg chg="add del mod">
          <ac:chgData name="Katarzyna Pudłowska" userId="3176d027-f636-4165-8ec2-31129f35f6a7" providerId="ADAL" clId="{C64FD914-9D8C-4E4C-A6F4-69A29DF400DA}" dt="2024-02-26T15:21:55.557" v="525" actId="478"/>
          <ac:spMkLst>
            <pc:docMk/>
            <pc:sldMk cId="0" sldId="369"/>
            <ac:spMk id="37" creationId="{310CECE6-B02E-496B-FDA7-285570CCC4B8}"/>
          </ac:spMkLst>
        </pc:spChg>
        <pc:spChg chg="add mod">
          <ac:chgData name="Katarzyna Pudłowska" userId="3176d027-f636-4165-8ec2-31129f35f6a7" providerId="ADAL" clId="{C64FD914-9D8C-4E4C-A6F4-69A29DF400DA}" dt="2024-02-26T15:21:46.990" v="524"/>
          <ac:spMkLst>
            <pc:docMk/>
            <pc:sldMk cId="0" sldId="369"/>
            <ac:spMk id="38" creationId="{33060733-4128-C4D4-2B5B-5A7A8066250F}"/>
          </ac:spMkLst>
        </pc:spChg>
        <pc:spChg chg="add mod">
          <ac:chgData name="Katarzyna Pudłowska" userId="3176d027-f636-4165-8ec2-31129f35f6a7" providerId="ADAL" clId="{C64FD914-9D8C-4E4C-A6F4-69A29DF400DA}" dt="2024-02-26T15:22:08.991" v="527" actId="1076"/>
          <ac:spMkLst>
            <pc:docMk/>
            <pc:sldMk cId="0" sldId="369"/>
            <ac:spMk id="39" creationId="{49C5B429-A95F-5617-9E5F-406E156A81EF}"/>
          </ac:spMkLst>
        </pc:spChg>
      </pc:sldChg>
      <pc:sldChg chg="addSp delSp modSp mod">
        <pc:chgData name="Katarzyna Pudłowska" userId="3176d027-f636-4165-8ec2-31129f35f6a7" providerId="ADAL" clId="{C64FD914-9D8C-4E4C-A6F4-69A29DF400DA}" dt="2024-02-26T15:20:54.641" v="518" actId="1076"/>
        <pc:sldMkLst>
          <pc:docMk/>
          <pc:sldMk cId="0" sldId="376"/>
        </pc:sldMkLst>
        <pc:spChg chg="mod">
          <ac:chgData name="Katarzyna Pudłowska" userId="3176d027-f636-4165-8ec2-31129f35f6a7" providerId="ADAL" clId="{C64FD914-9D8C-4E4C-A6F4-69A29DF400DA}" dt="2024-02-26T15:10:27.478" v="468" actId="20577"/>
          <ac:spMkLst>
            <pc:docMk/>
            <pc:sldMk cId="0" sldId="376"/>
            <ac:spMk id="19" creationId="{00000000-0000-0000-0000-000000000000}"/>
          </ac:spMkLst>
        </pc:spChg>
        <pc:spChg chg="mod">
          <ac:chgData name="Katarzyna Pudłowska" userId="3176d027-f636-4165-8ec2-31129f35f6a7" providerId="ADAL" clId="{C64FD914-9D8C-4E4C-A6F4-69A29DF400DA}" dt="2024-02-26T15:10:21.603" v="467" actId="1076"/>
          <ac:spMkLst>
            <pc:docMk/>
            <pc:sldMk cId="0" sldId="376"/>
            <ac:spMk id="23" creationId="{00000000-0000-0000-0000-000000000000}"/>
          </ac:spMkLst>
        </pc:spChg>
        <pc:spChg chg="mod">
          <ac:chgData name="Katarzyna Pudłowska" userId="3176d027-f636-4165-8ec2-31129f35f6a7" providerId="ADAL" clId="{C64FD914-9D8C-4E4C-A6F4-69A29DF400DA}" dt="2024-02-26T15:10:13.684" v="466" actId="20577"/>
          <ac:spMkLst>
            <pc:docMk/>
            <pc:sldMk cId="0" sldId="376"/>
            <ac:spMk id="24" creationId="{00000000-0000-0000-0000-000000000000}"/>
          </ac:spMkLst>
        </pc:spChg>
        <pc:spChg chg="mod">
          <ac:chgData name="Katarzyna Pudłowska" userId="3176d027-f636-4165-8ec2-31129f35f6a7" providerId="ADAL" clId="{C64FD914-9D8C-4E4C-A6F4-69A29DF400DA}" dt="2024-02-26T15:09:47.370" v="464" actId="1076"/>
          <ac:spMkLst>
            <pc:docMk/>
            <pc:sldMk cId="0" sldId="376"/>
            <ac:spMk id="27" creationId="{00000000-0000-0000-0000-000000000000}"/>
          </ac:spMkLst>
        </pc:spChg>
        <pc:spChg chg="add mod">
          <ac:chgData name="Katarzyna Pudłowska" userId="3176d027-f636-4165-8ec2-31129f35f6a7" providerId="ADAL" clId="{C64FD914-9D8C-4E4C-A6F4-69A29DF400DA}" dt="2024-02-26T15:20:09.300" v="511"/>
          <ac:spMkLst>
            <pc:docMk/>
            <pc:sldMk cId="0" sldId="376"/>
            <ac:spMk id="28" creationId="{A800E6AA-AA7B-C7C3-66A4-5CF4B8C1C901}"/>
          </ac:spMkLst>
        </pc:spChg>
        <pc:spChg chg="add mod">
          <ac:chgData name="Katarzyna Pudłowska" userId="3176d027-f636-4165-8ec2-31129f35f6a7" providerId="ADAL" clId="{C64FD914-9D8C-4E4C-A6F4-69A29DF400DA}" dt="2024-02-26T15:20:15.911" v="512"/>
          <ac:spMkLst>
            <pc:docMk/>
            <pc:sldMk cId="0" sldId="376"/>
            <ac:spMk id="29" creationId="{A1615F4D-5AE0-FB6F-0CB8-0F200C881E7D}"/>
          </ac:spMkLst>
        </pc:spChg>
        <pc:spChg chg="add del mod">
          <ac:chgData name="Katarzyna Pudłowska" userId="3176d027-f636-4165-8ec2-31129f35f6a7" providerId="ADAL" clId="{C64FD914-9D8C-4E4C-A6F4-69A29DF400DA}" dt="2024-02-26T15:20:26.646" v="515" actId="478"/>
          <ac:spMkLst>
            <pc:docMk/>
            <pc:sldMk cId="0" sldId="376"/>
            <ac:spMk id="30" creationId="{CD98B230-CF2F-06CA-1A00-AEF07A99ADE8}"/>
          </ac:spMkLst>
        </pc:spChg>
        <pc:spChg chg="add mod">
          <ac:chgData name="Katarzyna Pudłowska" userId="3176d027-f636-4165-8ec2-31129f35f6a7" providerId="ADAL" clId="{C64FD914-9D8C-4E4C-A6F4-69A29DF400DA}" dt="2024-02-26T15:20:36.409" v="516"/>
          <ac:spMkLst>
            <pc:docMk/>
            <pc:sldMk cId="0" sldId="376"/>
            <ac:spMk id="31" creationId="{6C2717D9-2DEA-3833-0013-A3F39E6C7E4D}"/>
          </ac:spMkLst>
        </pc:spChg>
        <pc:spChg chg="add mod">
          <ac:chgData name="Katarzyna Pudłowska" userId="3176d027-f636-4165-8ec2-31129f35f6a7" providerId="ADAL" clId="{C64FD914-9D8C-4E4C-A6F4-69A29DF400DA}" dt="2024-02-26T15:20:54.641" v="518" actId="1076"/>
          <ac:spMkLst>
            <pc:docMk/>
            <pc:sldMk cId="0" sldId="376"/>
            <ac:spMk id="32" creationId="{15271602-3F42-DA78-4231-144424C4015F}"/>
          </ac:spMkLst>
        </pc:spChg>
      </pc:sldChg>
      <pc:sldChg chg="modSp mod">
        <pc:chgData name="Katarzyna Pudłowska" userId="3176d027-f636-4165-8ec2-31129f35f6a7" providerId="ADAL" clId="{C64FD914-9D8C-4E4C-A6F4-69A29DF400DA}" dt="2024-02-26T15:09:34.815" v="463" actId="14100"/>
        <pc:sldMkLst>
          <pc:docMk/>
          <pc:sldMk cId="0" sldId="377"/>
        </pc:sldMkLst>
        <pc:spChg chg="mod">
          <ac:chgData name="Katarzyna Pudłowska" userId="3176d027-f636-4165-8ec2-31129f35f6a7" providerId="ADAL" clId="{C64FD914-9D8C-4E4C-A6F4-69A29DF400DA}" dt="2024-02-26T15:09:30.397" v="462" actId="1076"/>
          <ac:spMkLst>
            <pc:docMk/>
            <pc:sldMk cId="0" sldId="377"/>
            <ac:spMk id="14"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15"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16"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17"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18"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19"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20"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21"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22"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23"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24" creationId="{00000000-0000-0000-0000-000000000000}"/>
          </ac:spMkLst>
        </pc:spChg>
        <pc:spChg chg="mod">
          <ac:chgData name="Katarzyna Pudłowska" userId="3176d027-f636-4165-8ec2-31129f35f6a7" providerId="ADAL" clId="{C64FD914-9D8C-4E4C-A6F4-69A29DF400DA}" dt="2024-02-26T15:09:34.815" v="463" actId="14100"/>
          <ac:spMkLst>
            <pc:docMk/>
            <pc:sldMk cId="0" sldId="377"/>
            <ac:spMk id="25" creationId="{00000000-0000-0000-0000-000000000000}"/>
          </ac:spMkLst>
        </pc:spChg>
        <pc:spChg chg="mod">
          <ac:chgData name="Katarzyna Pudłowska" userId="3176d027-f636-4165-8ec2-31129f35f6a7" providerId="ADAL" clId="{C64FD914-9D8C-4E4C-A6F4-69A29DF400DA}" dt="2024-02-26T15:09:30.397" v="462" actId="1076"/>
          <ac:spMkLst>
            <pc:docMk/>
            <pc:sldMk cId="0" sldId="377"/>
            <ac:spMk id="28" creationId="{00000000-0000-0000-0000-000000000000}"/>
          </ac:spMkLst>
        </pc:spChg>
      </pc:sldChg>
      <pc:sldChg chg="addSp modSp mod">
        <pc:chgData name="Katarzyna Pudłowska" userId="3176d027-f636-4165-8ec2-31129f35f6a7" providerId="ADAL" clId="{C64FD914-9D8C-4E4C-A6F4-69A29DF400DA}" dt="2024-02-26T23:03:31.976" v="691" actId="1076"/>
        <pc:sldMkLst>
          <pc:docMk/>
          <pc:sldMk cId="0" sldId="378"/>
        </pc:sldMkLst>
        <pc:spChg chg="add mod">
          <ac:chgData name="Katarzyna Pudłowska" userId="3176d027-f636-4165-8ec2-31129f35f6a7" providerId="ADAL" clId="{C64FD914-9D8C-4E4C-A6F4-69A29DF400DA}" dt="2024-02-26T23:02:47.516" v="678" actId="1076"/>
          <ac:spMkLst>
            <pc:docMk/>
            <pc:sldMk cId="0" sldId="378"/>
            <ac:spMk id="6" creationId="{53D0E486-329A-F936-2552-690016809BD0}"/>
          </ac:spMkLst>
        </pc:spChg>
        <pc:spChg chg="add mod">
          <ac:chgData name="Katarzyna Pudłowska" userId="3176d027-f636-4165-8ec2-31129f35f6a7" providerId="ADAL" clId="{C64FD914-9D8C-4E4C-A6F4-69A29DF400DA}" dt="2024-02-26T23:03:31.976" v="691" actId="1076"/>
          <ac:spMkLst>
            <pc:docMk/>
            <pc:sldMk cId="0" sldId="378"/>
            <ac:spMk id="7" creationId="{E10F1694-1502-946F-1361-453C9F2A8761}"/>
          </ac:spMkLst>
        </pc:spChg>
        <pc:spChg chg="mod">
          <ac:chgData name="Katarzyna Pudłowska" userId="3176d027-f636-4165-8ec2-31129f35f6a7" providerId="ADAL" clId="{C64FD914-9D8C-4E4C-A6F4-69A29DF400DA}" dt="2024-02-26T23:03:26.741" v="690" actId="20577"/>
          <ac:spMkLst>
            <pc:docMk/>
            <pc:sldMk cId="0" sldId="378"/>
            <ac:spMk id="14" creationId="{00000000-0000-0000-0000-000000000000}"/>
          </ac:spMkLst>
        </pc:spChg>
      </pc:sldChg>
      <pc:sldChg chg="addSp modSp mod">
        <pc:chgData name="Katarzyna Pudłowska" userId="3176d027-f636-4165-8ec2-31129f35f6a7" providerId="ADAL" clId="{C64FD914-9D8C-4E4C-A6F4-69A29DF400DA}" dt="2024-02-26T15:19:48.850" v="510" actId="1076"/>
        <pc:sldMkLst>
          <pc:docMk/>
          <pc:sldMk cId="0" sldId="379"/>
        </pc:sldMkLst>
        <pc:spChg chg="mod">
          <ac:chgData name="Katarzyna Pudłowska" userId="3176d027-f636-4165-8ec2-31129f35f6a7" providerId="ADAL" clId="{C64FD914-9D8C-4E4C-A6F4-69A29DF400DA}" dt="2024-02-26T15:08:33.976" v="459" actId="1076"/>
          <ac:spMkLst>
            <pc:docMk/>
            <pc:sldMk cId="0" sldId="379"/>
            <ac:spMk id="16" creationId="{00000000-0000-0000-0000-000000000000}"/>
          </ac:spMkLst>
        </pc:spChg>
        <pc:spChg chg="mod">
          <ac:chgData name="Katarzyna Pudłowska" userId="3176d027-f636-4165-8ec2-31129f35f6a7" providerId="ADAL" clId="{C64FD914-9D8C-4E4C-A6F4-69A29DF400DA}" dt="2024-02-26T15:08:45.392" v="460" actId="1076"/>
          <ac:spMkLst>
            <pc:docMk/>
            <pc:sldMk cId="0" sldId="379"/>
            <ac:spMk id="17" creationId="{00000000-0000-0000-0000-000000000000}"/>
          </ac:spMkLst>
        </pc:spChg>
        <pc:spChg chg="mod">
          <ac:chgData name="Katarzyna Pudłowska" userId="3176d027-f636-4165-8ec2-31129f35f6a7" providerId="ADAL" clId="{C64FD914-9D8C-4E4C-A6F4-69A29DF400DA}" dt="2024-02-26T15:08:55.055" v="461" actId="1076"/>
          <ac:spMkLst>
            <pc:docMk/>
            <pc:sldMk cId="0" sldId="379"/>
            <ac:spMk id="18" creationId="{00000000-0000-0000-0000-000000000000}"/>
          </ac:spMkLst>
        </pc:spChg>
        <pc:spChg chg="add mod">
          <ac:chgData name="Katarzyna Pudłowska" userId="3176d027-f636-4165-8ec2-31129f35f6a7" providerId="ADAL" clId="{C64FD914-9D8C-4E4C-A6F4-69A29DF400DA}" dt="2024-02-26T15:19:34.487" v="507"/>
          <ac:spMkLst>
            <pc:docMk/>
            <pc:sldMk cId="0" sldId="379"/>
            <ac:spMk id="21" creationId="{F374651D-5B28-A9AD-DE23-FA62B8A2ED9D}"/>
          </ac:spMkLst>
        </pc:spChg>
        <pc:spChg chg="add mod">
          <ac:chgData name="Katarzyna Pudłowska" userId="3176d027-f636-4165-8ec2-31129f35f6a7" providerId="ADAL" clId="{C64FD914-9D8C-4E4C-A6F4-69A29DF400DA}" dt="2024-02-26T15:19:38.610" v="508"/>
          <ac:spMkLst>
            <pc:docMk/>
            <pc:sldMk cId="0" sldId="379"/>
            <ac:spMk id="22" creationId="{24543D60-8C2C-7113-2B42-6B46611A1151}"/>
          </ac:spMkLst>
        </pc:spChg>
        <pc:spChg chg="add mod">
          <ac:chgData name="Katarzyna Pudłowska" userId="3176d027-f636-4165-8ec2-31129f35f6a7" providerId="ADAL" clId="{C64FD914-9D8C-4E4C-A6F4-69A29DF400DA}" dt="2024-02-26T15:19:48.850" v="510" actId="1076"/>
          <ac:spMkLst>
            <pc:docMk/>
            <pc:sldMk cId="0" sldId="379"/>
            <ac:spMk id="23" creationId="{46AC7420-391B-7CB2-21F6-80FBFEA312C8}"/>
          </ac:spMkLst>
        </pc:spChg>
      </pc:sldChg>
      <pc:sldChg chg="addSp modSp mod">
        <pc:chgData name="Katarzyna Pudłowska" userId="3176d027-f636-4165-8ec2-31129f35f6a7" providerId="ADAL" clId="{C64FD914-9D8C-4E4C-A6F4-69A29DF400DA}" dt="2024-02-26T23:05:02.586" v="708" actId="20577"/>
        <pc:sldMkLst>
          <pc:docMk/>
          <pc:sldMk cId="0" sldId="388"/>
        </pc:sldMkLst>
        <pc:spChg chg="add mod">
          <ac:chgData name="Katarzyna Pudłowska" userId="3176d027-f636-4165-8ec2-31129f35f6a7" providerId="ADAL" clId="{C64FD914-9D8C-4E4C-A6F4-69A29DF400DA}" dt="2024-02-26T23:05:02.586" v="708" actId="20577"/>
          <ac:spMkLst>
            <pc:docMk/>
            <pc:sldMk cId="0" sldId="388"/>
            <ac:spMk id="10" creationId="{F57C72A6-80F2-8791-1673-6C917F4EFED6}"/>
          </ac:spMkLst>
        </pc:spChg>
        <pc:spChg chg="mod">
          <ac:chgData name="Katarzyna Pudłowska" userId="3176d027-f636-4165-8ec2-31129f35f6a7" providerId="ADAL" clId="{C64FD914-9D8C-4E4C-A6F4-69A29DF400DA}" dt="2024-02-26T23:04:56.761" v="707" actId="20577"/>
          <ac:spMkLst>
            <pc:docMk/>
            <pc:sldMk cId="0" sldId="388"/>
            <ac:spMk id="17" creationId="{00000000-0000-0000-0000-000000000000}"/>
          </ac:spMkLst>
        </pc:spChg>
        <pc:spChg chg="mod">
          <ac:chgData name="Katarzyna Pudłowska" userId="3176d027-f636-4165-8ec2-31129f35f6a7" providerId="ADAL" clId="{C64FD914-9D8C-4E4C-A6F4-69A29DF400DA}" dt="2024-02-26T23:04:00.334" v="692" actId="1076"/>
          <ac:spMkLst>
            <pc:docMk/>
            <pc:sldMk cId="0" sldId="388"/>
            <ac:spMk id="21" creationId="{00000000-0000-0000-0000-000000000000}"/>
          </ac:spMkLst>
        </pc:spChg>
        <pc:spChg chg="mod">
          <ac:chgData name="Katarzyna Pudłowska" userId="3176d027-f636-4165-8ec2-31129f35f6a7" providerId="ADAL" clId="{C64FD914-9D8C-4E4C-A6F4-69A29DF400DA}" dt="2024-02-26T23:04:30.337" v="698" actId="1076"/>
          <ac:spMkLst>
            <pc:docMk/>
            <pc:sldMk cId="0" sldId="388"/>
            <ac:spMk id="22" creationId="{00000000-0000-0000-0000-000000000000}"/>
          </ac:spMkLst>
        </pc:spChg>
        <pc:grpChg chg="mod">
          <ac:chgData name="Katarzyna Pudłowska" userId="3176d027-f636-4165-8ec2-31129f35f6a7" providerId="ADAL" clId="{C64FD914-9D8C-4E4C-A6F4-69A29DF400DA}" dt="2024-02-26T15:07:55.677" v="458" actId="14100"/>
          <ac:grpSpMkLst>
            <pc:docMk/>
            <pc:sldMk cId="0" sldId="388"/>
            <ac:grpSpMk id="4" creationId="{00000000-0000-0000-0000-000000000000}"/>
          </ac:grpSpMkLst>
        </pc:grpChg>
      </pc:sldChg>
      <pc:sldChg chg="addSp modSp mod">
        <pc:chgData name="Katarzyna Pudłowska" userId="3176d027-f636-4165-8ec2-31129f35f6a7" providerId="ADAL" clId="{C64FD914-9D8C-4E4C-A6F4-69A29DF400DA}" dt="2024-02-26T23:06:13.531" v="724" actId="1076"/>
        <pc:sldMkLst>
          <pc:docMk/>
          <pc:sldMk cId="0" sldId="389"/>
        </pc:sldMkLst>
        <pc:spChg chg="add mod">
          <ac:chgData name="Katarzyna Pudłowska" userId="3176d027-f636-4165-8ec2-31129f35f6a7" providerId="ADAL" clId="{C64FD914-9D8C-4E4C-A6F4-69A29DF400DA}" dt="2024-02-26T23:05:47.176" v="716" actId="1076"/>
          <ac:spMkLst>
            <pc:docMk/>
            <pc:sldMk cId="0" sldId="389"/>
            <ac:spMk id="8" creationId="{3929B9F9-D48C-1E6E-C555-188013FAB20A}"/>
          </ac:spMkLst>
        </pc:spChg>
        <pc:spChg chg="add mod">
          <ac:chgData name="Katarzyna Pudłowska" userId="3176d027-f636-4165-8ec2-31129f35f6a7" providerId="ADAL" clId="{C64FD914-9D8C-4E4C-A6F4-69A29DF400DA}" dt="2024-02-26T23:06:00.384" v="722" actId="1076"/>
          <ac:spMkLst>
            <pc:docMk/>
            <pc:sldMk cId="0" sldId="389"/>
            <ac:spMk id="9" creationId="{12AD7367-3CE3-9254-F437-9EEF79C4B296}"/>
          </ac:spMkLst>
        </pc:spChg>
        <pc:spChg chg="mod">
          <ac:chgData name="Katarzyna Pudłowska" userId="3176d027-f636-4165-8ec2-31129f35f6a7" providerId="ADAL" clId="{C64FD914-9D8C-4E4C-A6F4-69A29DF400DA}" dt="2024-02-26T23:06:05.895" v="723" actId="20577"/>
          <ac:spMkLst>
            <pc:docMk/>
            <pc:sldMk cId="0" sldId="389"/>
            <ac:spMk id="14" creationId="{00000000-0000-0000-0000-000000000000}"/>
          </ac:spMkLst>
        </pc:spChg>
        <pc:spChg chg="mod">
          <ac:chgData name="Katarzyna Pudłowska" userId="3176d027-f636-4165-8ec2-31129f35f6a7" providerId="ADAL" clId="{C64FD914-9D8C-4E4C-A6F4-69A29DF400DA}" dt="2024-02-26T23:06:13.531" v="724" actId="1076"/>
          <ac:spMkLst>
            <pc:docMk/>
            <pc:sldMk cId="0" sldId="389"/>
            <ac:spMk id="16" creationId="{00000000-0000-0000-0000-000000000000}"/>
          </ac:spMkLst>
        </pc:spChg>
      </pc:sldChg>
      <pc:sldChg chg="modSp mod">
        <pc:chgData name="Katarzyna Pudłowska" userId="3176d027-f636-4165-8ec2-31129f35f6a7" providerId="ADAL" clId="{C64FD914-9D8C-4E4C-A6F4-69A29DF400DA}" dt="2024-02-26T23:07:24.219" v="731" actId="1076"/>
        <pc:sldMkLst>
          <pc:docMk/>
          <pc:sldMk cId="0" sldId="390"/>
        </pc:sldMkLst>
        <pc:spChg chg="mod">
          <ac:chgData name="Katarzyna Pudłowska" userId="3176d027-f636-4165-8ec2-31129f35f6a7" providerId="ADAL" clId="{C64FD914-9D8C-4E4C-A6F4-69A29DF400DA}" dt="2024-02-26T23:06:50.644" v="726" actId="20577"/>
          <ac:spMkLst>
            <pc:docMk/>
            <pc:sldMk cId="0" sldId="390"/>
            <ac:spMk id="14" creationId="{00000000-0000-0000-0000-000000000000}"/>
          </ac:spMkLst>
        </pc:spChg>
        <pc:spChg chg="mod">
          <ac:chgData name="Katarzyna Pudłowska" userId="3176d027-f636-4165-8ec2-31129f35f6a7" providerId="ADAL" clId="{C64FD914-9D8C-4E4C-A6F4-69A29DF400DA}" dt="2024-02-26T23:06:57.938" v="727" actId="1076"/>
          <ac:spMkLst>
            <pc:docMk/>
            <pc:sldMk cId="0" sldId="390"/>
            <ac:spMk id="16" creationId="{00000000-0000-0000-0000-000000000000}"/>
          </ac:spMkLst>
        </pc:spChg>
        <pc:spChg chg="mod">
          <ac:chgData name="Katarzyna Pudłowska" userId="3176d027-f636-4165-8ec2-31129f35f6a7" providerId="ADAL" clId="{C64FD914-9D8C-4E4C-A6F4-69A29DF400DA}" dt="2024-02-26T23:07:06.527" v="728" actId="1076"/>
          <ac:spMkLst>
            <pc:docMk/>
            <pc:sldMk cId="0" sldId="390"/>
            <ac:spMk id="17" creationId="{00000000-0000-0000-0000-000000000000}"/>
          </ac:spMkLst>
        </pc:spChg>
        <pc:spChg chg="mod">
          <ac:chgData name="Katarzyna Pudłowska" userId="3176d027-f636-4165-8ec2-31129f35f6a7" providerId="ADAL" clId="{C64FD914-9D8C-4E4C-A6F4-69A29DF400DA}" dt="2024-02-26T23:07:14.472" v="730" actId="1076"/>
          <ac:spMkLst>
            <pc:docMk/>
            <pc:sldMk cId="0" sldId="390"/>
            <ac:spMk id="18" creationId="{00000000-0000-0000-0000-000000000000}"/>
          </ac:spMkLst>
        </pc:spChg>
        <pc:spChg chg="mod">
          <ac:chgData name="Katarzyna Pudłowska" userId="3176d027-f636-4165-8ec2-31129f35f6a7" providerId="ADAL" clId="{C64FD914-9D8C-4E4C-A6F4-69A29DF400DA}" dt="2024-02-26T23:07:24.219" v="731" actId="1076"/>
          <ac:spMkLst>
            <pc:docMk/>
            <pc:sldMk cId="0" sldId="390"/>
            <ac:spMk id="19" creationId="{00000000-0000-0000-0000-000000000000}"/>
          </ac:spMkLst>
        </pc:spChg>
      </pc:sldChg>
      <pc:sldChg chg="modSp mod">
        <pc:chgData name="Katarzyna Pudłowska" userId="3176d027-f636-4165-8ec2-31129f35f6a7" providerId="ADAL" clId="{C64FD914-9D8C-4E4C-A6F4-69A29DF400DA}" dt="2024-02-26T23:07:35.879" v="732" actId="1076"/>
        <pc:sldMkLst>
          <pc:docMk/>
          <pc:sldMk cId="0" sldId="391"/>
        </pc:sldMkLst>
        <pc:spChg chg="mod">
          <ac:chgData name="Katarzyna Pudłowska" userId="3176d027-f636-4165-8ec2-31129f35f6a7" providerId="ADAL" clId="{C64FD914-9D8C-4E4C-A6F4-69A29DF400DA}" dt="2024-02-26T15:07:26.377" v="455" actId="1076"/>
          <ac:spMkLst>
            <pc:docMk/>
            <pc:sldMk cId="0" sldId="391"/>
            <ac:spMk id="14" creationId="{00000000-0000-0000-0000-000000000000}"/>
          </ac:spMkLst>
        </pc:spChg>
        <pc:spChg chg="mod">
          <ac:chgData name="Katarzyna Pudłowska" userId="3176d027-f636-4165-8ec2-31129f35f6a7" providerId="ADAL" clId="{C64FD914-9D8C-4E4C-A6F4-69A29DF400DA}" dt="2024-02-26T23:07:35.879" v="732" actId="1076"/>
          <ac:spMkLst>
            <pc:docMk/>
            <pc:sldMk cId="0" sldId="391"/>
            <ac:spMk id="17" creationId="{00000000-0000-0000-0000-000000000000}"/>
          </ac:spMkLst>
        </pc:spChg>
        <pc:spChg chg="mod">
          <ac:chgData name="Katarzyna Pudłowska" userId="3176d027-f636-4165-8ec2-31129f35f6a7" providerId="ADAL" clId="{C64FD914-9D8C-4E4C-A6F4-69A29DF400DA}" dt="2024-02-26T15:07:32.189" v="456" actId="1076"/>
          <ac:spMkLst>
            <pc:docMk/>
            <pc:sldMk cId="0" sldId="391"/>
            <ac:spMk id="19" creationId="{00000000-0000-0000-0000-000000000000}"/>
          </ac:spMkLst>
        </pc:spChg>
      </pc:sldChg>
      <pc:sldChg chg="modSp mod">
        <pc:chgData name="Katarzyna Pudłowska" userId="3176d027-f636-4165-8ec2-31129f35f6a7" providerId="ADAL" clId="{C64FD914-9D8C-4E4C-A6F4-69A29DF400DA}" dt="2024-02-26T15:07:19.454" v="454" actId="14100"/>
        <pc:sldMkLst>
          <pc:docMk/>
          <pc:sldMk cId="0" sldId="392"/>
        </pc:sldMkLst>
        <pc:spChg chg="mod">
          <ac:chgData name="Katarzyna Pudłowska" userId="3176d027-f636-4165-8ec2-31129f35f6a7" providerId="ADAL" clId="{C64FD914-9D8C-4E4C-A6F4-69A29DF400DA}" dt="2024-02-26T15:07:14.674" v="452" actId="207"/>
          <ac:spMkLst>
            <pc:docMk/>
            <pc:sldMk cId="0" sldId="392"/>
            <ac:spMk id="44" creationId="{00000000-0000-0000-0000-000000000000}"/>
          </ac:spMkLst>
        </pc:spChg>
        <pc:grpChg chg="mod">
          <ac:chgData name="Katarzyna Pudłowska" userId="3176d027-f636-4165-8ec2-31129f35f6a7" providerId="ADAL" clId="{C64FD914-9D8C-4E4C-A6F4-69A29DF400DA}" dt="2024-02-26T15:07:19.454" v="454" actId="14100"/>
          <ac:grpSpMkLst>
            <pc:docMk/>
            <pc:sldMk cId="0" sldId="392"/>
            <ac:grpSpMk id="2" creationId="{00000000-0000-0000-0000-000000000000}"/>
          </ac:grpSpMkLst>
        </pc:grpChg>
      </pc:sldChg>
      <pc:sldChg chg="delSp modSp mod">
        <pc:chgData name="Katarzyna Pudłowska" userId="3176d027-f636-4165-8ec2-31129f35f6a7" providerId="ADAL" clId="{C64FD914-9D8C-4E4C-A6F4-69A29DF400DA}" dt="2024-02-26T15:06:54.150" v="451" actId="14100"/>
        <pc:sldMkLst>
          <pc:docMk/>
          <pc:sldMk cId="0" sldId="397"/>
        </pc:sldMkLst>
        <pc:grpChg chg="mod">
          <ac:chgData name="Katarzyna Pudłowska" userId="3176d027-f636-4165-8ec2-31129f35f6a7" providerId="ADAL" clId="{C64FD914-9D8C-4E4C-A6F4-69A29DF400DA}" dt="2024-02-26T15:06:54.150" v="451" actId="14100"/>
          <ac:grpSpMkLst>
            <pc:docMk/>
            <pc:sldMk cId="0" sldId="397"/>
            <ac:grpSpMk id="4" creationId="{00000000-0000-0000-0000-000000000000}"/>
          </ac:grpSpMkLst>
        </pc:grpChg>
        <pc:grpChg chg="del">
          <ac:chgData name="Katarzyna Pudłowska" userId="3176d027-f636-4165-8ec2-31129f35f6a7" providerId="ADAL" clId="{C64FD914-9D8C-4E4C-A6F4-69A29DF400DA}" dt="2024-02-26T15:06:47.503" v="449" actId="478"/>
          <ac:grpSpMkLst>
            <pc:docMk/>
            <pc:sldMk cId="0" sldId="397"/>
            <ac:grpSpMk id="10" creationId="{00000000-0000-0000-0000-000000000000}"/>
          </ac:grpSpMkLst>
        </pc:grpChg>
      </pc:sldChg>
      <pc:sldChg chg="modSp mod">
        <pc:chgData name="Katarzyna Pudłowska" userId="3176d027-f636-4165-8ec2-31129f35f6a7" providerId="ADAL" clId="{C64FD914-9D8C-4E4C-A6F4-69A29DF400DA}" dt="2024-02-26T15:06:43.803" v="448" actId="14100"/>
        <pc:sldMkLst>
          <pc:docMk/>
          <pc:sldMk cId="0" sldId="398"/>
        </pc:sldMkLst>
        <pc:grpChg chg="mod">
          <ac:chgData name="Katarzyna Pudłowska" userId="3176d027-f636-4165-8ec2-31129f35f6a7" providerId="ADAL" clId="{C64FD914-9D8C-4E4C-A6F4-69A29DF400DA}" dt="2024-02-26T15:06:43.803" v="448" actId="14100"/>
          <ac:grpSpMkLst>
            <pc:docMk/>
            <pc:sldMk cId="0" sldId="398"/>
            <ac:grpSpMk id="4" creationId="{00000000-0000-0000-0000-000000000000}"/>
          </ac:grpSpMkLst>
        </pc:grpChg>
      </pc:sldChg>
      <pc:sldChg chg="modSp mod">
        <pc:chgData name="Katarzyna Pudłowska" userId="3176d027-f636-4165-8ec2-31129f35f6a7" providerId="ADAL" clId="{C64FD914-9D8C-4E4C-A6F4-69A29DF400DA}" dt="2024-02-26T23:08:25.134" v="734" actId="1076"/>
        <pc:sldMkLst>
          <pc:docMk/>
          <pc:sldMk cId="0" sldId="399"/>
        </pc:sldMkLst>
        <pc:spChg chg="mod">
          <ac:chgData name="Katarzyna Pudłowska" userId="3176d027-f636-4165-8ec2-31129f35f6a7" providerId="ADAL" clId="{C64FD914-9D8C-4E4C-A6F4-69A29DF400DA}" dt="2024-02-26T23:08:25.134" v="734" actId="1076"/>
          <ac:spMkLst>
            <pc:docMk/>
            <pc:sldMk cId="0" sldId="399"/>
            <ac:spMk id="34" creationId="{00000000-0000-0000-0000-000000000000}"/>
          </ac:spMkLst>
        </pc:spChg>
      </pc:sldChg>
      <pc:sldChg chg="modSp mod">
        <pc:chgData name="Katarzyna Pudłowska" userId="3176d027-f636-4165-8ec2-31129f35f6a7" providerId="ADAL" clId="{C64FD914-9D8C-4E4C-A6F4-69A29DF400DA}" dt="2024-02-26T23:07:56.765" v="733" actId="1076"/>
        <pc:sldMkLst>
          <pc:docMk/>
          <pc:sldMk cId="0" sldId="400"/>
        </pc:sldMkLst>
        <pc:spChg chg="mod">
          <ac:chgData name="Katarzyna Pudłowska" userId="3176d027-f636-4165-8ec2-31129f35f6a7" providerId="ADAL" clId="{C64FD914-9D8C-4E4C-A6F4-69A29DF400DA}" dt="2024-02-26T15:06:28.238" v="446" actId="1076"/>
          <ac:spMkLst>
            <pc:docMk/>
            <pc:sldMk cId="0" sldId="400"/>
            <ac:spMk id="25" creationId="{00000000-0000-0000-0000-000000000000}"/>
          </ac:spMkLst>
        </pc:spChg>
        <pc:spChg chg="mod">
          <ac:chgData name="Katarzyna Pudłowska" userId="3176d027-f636-4165-8ec2-31129f35f6a7" providerId="ADAL" clId="{C64FD914-9D8C-4E4C-A6F4-69A29DF400DA}" dt="2024-02-26T23:07:56.765" v="733" actId="1076"/>
          <ac:spMkLst>
            <pc:docMk/>
            <pc:sldMk cId="0" sldId="400"/>
            <ac:spMk id="27" creationId="{00000000-0000-0000-0000-000000000000}"/>
          </ac:spMkLst>
        </pc:spChg>
      </pc:sldChg>
    </pc:docChg>
  </pc:docChgLst>
  <pc:docChgLst>
    <pc:chgData name="Roksana Bijak" userId="9742fe62-eb3b-4e4b-88e2-5883e6fe524c" providerId="ADAL" clId="{BA9127FA-2367-4829-B3E3-600F5B4405EF}"/>
    <pc:docChg chg="undo custSel modSld">
      <pc:chgData name="Roksana Bijak" userId="9742fe62-eb3b-4e4b-88e2-5883e6fe524c" providerId="ADAL" clId="{BA9127FA-2367-4829-B3E3-600F5B4405EF}" dt="2024-02-26T15:36:58.208" v="682" actId="1076"/>
      <pc:docMkLst>
        <pc:docMk/>
      </pc:docMkLst>
      <pc:sldChg chg="modSp mod">
        <pc:chgData name="Roksana Bijak" userId="9742fe62-eb3b-4e4b-88e2-5883e6fe524c" providerId="ADAL" clId="{BA9127FA-2367-4829-B3E3-600F5B4405EF}" dt="2024-02-26T15:19:21.501" v="635" actId="20577"/>
        <pc:sldMkLst>
          <pc:docMk/>
          <pc:sldMk cId="0" sldId="261"/>
        </pc:sldMkLst>
        <pc:spChg chg="mod">
          <ac:chgData name="Roksana Bijak" userId="9742fe62-eb3b-4e4b-88e2-5883e6fe524c" providerId="ADAL" clId="{BA9127FA-2367-4829-B3E3-600F5B4405EF}" dt="2024-02-26T15:19:21.501" v="635" actId="20577"/>
          <ac:spMkLst>
            <pc:docMk/>
            <pc:sldMk cId="0" sldId="261"/>
            <ac:spMk id="11" creationId="{00000000-0000-0000-0000-000000000000}"/>
          </ac:spMkLst>
        </pc:spChg>
      </pc:sldChg>
      <pc:sldChg chg="modSp mod">
        <pc:chgData name="Roksana Bijak" userId="9742fe62-eb3b-4e4b-88e2-5883e6fe524c" providerId="ADAL" clId="{BA9127FA-2367-4829-B3E3-600F5B4405EF}" dt="2024-02-26T15:18:32.498" v="599" actId="1076"/>
        <pc:sldMkLst>
          <pc:docMk/>
          <pc:sldMk cId="0" sldId="265"/>
        </pc:sldMkLst>
        <pc:spChg chg="mod">
          <ac:chgData name="Roksana Bijak" userId="9742fe62-eb3b-4e4b-88e2-5883e6fe524c" providerId="ADAL" clId="{BA9127FA-2367-4829-B3E3-600F5B4405EF}" dt="2024-02-26T15:18:28.226" v="598" actId="1076"/>
          <ac:spMkLst>
            <pc:docMk/>
            <pc:sldMk cId="0" sldId="265"/>
            <ac:spMk id="6" creationId="{00000000-0000-0000-0000-000000000000}"/>
          </ac:spMkLst>
        </pc:spChg>
        <pc:spChg chg="mod">
          <ac:chgData name="Roksana Bijak" userId="9742fe62-eb3b-4e4b-88e2-5883e6fe524c" providerId="ADAL" clId="{BA9127FA-2367-4829-B3E3-600F5B4405EF}" dt="2024-02-26T15:18:32.498" v="599" actId="1076"/>
          <ac:spMkLst>
            <pc:docMk/>
            <pc:sldMk cId="0" sldId="265"/>
            <ac:spMk id="12" creationId="{00000000-0000-0000-0000-000000000000}"/>
          </ac:spMkLst>
        </pc:spChg>
      </pc:sldChg>
      <pc:sldChg chg="addSp modSp">
        <pc:chgData name="Roksana Bijak" userId="9742fe62-eb3b-4e4b-88e2-5883e6fe524c" providerId="ADAL" clId="{BA9127FA-2367-4829-B3E3-600F5B4405EF}" dt="2024-02-26T15:17:48.870" v="593"/>
        <pc:sldMkLst>
          <pc:docMk/>
          <pc:sldMk cId="0" sldId="268"/>
        </pc:sldMkLst>
        <pc:spChg chg="add mod">
          <ac:chgData name="Roksana Bijak" userId="9742fe62-eb3b-4e4b-88e2-5883e6fe524c" providerId="ADAL" clId="{BA9127FA-2367-4829-B3E3-600F5B4405EF}" dt="2024-02-26T15:17:48.870" v="593"/>
          <ac:spMkLst>
            <pc:docMk/>
            <pc:sldMk cId="0" sldId="268"/>
            <ac:spMk id="26" creationId="{438A586F-7B87-6B71-F89A-5AB41BBDB72F}"/>
          </ac:spMkLst>
        </pc:spChg>
        <pc:spChg chg="add mod">
          <ac:chgData name="Roksana Bijak" userId="9742fe62-eb3b-4e4b-88e2-5883e6fe524c" providerId="ADAL" clId="{BA9127FA-2367-4829-B3E3-600F5B4405EF}" dt="2024-02-26T15:17:48.870" v="593"/>
          <ac:spMkLst>
            <pc:docMk/>
            <pc:sldMk cId="0" sldId="268"/>
            <ac:spMk id="27" creationId="{2C0465D3-4AE3-772B-768C-659BC22AD0F7}"/>
          </ac:spMkLst>
        </pc:spChg>
      </pc:sldChg>
      <pc:sldChg chg="addSp modSp mod">
        <pc:chgData name="Roksana Bijak" userId="9742fe62-eb3b-4e4b-88e2-5883e6fe524c" providerId="ADAL" clId="{BA9127FA-2367-4829-B3E3-600F5B4405EF}" dt="2024-02-26T15:17:45.227" v="592" actId="14100"/>
        <pc:sldMkLst>
          <pc:docMk/>
          <pc:sldMk cId="0" sldId="269"/>
        </pc:sldMkLst>
        <pc:spChg chg="mod">
          <ac:chgData name="Roksana Bijak" userId="9742fe62-eb3b-4e4b-88e2-5883e6fe524c" providerId="ADAL" clId="{BA9127FA-2367-4829-B3E3-600F5B4405EF}" dt="2024-02-26T15:17:45.227" v="592" actId="14100"/>
          <ac:spMkLst>
            <pc:docMk/>
            <pc:sldMk cId="0" sldId="269"/>
            <ac:spMk id="26" creationId="{00000000-0000-0000-0000-000000000000}"/>
          </ac:spMkLst>
        </pc:spChg>
        <pc:spChg chg="add mod">
          <ac:chgData name="Roksana Bijak" userId="9742fe62-eb3b-4e4b-88e2-5883e6fe524c" providerId="ADAL" clId="{BA9127FA-2367-4829-B3E3-600F5B4405EF}" dt="2024-02-26T15:17:38.939" v="591"/>
          <ac:spMkLst>
            <pc:docMk/>
            <pc:sldMk cId="0" sldId="269"/>
            <ac:spMk id="32" creationId="{2F8236BB-766D-633C-ACD7-5F61268CEDC3}"/>
          </ac:spMkLst>
        </pc:spChg>
        <pc:spChg chg="add mod">
          <ac:chgData name="Roksana Bijak" userId="9742fe62-eb3b-4e4b-88e2-5883e6fe524c" providerId="ADAL" clId="{BA9127FA-2367-4829-B3E3-600F5B4405EF}" dt="2024-02-26T15:17:38.939" v="591"/>
          <ac:spMkLst>
            <pc:docMk/>
            <pc:sldMk cId="0" sldId="269"/>
            <ac:spMk id="33" creationId="{D088D72B-FC00-78F7-157F-73CC18B52136}"/>
          </ac:spMkLst>
        </pc:spChg>
      </pc:sldChg>
      <pc:sldChg chg="addSp modSp">
        <pc:chgData name="Roksana Bijak" userId="9742fe62-eb3b-4e4b-88e2-5883e6fe524c" providerId="ADAL" clId="{BA9127FA-2367-4829-B3E3-600F5B4405EF}" dt="2024-02-26T15:17:17.713" v="590"/>
        <pc:sldMkLst>
          <pc:docMk/>
          <pc:sldMk cId="0" sldId="271"/>
        </pc:sldMkLst>
        <pc:spChg chg="add mod">
          <ac:chgData name="Roksana Bijak" userId="9742fe62-eb3b-4e4b-88e2-5883e6fe524c" providerId="ADAL" clId="{BA9127FA-2367-4829-B3E3-600F5B4405EF}" dt="2024-02-26T15:17:17.713" v="590"/>
          <ac:spMkLst>
            <pc:docMk/>
            <pc:sldMk cId="0" sldId="271"/>
            <ac:spMk id="21" creationId="{ECA7E86D-4D79-06B8-7EF1-67419D63CDE9}"/>
          </ac:spMkLst>
        </pc:spChg>
        <pc:spChg chg="add mod">
          <ac:chgData name="Roksana Bijak" userId="9742fe62-eb3b-4e4b-88e2-5883e6fe524c" providerId="ADAL" clId="{BA9127FA-2367-4829-B3E3-600F5B4405EF}" dt="2024-02-26T15:17:17.713" v="590"/>
          <ac:spMkLst>
            <pc:docMk/>
            <pc:sldMk cId="0" sldId="271"/>
            <ac:spMk id="22" creationId="{D344A1C8-2D42-78BF-AAEC-D9E0994E8928}"/>
          </ac:spMkLst>
        </pc:spChg>
      </pc:sldChg>
      <pc:sldChg chg="modSp mod">
        <pc:chgData name="Roksana Bijak" userId="9742fe62-eb3b-4e4b-88e2-5883e6fe524c" providerId="ADAL" clId="{BA9127FA-2367-4829-B3E3-600F5B4405EF}" dt="2024-02-26T15:16:58.360" v="589" actId="1076"/>
        <pc:sldMkLst>
          <pc:docMk/>
          <pc:sldMk cId="0" sldId="278"/>
        </pc:sldMkLst>
        <pc:spChg chg="mod">
          <ac:chgData name="Roksana Bijak" userId="9742fe62-eb3b-4e4b-88e2-5883e6fe524c" providerId="ADAL" clId="{BA9127FA-2367-4829-B3E3-600F5B4405EF}" dt="2024-02-26T15:16:58.360" v="589" actId="1076"/>
          <ac:spMkLst>
            <pc:docMk/>
            <pc:sldMk cId="0" sldId="278"/>
            <ac:spMk id="39" creationId="{00000000-0000-0000-0000-000000000000}"/>
          </ac:spMkLst>
        </pc:spChg>
      </pc:sldChg>
      <pc:sldChg chg="addSp modSp">
        <pc:chgData name="Roksana Bijak" userId="9742fe62-eb3b-4e4b-88e2-5883e6fe524c" providerId="ADAL" clId="{BA9127FA-2367-4829-B3E3-600F5B4405EF}" dt="2024-02-26T15:15:20.614" v="587"/>
        <pc:sldMkLst>
          <pc:docMk/>
          <pc:sldMk cId="0" sldId="280"/>
        </pc:sldMkLst>
        <pc:spChg chg="add mod">
          <ac:chgData name="Roksana Bijak" userId="9742fe62-eb3b-4e4b-88e2-5883e6fe524c" providerId="ADAL" clId="{BA9127FA-2367-4829-B3E3-600F5B4405EF}" dt="2024-02-26T15:15:12.944" v="586"/>
          <ac:spMkLst>
            <pc:docMk/>
            <pc:sldMk cId="0" sldId="280"/>
            <ac:spMk id="26" creationId="{40577931-6F84-B558-1C76-1E08423A000B}"/>
          </ac:spMkLst>
        </pc:spChg>
        <pc:spChg chg="add mod">
          <ac:chgData name="Roksana Bijak" userId="9742fe62-eb3b-4e4b-88e2-5883e6fe524c" providerId="ADAL" clId="{BA9127FA-2367-4829-B3E3-600F5B4405EF}" dt="2024-02-26T15:15:20.614" v="587"/>
          <ac:spMkLst>
            <pc:docMk/>
            <pc:sldMk cId="0" sldId="280"/>
            <ac:spMk id="27" creationId="{0F57DA48-C80E-E852-686A-36A2C1FD7047}"/>
          </ac:spMkLst>
        </pc:spChg>
      </pc:sldChg>
      <pc:sldChg chg="modSp mod">
        <pc:chgData name="Roksana Bijak" userId="9742fe62-eb3b-4e4b-88e2-5883e6fe524c" providerId="ADAL" clId="{BA9127FA-2367-4829-B3E3-600F5B4405EF}" dt="2024-02-26T15:14:59.900" v="585" actId="14100"/>
        <pc:sldMkLst>
          <pc:docMk/>
          <pc:sldMk cId="0" sldId="281"/>
        </pc:sldMkLst>
        <pc:spChg chg="mod">
          <ac:chgData name="Roksana Bijak" userId="9742fe62-eb3b-4e4b-88e2-5883e6fe524c" providerId="ADAL" clId="{BA9127FA-2367-4829-B3E3-600F5B4405EF}" dt="2024-02-26T15:14:59.900" v="585" actId="14100"/>
          <ac:spMkLst>
            <pc:docMk/>
            <pc:sldMk cId="0" sldId="281"/>
            <ac:spMk id="28" creationId="{00000000-0000-0000-0000-000000000000}"/>
          </ac:spMkLst>
        </pc:spChg>
      </pc:sldChg>
      <pc:sldChg chg="addSp modSp">
        <pc:chgData name="Roksana Bijak" userId="9742fe62-eb3b-4e4b-88e2-5883e6fe524c" providerId="ADAL" clId="{BA9127FA-2367-4829-B3E3-600F5B4405EF}" dt="2024-02-26T15:21:47.239" v="636"/>
        <pc:sldMkLst>
          <pc:docMk/>
          <pc:sldMk cId="0" sldId="283"/>
        </pc:sldMkLst>
        <pc:spChg chg="add mod">
          <ac:chgData name="Roksana Bijak" userId="9742fe62-eb3b-4e4b-88e2-5883e6fe524c" providerId="ADAL" clId="{BA9127FA-2367-4829-B3E3-600F5B4405EF}" dt="2024-02-26T15:21:47.239" v="636"/>
          <ac:spMkLst>
            <pc:docMk/>
            <pc:sldMk cId="0" sldId="283"/>
            <ac:spMk id="21" creationId="{A0116C00-6A10-CD5F-B745-4E3EA6D80017}"/>
          </ac:spMkLst>
        </pc:spChg>
        <pc:spChg chg="add mod">
          <ac:chgData name="Roksana Bijak" userId="9742fe62-eb3b-4e4b-88e2-5883e6fe524c" providerId="ADAL" clId="{BA9127FA-2367-4829-B3E3-600F5B4405EF}" dt="2024-02-26T15:21:47.239" v="636"/>
          <ac:spMkLst>
            <pc:docMk/>
            <pc:sldMk cId="0" sldId="283"/>
            <ac:spMk id="22" creationId="{E4569CDF-A321-183B-A1C3-CCAC086CA32D}"/>
          </ac:spMkLst>
        </pc:spChg>
      </pc:sldChg>
      <pc:sldChg chg="modSp mod">
        <pc:chgData name="Roksana Bijak" userId="9742fe62-eb3b-4e4b-88e2-5883e6fe524c" providerId="ADAL" clId="{BA9127FA-2367-4829-B3E3-600F5B4405EF}" dt="2024-02-26T15:22:03.747" v="637" actId="1076"/>
        <pc:sldMkLst>
          <pc:docMk/>
          <pc:sldMk cId="0" sldId="284"/>
        </pc:sldMkLst>
        <pc:spChg chg="mod">
          <ac:chgData name="Roksana Bijak" userId="9742fe62-eb3b-4e4b-88e2-5883e6fe524c" providerId="ADAL" clId="{BA9127FA-2367-4829-B3E3-600F5B4405EF}" dt="2024-02-26T15:22:03.747" v="637" actId="1076"/>
          <ac:spMkLst>
            <pc:docMk/>
            <pc:sldMk cId="0" sldId="284"/>
            <ac:spMk id="15" creationId="{00000000-0000-0000-0000-000000000000}"/>
          </ac:spMkLst>
        </pc:spChg>
      </pc:sldChg>
      <pc:sldChg chg="addSp modSp">
        <pc:chgData name="Roksana Bijak" userId="9742fe62-eb3b-4e4b-88e2-5883e6fe524c" providerId="ADAL" clId="{BA9127FA-2367-4829-B3E3-600F5B4405EF}" dt="2024-02-26T15:22:15.533" v="638"/>
        <pc:sldMkLst>
          <pc:docMk/>
          <pc:sldMk cId="0" sldId="285"/>
        </pc:sldMkLst>
        <pc:spChg chg="add mod">
          <ac:chgData name="Roksana Bijak" userId="9742fe62-eb3b-4e4b-88e2-5883e6fe524c" providerId="ADAL" clId="{BA9127FA-2367-4829-B3E3-600F5B4405EF}" dt="2024-02-26T15:22:15.533" v="638"/>
          <ac:spMkLst>
            <pc:docMk/>
            <pc:sldMk cId="0" sldId="285"/>
            <ac:spMk id="34" creationId="{15F269D5-237E-C086-4186-99720BD6123A}"/>
          </ac:spMkLst>
        </pc:spChg>
        <pc:spChg chg="add mod">
          <ac:chgData name="Roksana Bijak" userId="9742fe62-eb3b-4e4b-88e2-5883e6fe524c" providerId="ADAL" clId="{BA9127FA-2367-4829-B3E3-600F5B4405EF}" dt="2024-02-26T15:22:15.533" v="638"/>
          <ac:spMkLst>
            <pc:docMk/>
            <pc:sldMk cId="0" sldId="285"/>
            <ac:spMk id="35" creationId="{98D6B1CA-354E-F69E-A9BE-8A13BFA14243}"/>
          </ac:spMkLst>
        </pc:spChg>
      </pc:sldChg>
      <pc:sldChg chg="delSp mod">
        <pc:chgData name="Roksana Bijak" userId="9742fe62-eb3b-4e4b-88e2-5883e6fe524c" providerId="ADAL" clId="{BA9127FA-2367-4829-B3E3-600F5B4405EF}" dt="2024-02-26T15:14:29.855" v="584" actId="478"/>
        <pc:sldMkLst>
          <pc:docMk/>
          <pc:sldMk cId="0" sldId="286"/>
        </pc:sldMkLst>
        <pc:grpChg chg="del">
          <ac:chgData name="Roksana Bijak" userId="9742fe62-eb3b-4e4b-88e2-5883e6fe524c" providerId="ADAL" clId="{BA9127FA-2367-4829-B3E3-600F5B4405EF}" dt="2024-02-26T15:14:29.855" v="584" actId="478"/>
          <ac:grpSpMkLst>
            <pc:docMk/>
            <pc:sldMk cId="0" sldId="286"/>
            <ac:grpSpMk id="8" creationId="{00000000-0000-0000-0000-000000000000}"/>
          </ac:grpSpMkLst>
        </pc:grpChg>
      </pc:sldChg>
      <pc:sldChg chg="modSp mod">
        <pc:chgData name="Roksana Bijak" userId="9742fe62-eb3b-4e4b-88e2-5883e6fe524c" providerId="ADAL" clId="{BA9127FA-2367-4829-B3E3-600F5B4405EF}" dt="2024-02-26T15:23:26.240" v="640" actId="20577"/>
        <pc:sldMkLst>
          <pc:docMk/>
          <pc:sldMk cId="0" sldId="289"/>
        </pc:sldMkLst>
        <pc:spChg chg="mod">
          <ac:chgData name="Roksana Bijak" userId="9742fe62-eb3b-4e4b-88e2-5883e6fe524c" providerId="ADAL" clId="{BA9127FA-2367-4829-B3E3-600F5B4405EF}" dt="2024-02-26T15:23:26.240" v="640" actId="20577"/>
          <ac:spMkLst>
            <pc:docMk/>
            <pc:sldMk cId="0" sldId="289"/>
            <ac:spMk id="15" creationId="{00000000-0000-0000-0000-000000000000}"/>
          </ac:spMkLst>
        </pc:spChg>
        <pc:spChg chg="mod">
          <ac:chgData name="Roksana Bijak" userId="9742fe62-eb3b-4e4b-88e2-5883e6fe524c" providerId="ADAL" clId="{BA9127FA-2367-4829-B3E3-600F5B4405EF}" dt="2024-02-26T15:13:59.625" v="581" actId="20577"/>
          <ac:spMkLst>
            <pc:docMk/>
            <pc:sldMk cId="0" sldId="289"/>
            <ac:spMk id="18" creationId="{00000000-0000-0000-0000-000000000000}"/>
          </ac:spMkLst>
        </pc:spChg>
        <pc:spChg chg="mod">
          <ac:chgData name="Roksana Bijak" userId="9742fe62-eb3b-4e4b-88e2-5883e6fe524c" providerId="ADAL" clId="{BA9127FA-2367-4829-B3E3-600F5B4405EF}" dt="2024-02-26T15:14:06.993" v="583" actId="20577"/>
          <ac:spMkLst>
            <pc:docMk/>
            <pc:sldMk cId="0" sldId="289"/>
            <ac:spMk id="29" creationId="{00000000-0000-0000-0000-000000000000}"/>
          </ac:spMkLst>
        </pc:spChg>
      </pc:sldChg>
      <pc:sldChg chg="addSp modSp">
        <pc:chgData name="Roksana Bijak" userId="9742fe62-eb3b-4e4b-88e2-5883e6fe524c" providerId="ADAL" clId="{BA9127FA-2367-4829-B3E3-600F5B4405EF}" dt="2024-02-26T15:24:00.014" v="641"/>
        <pc:sldMkLst>
          <pc:docMk/>
          <pc:sldMk cId="0" sldId="292"/>
        </pc:sldMkLst>
        <pc:spChg chg="add mod">
          <ac:chgData name="Roksana Bijak" userId="9742fe62-eb3b-4e4b-88e2-5883e6fe524c" providerId="ADAL" clId="{BA9127FA-2367-4829-B3E3-600F5B4405EF}" dt="2024-02-26T15:24:00.014" v="641"/>
          <ac:spMkLst>
            <pc:docMk/>
            <pc:sldMk cId="0" sldId="292"/>
            <ac:spMk id="27" creationId="{49072295-0C2B-6655-97B3-20906982F668}"/>
          </ac:spMkLst>
        </pc:spChg>
        <pc:spChg chg="add mod">
          <ac:chgData name="Roksana Bijak" userId="9742fe62-eb3b-4e4b-88e2-5883e6fe524c" providerId="ADAL" clId="{BA9127FA-2367-4829-B3E3-600F5B4405EF}" dt="2024-02-26T15:24:00.014" v="641"/>
          <ac:spMkLst>
            <pc:docMk/>
            <pc:sldMk cId="0" sldId="292"/>
            <ac:spMk id="28" creationId="{CBD718A8-8998-50B7-6D32-99202E61BBC2}"/>
          </ac:spMkLst>
        </pc:spChg>
      </pc:sldChg>
      <pc:sldChg chg="addSp modSp">
        <pc:chgData name="Roksana Bijak" userId="9742fe62-eb3b-4e4b-88e2-5883e6fe524c" providerId="ADAL" clId="{BA9127FA-2367-4829-B3E3-600F5B4405EF}" dt="2024-02-26T15:24:23.416" v="642"/>
        <pc:sldMkLst>
          <pc:docMk/>
          <pc:sldMk cId="0" sldId="295"/>
        </pc:sldMkLst>
        <pc:spChg chg="add mod">
          <ac:chgData name="Roksana Bijak" userId="9742fe62-eb3b-4e4b-88e2-5883e6fe524c" providerId="ADAL" clId="{BA9127FA-2367-4829-B3E3-600F5B4405EF}" dt="2024-02-26T15:24:23.416" v="642"/>
          <ac:spMkLst>
            <pc:docMk/>
            <pc:sldMk cId="0" sldId="295"/>
            <ac:spMk id="21" creationId="{3A24CAF4-1E8A-C1E0-E9D0-8D07A8A0B0F8}"/>
          </ac:spMkLst>
        </pc:spChg>
        <pc:spChg chg="add mod">
          <ac:chgData name="Roksana Bijak" userId="9742fe62-eb3b-4e4b-88e2-5883e6fe524c" providerId="ADAL" clId="{BA9127FA-2367-4829-B3E3-600F5B4405EF}" dt="2024-02-26T15:24:23.416" v="642"/>
          <ac:spMkLst>
            <pc:docMk/>
            <pc:sldMk cId="0" sldId="295"/>
            <ac:spMk id="22" creationId="{51167B80-B313-FE78-C0D2-D3EA50F10257}"/>
          </ac:spMkLst>
        </pc:spChg>
      </pc:sldChg>
      <pc:sldChg chg="addSp modSp">
        <pc:chgData name="Roksana Bijak" userId="9742fe62-eb3b-4e4b-88e2-5883e6fe524c" providerId="ADAL" clId="{BA9127FA-2367-4829-B3E3-600F5B4405EF}" dt="2024-02-26T15:24:39.131" v="643"/>
        <pc:sldMkLst>
          <pc:docMk/>
          <pc:sldMk cId="0" sldId="297"/>
        </pc:sldMkLst>
        <pc:spChg chg="add mod">
          <ac:chgData name="Roksana Bijak" userId="9742fe62-eb3b-4e4b-88e2-5883e6fe524c" providerId="ADAL" clId="{BA9127FA-2367-4829-B3E3-600F5B4405EF}" dt="2024-02-26T15:24:39.131" v="643"/>
          <ac:spMkLst>
            <pc:docMk/>
            <pc:sldMk cId="0" sldId="297"/>
            <ac:spMk id="35" creationId="{18CCA380-A6A2-DF32-5FD6-3891F8C458B9}"/>
          </ac:spMkLst>
        </pc:spChg>
        <pc:spChg chg="add mod">
          <ac:chgData name="Roksana Bijak" userId="9742fe62-eb3b-4e4b-88e2-5883e6fe524c" providerId="ADAL" clId="{BA9127FA-2367-4829-B3E3-600F5B4405EF}" dt="2024-02-26T15:24:39.131" v="643"/>
          <ac:spMkLst>
            <pc:docMk/>
            <pc:sldMk cId="0" sldId="297"/>
            <ac:spMk id="36" creationId="{031FC306-85D5-6DCB-F451-9798F0458948}"/>
          </ac:spMkLst>
        </pc:spChg>
      </pc:sldChg>
      <pc:sldChg chg="modSp mod">
        <pc:chgData name="Roksana Bijak" userId="9742fe62-eb3b-4e4b-88e2-5883e6fe524c" providerId="ADAL" clId="{BA9127FA-2367-4829-B3E3-600F5B4405EF}" dt="2024-02-26T15:12:28.297" v="577" actId="20577"/>
        <pc:sldMkLst>
          <pc:docMk/>
          <pc:sldMk cId="0" sldId="301"/>
        </pc:sldMkLst>
        <pc:spChg chg="mod">
          <ac:chgData name="Roksana Bijak" userId="9742fe62-eb3b-4e4b-88e2-5883e6fe524c" providerId="ADAL" clId="{BA9127FA-2367-4829-B3E3-600F5B4405EF}" dt="2024-02-26T15:12:28.297" v="577" actId="20577"/>
          <ac:spMkLst>
            <pc:docMk/>
            <pc:sldMk cId="0" sldId="301"/>
            <ac:spMk id="19" creationId="{00000000-0000-0000-0000-000000000000}"/>
          </ac:spMkLst>
        </pc:spChg>
      </pc:sldChg>
      <pc:sldChg chg="addSp modSp">
        <pc:chgData name="Roksana Bijak" userId="9742fe62-eb3b-4e4b-88e2-5883e6fe524c" providerId="ADAL" clId="{BA9127FA-2367-4829-B3E3-600F5B4405EF}" dt="2024-02-26T15:25:27.171" v="644"/>
        <pc:sldMkLst>
          <pc:docMk/>
          <pc:sldMk cId="0" sldId="304"/>
        </pc:sldMkLst>
        <pc:spChg chg="add mod">
          <ac:chgData name="Roksana Bijak" userId="9742fe62-eb3b-4e4b-88e2-5883e6fe524c" providerId="ADAL" clId="{BA9127FA-2367-4829-B3E3-600F5B4405EF}" dt="2024-02-26T15:25:27.171" v="644"/>
          <ac:spMkLst>
            <pc:docMk/>
            <pc:sldMk cId="0" sldId="304"/>
            <ac:spMk id="26" creationId="{082A91C2-BD13-71A6-9A3D-92F035788C2D}"/>
          </ac:spMkLst>
        </pc:spChg>
        <pc:spChg chg="add mod">
          <ac:chgData name="Roksana Bijak" userId="9742fe62-eb3b-4e4b-88e2-5883e6fe524c" providerId="ADAL" clId="{BA9127FA-2367-4829-B3E3-600F5B4405EF}" dt="2024-02-26T15:25:27.171" v="644"/>
          <ac:spMkLst>
            <pc:docMk/>
            <pc:sldMk cId="0" sldId="304"/>
            <ac:spMk id="27" creationId="{DC3800AE-9894-5017-6864-E6E908D45916}"/>
          </ac:spMkLst>
        </pc:spChg>
      </pc:sldChg>
      <pc:sldChg chg="modSp mod">
        <pc:chgData name="Roksana Bijak" userId="9742fe62-eb3b-4e4b-88e2-5883e6fe524c" providerId="ADAL" clId="{BA9127FA-2367-4829-B3E3-600F5B4405EF}" dt="2024-02-26T15:11:53.316" v="575" actId="14100"/>
        <pc:sldMkLst>
          <pc:docMk/>
          <pc:sldMk cId="0" sldId="305"/>
        </pc:sldMkLst>
        <pc:spChg chg="mod">
          <ac:chgData name="Roksana Bijak" userId="9742fe62-eb3b-4e4b-88e2-5883e6fe524c" providerId="ADAL" clId="{BA9127FA-2367-4829-B3E3-600F5B4405EF}" dt="2024-02-26T15:11:53.316" v="575" actId="14100"/>
          <ac:spMkLst>
            <pc:docMk/>
            <pc:sldMk cId="0" sldId="305"/>
            <ac:spMk id="27" creationId="{00000000-0000-0000-0000-000000000000}"/>
          </ac:spMkLst>
        </pc:spChg>
      </pc:sldChg>
      <pc:sldChg chg="addSp modSp">
        <pc:chgData name="Roksana Bijak" userId="9742fe62-eb3b-4e4b-88e2-5883e6fe524c" providerId="ADAL" clId="{BA9127FA-2367-4829-B3E3-600F5B4405EF}" dt="2024-02-26T15:25:57.240" v="645"/>
        <pc:sldMkLst>
          <pc:docMk/>
          <pc:sldMk cId="0" sldId="307"/>
        </pc:sldMkLst>
        <pc:spChg chg="add mod">
          <ac:chgData name="Roksana Bijak" userId="9742fe62-eb3b-4e4b-88e2-5883e6fe524c" providerId="ADAL" clId="{BA9127FA-2367-4829-B3E3-600F5B4405EF}" dt="2024-02-26T15:25:57.240" v="645"/>
          <ac:spMkLst>
            <pc:docMk/>
            <pc:sldMk cId="0" sldId="307"/>
            <ac:spMk id="21" creationId="{D576AE8F-C107-479C-E1B1-2E47E9ECBE28}"/>
          </ac:spMkLst>
        </pc:spChg>
        <pc:spChg chg="add mod">
          <ac:chgData name="Roksana Bijak" userId="9742fe62-eb3b-4e4b-88e2-5883e6fe524c" providerId="ADAL" clId="{BA9127FA-2367-4829-B3E3-600F5B4405EF}" dt="2024-02-26T15:25:57.240" v="645"/>
          <ac:spMkLst>
            <pc:docMk/>
            <pc:sldMk cId="0" sldId="307"/>
            <ac:spMk id="22" creationId="{90C8F45E-2F05-E8EF-469C-D472967E9BA9}"/>
          </ac:spMkLst>
        </pc:spChg>
      </pc:sldChg>
      <pc:sldChg chg="addSp modSp">
        <pc:chgData name="Roksana Bijak" userId="9742fe62-eb3b-4e4b-88e2-5883e6fe524c" providerId="ADAL" clId="{BA9127FA-2367-4829-B3E3-600F5B4405EF}" dt="2024-02-26T15:26:08.084" v="646"/>
        <pc:sldMkLst>
          <pc:docMk/>
          <pc:sldMk cId="0" sldId="309"/>
        </pc:sldMkLst>
        <pc:spChg chg="add mod">
          <ac:chgData name="Roksana Bijak" userId="9742fe62-eb3b-4e4b-88e2-5883e6fe524c" providerId="ADAL" clId="{BA9127FA-2367-4829-B3E3-600F5B4405EF}" dt="2024-02-26T15:26:08.084" v="646"/>
          <ac:spMkLst>
            <pc:docMk/>
            <pc:sldMk cId="0" sldId="309"/>
            <ac:spMk id="35" creationId="{7D181F79-3BE8-126B-1CF3-F6F9E8ADA25E}"/>
          </ac:spMkLst>
        </pc:spChg>
        <pc:spChg chg="add mod">
          <ac:chgData name="Roksana Bijak" userId="9742fe62-eb3b-4e4b-88e2-5883e6fe524c" providerId="ADAL" clId="{BA9127FA-2367-4829-B3E3-600F5B4405EF}" dt="2024-02-26T15:26:08.084" v="646"/>
          <ac:spMkLst>
            <pc:docMk/>
            <pc:sldMk cId="0" sldId="309"/>
            <ac:spMk id="36" creationId="{C2022303-5675-470A-11F2-2852B22274D3}"/>
          </ac:spMkLst>
        </pc:spChg>
      </pc:sldChg>
      <pc:sldChg chg="modSp mod">
        <pc:chgData name="Roksana Bijak" userId="9742fe62-eb3b-4e4b-88e2-5883e6fe524c" providerId="ADAL" clId="{BA9127FA-2367-4829-B3E3-600F5B4405EF}" dt="2024-02-26T15:26:18.240" v="647" actId="1076"/>
        <pc:sldMkLst>
          <pc:docMk/>
          <pc:sldMk cId="0" sldId="310"/>
        </pc:sldMkLst>
        <pc:spChg chg="mod">
          <ac:chgData name="Roksana Bijak" userId="9742fe62-eb3b-4e4b-88e2-5883e6fe524c" providerId="ADAL" clId="{BA9127FA-2367-4829-B3E3-600F5B4405EF}" dt="2024-02-26T15:26:18.240" v="647" actId="1076"/>
          <ac:spMkLst>
            <pc:docMk/>
            <pc:sldMk cId="0" sldId="310"/>
            <ac:spMk id="15" creationId="{00000000-0000-0000-0000-000000000000}"/>
          </ac:spMkLst>
        </pc:spChg>
      </pc:sldChg>
      <pc:sldChg chg="addSp modSp">
        <pc:chgData name="Roksana Bijak" userId="9742fe62-eb3b-4e4b-88e2-5883e6fe524c" providerId="ADAL" clId="{BA9127FA-2367-4829-B3E3-600F5B4405EF}" dt="2024-02-26T15:26:47.549" v="648" actId="164"/>
        <pc:sldMkLst>
          <pc:docMk/>
          <pc:sldMk cId="0" sldId="316"/>
        </pc:sldMkLst>
        <pc:spChg chg="add mod">
          <ac:chgData name="Roksana Bijak" userId="9742fe62-eb3b-4e4b-88e2-5883e6fe524c" providerId="ADAL" clId="{BA9127FA-2367-4829-B3E3-600F5B4405EF}" dt="2024-02-26T15:26:47.549" v="648" actId="164"/>
          <ac:spMkLst>
            <pc:docMk/>
            <pc:sldMk cId="0" sldId="316"/>
            <ac:spMk id="26" creationId="{C53253B3-7F0E-CDF7-74ED-5DFEF00BFF03}"/>
          </ac:spMkLst>
        </pc:spChg>
        <pc:spChg chg="add mod">
          <ac:chgData name="Roksana Bijak" userId="9742fe62-eb3b-4e4b-88e2-5883e6fe524c" providerId="ADAL" clId="{BA9127FA-2367-4829-B3E3-600F5B4405EF}" dt="2024-02-26T15:26:47.549" v="648" actId="164"/>
          <ac:spMkLst>
            <pc:docMk/>
            <pc:sldMk cId="0" sldId="316"/>
            <ac:spMk id="27" creationId="{CB3B445D-1C89-08B9-3A47-A5B897A1888D}"/>
          </ac:spMkLst>
        </pc:spChg>
        <pc:grpChg chg="add mod">
          <ac:chgData name="Roksana Bijak" userId="9742fe62-eb3b-4e4b-88e2-5883e6fe524c" providerId="ADAL" clId="{BA9127FA-2367-4829-B3E3-600F5B4405EF}" dt="2024-02-26T15:26:47.549" v="648" actId="164"/>
          <ac:grpSpMkLst>
            <pc:docMk/>
            <pc:sldMk cId="0" sldId="316"/>
            <ac:grpSpMk id="28" creationId="{B9687483-E8CC-661C-3E58-77C51EADDA62}"/>
          </ac:grpSpMkLst>
        </pc:grpChg>
      </pc:sldChg>
      <pc:sldChg chg="modSp mod">
        <pc:chgData name="Roksana Bijak" userId="9742fe62-eb3b-4e4b-88e2-5883e6fe524c" providerId="ADAL" clId="{BA9127FA-2367-4829-B3E3-600F5B4405EF}" dt="2024-02-26T15:10:12.509" v="572" actId="1076"/>
        <pc:sldMkLst>
          <pc:docMk/>
          <pc:sldMk cId="0" sldId="317"/>
        </pc:sldMkLst>
        <pc:spChg chg="mod">
          <ac:chgData name="Roksana Bijak" userId="9742fe62-eb3b-4e4b-88e2-5883e6fe524c" providerId="ADAL" clId="{BA9127FA-2367-4829-B3E3-600F5B4405EF}" dt="2024-02-26T15:10:12.509" v="572" actId="1076"/>
          <ac:spMkLst>
            <pc:docMk/>
            <pc:sldMk cId="0" sldId="317"/>
            <ac:spMk id="14" creationId="{00000000-0000-0000-0000-000000000000}"/>
          </ac:spMkLst>
        </pc:spChg>
      </pc:sldChg>
      <pc:sldChg chg="addSp modSp mod">
        <pc:chgData name="Roksana Bijak" userId="9742fe62-eb3b-4e4b-88e2-5883e6fe524c" providerId="ADAL" clId="{BA9127FA-2367-4829-B3E3-600F5B4405EF}" dt="2024-02-26T15:27:18.386" v="658" actId="164"/>
        <pc:sldMkLst>
          <pc:docMk/>
          <pc:sldMk cId="0" sldId="319"/>
        </pc:sldMkLst>
        <pc:spChg chg="add mod">
          <ac:chgData name="Roksana Bijak" userId="9742fe62-eb3b-4e4b-88e2-5883e6fe524c" providerId="ADAL" clId="{BA9127FA-2367-4829-B3E3-600F5B4405EF}" dt="2024-02-26T15:27:18.386" v="658" actId="164"/>
          <ac:spMkLst>
            <pc:docMk/>
            <pc:sldMk cId="0" sldId="319"/>
            <ac:spMk id="21" creationId="{2B6688A1-707D-4BFA-4AF4-12BAC3619DE5}"/>
          </ac:spMkLst>
        </pc:spChg>
        <pc:spChg chg="add mod">
          <ac:chgData name="Roksana Bijak" userId="9742fe62-eb3b-4e4b-88e2-5883e6fe524c" providerId="ADAL" clId="{BA9127FA-2367-4829-B3E3-600F5B4405EF}" dt="2024-02-26T15:27:18.386" v="658" actId="164"/>
          <ac:spMkLst>
            <pc:docMk/>
            <pc:sldMk cId="0" sldId="319"/>
            <ac:spMk id="22" creationId="{6092A664-BEE1-0FD2-8E2B-9FB4FF9F3523}"/>
          </ac:spMkLst>
        </pc:spChg>
        <pc:grpChg chg="mod">
          <ac:chgData name="Roksana Bijak" userId="9742fe62-eb3b-4e4b-88e2-5883e6fe524c" providerId="ADAL" clId="{BA9127FA-2367-4829-B3E3-600F5B4405EF}" dt="2024-02-26T15:09:28.655" v="570" actId="14100"/>
          <ac:grpSpMkLst>
            <pc:docMk/>
            <pc:sldMk cId="0" sldId="319"/>
            <ac:grpSpMk id="4" creationId="{00000000-0000-0000-0000-000000000000}"/>
          </ac:grpSpMkLst>
        </pc:grpChg>
        <pc:grpChg chg="add mod">
          <ac:chgData name="Roksana Bijak" userId="9742fe62-eb3b-4e4b-88e2-5883e6fe524c" providerId="ADAL" clId="{BA9127FA-2367-4829-B3E3-600F5B4405EF}" dt="2024-02-26T15:27:18.386" v="658" actId="164"/>
          <ac:grpSpMkLst>
            <pc:docMk/>
            <pc:sldMk cId="0" sldId="319"/>
            <ac:grpSpMk id="23" creationId="{C3B90D7F-5E4E-7D2F-7887-695544A696A6}"/>
          </ac:grpSpMkLst>
        </pc:grpChg>
      </pc:sldChg>
      <pc:sldChg chg="addSp modSp mod">
        <pc:chgData name="Roksana Bijak" userId="9742fe62-eb3b-4e4b-88e2-5883e6fe524c" providerId="ADAL" clId="{BA9127FA-2367-4829-B3E3-600F5B4405EF}" dt="2024-02-26T15:27:37.820" v="659"/>
        <pc:sldMkLst>
          <pc:docMk/>
          <pc:sldMk cId="0" sldId="321"/>
        </pc:sldMkLst>
        <pc:spChg chg="mod">
          <ac:chgData name="Roksana Bijak" userId="9742fe62-eb3b-4e4b-88e2-5883e6fe524c" providerId="ADAL" clId="{BA9127FA-2367-4829-B3E3-600F5B4405EF}" dt="2024-02-26T15:08:26.757" v="566" actId="20577"/>
          <ac:spMkLst>
            <pc:docMk/>
            <pc:sldMk cId="0" sldId="321"/>
            <ac:spMk id="14" creationId="{00000000-0000-0000-0000-000000000000}"/>
          </ac:spMkLst>
        </pc:spChg>
        <pc:spChg chg="mod">
          <ac:chgData name="Roksana Bijak" userId="9742fe62-eb3b-4e4b-88e2-5883e6fe524c" providerId="ADAL" clId="{BA9127FA-2367-4829-B3E3-600F5B4405EF}" dt="2024-02-26T15:08:37.005" v="569" actId="20577"/>
          <ac:spMkLst>
            <pc:docMk/>
            <pc:sldMk cId="0" sldId="321"/>
            <ac:spMk id="16" creationId="{00000000-0000-0000-0000-000000000000}"/>
          </ac:spMkLst>
        </pc:spChg>
        <pc:spChg chg="mod">
          <ac:chgData name="Roksana Bijak" userId="9742fe62-eb3b-4e4b-88e2-5883e6fe524c" providerId="ADAL" clId="{BA9127FA-2367-4829-B3E3-600F5B4405EF}" dt="2024-02-26T15:27:37.820" v="659"/>
          <ac:spMkLst>
            <pc:docMk/>
            <pc:sldMk cId="0" sldId="321"/>
            <ac:spMk id="36" creationId="{31F2FDF4-C233-4BE5-477A-D2BE1A836247}"/>
          </ac:spMkLst>
        </pc:spChg>
        <pc:spChg chg="mod">
          <ac:chgData name="Roksana Bijak" userId="9742fe62-eb3b-4e4b-88e2-5883e6fe524c" providerId="ADAL" clId="{BA9127FA-2367-4829-B3E3-600F5B4405EF}" dt="2024-02-26T15:27:37.820" v="659"/>
          <ac:spMkLst>
            <pc:docMk/>
            <pc:sldMk cId="0" sldId="321"/>
            <ac:spMk id="37" creationId="{8814AD46-E1EC-5034-5179-0FBAC721ADEA}"/>
          </ac:spMkLst>
        </pc:spChg>
        <pc:grpChg chg="mod">
          <ac:chgData name="Roksana Bijak" userId="9742fe62-eb3b-4e4b-88e2-5883e6fe524c" providerId="ADAL" clId="{BA9127FA-2367-4829-B3E3-600F5B4405EF}" dt="2024-02-26T15:08:15.759" v="560" actId="14100"/>
          <ac:grpSpMkLst>
            <pc:docMk/>
            <pc:sldMk cId="0" sldId="321"/>
            <ac:grpSpMk id="4" creationId="{00000000-0000-0000-0000-000000000000}"/>
          </ac:grpSpMkLst>
        </pc:grpChg>
        <pc:grpChg chg="add mod">
          <ac:chgData name="Roksana Bijak" userId="9742fe62-eb3b-4e4b-88e2-5883e6fe524c" providerId="ADAL" clId="{BA9127FA-2367-4829-B3E3-600F5B4405EF}" dt="2024-02-26T15:27:37.820" v="659"/>
          <ac:grpSpMkLst>
            <pc:docMk/>
            <pc:sldMk cId="0" sldId="321"/>
            <ac:grpSpMk id="35" creationId="{C9F313E9-BD2D-629A-CD4D-3F2B5F5C89F8}"/>
          </ac:grpSpMkLst>
        </pc:grpChg>
      </pc:sldChg>
      <pc:sldChg chg="modSp mod">
        <pc:chgData name="Roksana Bijak" userId="9742fe62-eb3b-4e4b-88e2-5883e6fe524c" providerId="ADAL" clId="{BA9127FA-2367-4829-B3E3-600F5B4405EF}" dt="2024-02-26T15:07:44.394" v="559" actId="20577"/>
        <pc:sldMkLst>
          <pc:docMk/>
          <pc:sldMk cId="0" sldId="324"/>
        </pc:sldMkLst>
        <pc:spChg chg="mod">
          <ac:chgData name="Roksana Bijak" userId="9742fe62-eb3b-4e4b-88e2-5883e6fe524c" providerId="ADAL" clId="{BA9127FA-2367-4829-B3E3-600F5B4405EF}" dt="2024-02-26T15:07:44.394" v="559" actId="20577"/>
          <ac:spMkLst>
            <pc:docMk/>
            <pc:sldMk cId="0" sldId="324"/>
            <ac:spMk id="32" creationId="{00000000-0000-0000-0000-000000000000}"/>
          </ac:spMkLst>
        </pc:spChg>
      </pc:sldChg>
      <pc:sldChg chg="modSp mod">
        <pc:chgData name="Roksana Bijak" userId="9742fe62-eb3b-4e4b-88e2-5883e6fe524c" providerId="ADAL" clId="{BA9127FA-2367-4829-B3E3-600F5B4405EF}" dt="2024-02-26T15:07:11.341" v="557" actId="20577"/>
        <pc:sldMkLst>
          <pc:docMk/>
          <pc:sldMk cId="0" sldId="326"/>
        </pc:sldMkLst>
        <pc:spChg chg="mod">
          <ac:chgData name="Roksana Bijak" userId="9742fe62-eb3b-4e4b-88e2-5883e6fe524c" providerId="ADAL" clId="{BA9127FA-2367-4829-B3E3-600F5B4405EF}" dt="2024-02-26T15:07:11.341" v="557" actId="20577"/>
          <ac:spMkLst>
            <pc:docMk/>
            <pc:sldMk cId="0" sldId="326"/>
            <ac:spMk id="34" creationId="{00000000-0000-0000-0000-000000000000}"/>
          </ac:spMkLst>
        </pc:spChg>
        <pc:spChg chg="mod">
          <ac:chgData name="Roksana Bijak" userId="9742fe62-eb3b-4e4b-88e2-5883e6fe524c" providerId="ADAL" clId="{BA9127FA-2367-4829-B3E3-600F5B4405EF}" dt="2024-02-26T15:07:03.064" v="555" actId="14100"/>
          <ac:spMkLst>
            <pc:docMk/>
            <pc:sldMk cId="0" sldId="326"/>
            <ac:spMk id="36" creationId="{00000000-0000-0000-0000-000000000000}"/>
          </ac:spMkLst>
        </pc:spChg>
      </pc:sldChg>
      <pc:sldChg chg="addSp delSp modSp mod">
        <pc:chgData name="Roksana Bijak" userId="9742fe62-eb3b-4e4b-88e2-5883e6fe524c" providerId="ADAL" clId="{BA9127FA-2367-4829-B3E3-600F5B4405EF}" dt="2024-02-26T15:06:45.991" v="554"/>
        <pc:sldMkLst>
          <pc:docMk/>
          <pc:sldMk cId="0" sldId="328"/>
        </pc:sldMkLst>
        <pc:spChg chg="del mod">
          <ac:chgData name="Roksana Bijak" userId="9742fe62-eb3b-4e4b-88e2-5883e6fe524c" providerId="ADAL" clId="{BA9127FA-2367-4829-B3E3-600F5B4405EF}" dt="2024-02-26T15:06:45.991" v="554"/>
          <ac:spMkLst>
            <pc:docMk/>
            <pc:sldMk cId="0" sldId="328"/>
            <ac:spMk id="22" creationId="{00000000-0000-0000-0000-000000000000}"/>
          </ac:spMkLst>
        </pc:spChg>
        <pc:spChg chg="ord">
          <ac:chgData name="Roksana Bijak" userId="9742fe62-eb3b-4e4b-88e2-5883e6fe524c" providerId="ADAL" clId="{BA9127FA-2367-4829-B3E3-600F5B4405EF}" dt="2024-02-26T15:05:30.007" v="548" actId="167"/>
          <ac:spMkLst>
            <pc:docMk/>
            <pc:sldMk cId="0" sldId="328"/>
            <ac:spMk id="23" creationId="{00000000-0000-0000-0000-000000000000}"/>
          </ac:spMkLst>
        </pc:spChg>
        <pc:spChg chg="add mod">
          <ac:chgData name="Roksana Bijak" userId="9742fe62-eb3b-4e4b-88e2-5883e6fe524c" providerId="ADAL" clId="{BA9127FA-2367-4829-B3E3-600F5B4405EF}" dt="2024-02-26T15:06:20.367" v="550"/>
          <ac:spMkLst>
            <pc:docMk/>
            <pc:sldMk cId="0" sldId="328"/>
            <ac:spMk id="27" creationId="{2E37BBA0-A1E7-2AA1-F9B4-B8A5D33FE26E}"/>
          </ac:spMkLst>
        </pc:spChg>
        <pc:spChg chg="add mod">
          <ac:chgData name="Roksana Bijak" userId="9742fe62-eb3b-4e4b-88e2-5883e6fe524c" providerId="ADAL" clId="{BA9127FA-2367-4829-B3E3-600F5B4405EF}" dt="2024-02-26T15:06:26.518" v="551"/>
          <ac:spMkLst>
            <pc:docMk/>
            <pc:sldMk cId="0" sldId="328"/>
            <ac:spMk id="28" creationId="{3736C360-6872-1146-84AF-354F339FB778}"/>
          </ac:spMkLst>
        </pc:spChg>
      </pc:sldChg>
      <pc:sldChg chg="modSp mod">
        <pc:chgData name="Roksana Bijak" userId="9742fe62-eb3b-4e4b-88e2-5883e6fe524c" providerId="ADAL" clId="{BA9127FA-2367-4829-B3E3-600F5B4405EF}" dt="2024-02-26T15:28:27.686" v="661" actId="20577"/>
        <pc:sldMkLst>
          <pc:docMk/>
          <pc:sldMk cId="0" sldId="329"/>
        </pc:sldMkLst>
        <pc:spChg chg="mod">
          <ac:chgData name="Roksana Bijak" userId="9742fe62-eb3b-4e4b-88e2-5883e6fe524c" providerId="ADAL" clId="{BA9127FA-2367-4829-B3E3-600F5B4405EF}" dt="2024-02-26T15:28:27.686" v="661" actId="20577"/>
          <ac:spMkLst>
            <pc:docMk/>
            <pc:sldMk cId="0" sldId="329"/>
            <ac:spMk id="24" creationId="{00000000-0000-0000-0000-000000000000}"/>
          </ac:spMkLst>
        </pc:spChg>
      </pc:sldChg>
      <pc:sldChg chg="delSp mod">
        <pc:chgData name="Roksana Bijak" userId="9742fe62-eb3b-4e4b-88e2-5883e6fe524c" providerId="ADAL" clId="{BA9127FA-2367-4829-B3E3-600F5B4405EF}" dt="2024-02-26T15:04:02.549" v="547" actId="478"/>
        <pc:sldMkLst>
          <pc:docMk/>
          <pc:sldMk cId="0" sldId="335"/>
        </pc:sldMkLst>
        <pc:grpChg chg="del">
          <ac:chgData name="Roksana Bijak" userId="9742fe62-eb3b-4e4b-88e2-5883e6fe524c" providerId="ADAL" clId="{BA9127FA-2367-4829-B3E3-600F5B4405EF}" dt="2024-02-26T15:04:02.549" v="547" actId="478"/>
          <ac:grpSpMkLst>
            <pc:docMk/>
            <pc:sldMk cId="0" sldId="335"/>
            <ac:grpSpMk id="8" creationId="{00000000-0000-0000-0000-000000000000}"/>
          </ac:grpSpMkLst>
        </pc:grpChg>
      </pc:sldChg>
      <pc:sldChg chg="delSp modSp mod">
        <pc:chgData name="Roksana Bijak" userId="9742fe62-eb3b-4e4b-88e2-5883e6fe524c" providerId="ADAL" clId="{BA9127FA-2367-4829-B3E3-600F5B4405EF}" dt="2024-02-26T15:03:32.174" v="546" actId="478"/>
        <pc:sldMkLst>
          <pc:docMk/>
          <pc:sldMk cId="0" sldId="336"/>
        </pc:sldMkLst>
        <pc:spChg chg="mod">
          <ac:chgData name="Roksana Bijak" userId="9742fe62-eb3b-4e4b-88e2-5883e6fe524c" providerId="ADAL" clId="{BA9127FA-2367-4829-B3E3-600F5B4405EF}" dt="2024-02-26T15:03:21.990" v="545" actId="20577"/>
          <ac:spMkLst>
            <pc:docMk/>
            <pc:sldMk cId="0" sldId="336"/>
            <ac:spMk id="15" creationId="{00000000-0000-0000-0000-000000000000}"/>
          </ac:spMkLst>
        </pc:spChg>
        <pc:grpChg chg="mod">
          <ac:chgData name="Roksana Bijak" userId="9742fe62-eb3b-4e4b-88e2-5883e6fe524c" providerId="ADAL" clId="{BA9127FA-2367-4829-B3E3-600F5B4405EF}" dt="2024-02-26T15:03:15.493" v="525" actId="14100"/>
          <ac:grpSpMkLst>
            <pc:docMk/>
            <pc:sldMk cId="0" sldId="336"/>
            <ac:grpSpMk id="4" creationId="{00000000-0000-0000-0000-000000000000}"/>
          </ac:grpSpMkLst>
        </pc:grpChg>
        <pc:grpChg chg="del">
          <ac:chgData name="Roksana Bijak" userId="9742fe62-eb3b-4e4b-88e2-5883e6fe524c" providerId="ADAL" clId="{BA9127FA-2367-4829-B3E3-600F5B4405EF}" dt="2024-02-26T15:03:32.174" v="546" actId="478"/>
          <ac:grpSpMkLst>
            <pc:docMk/>
            <pc:sldMk cId="0" sldId="336"/>
            <ac:grpSpMk id="8" creationId="{00000000-0000-0000-0000-000000000000}"/>
          </ac:grpSpMkLst>
        </pc:grpChg>
      </pc:sldChg>
      <pc:sldChg chg="delSp modSp mod">
        <pc:chgData name="Roksana Bijak" userId="9742fe62-eb3b-4e4b-88e2-5883e6fe524c" providerId="ADAL" clId="{BA9127FA-2367-4829-B3E3-600F5B4405EF}" dt="2024-02-26T15:03:07.182" v="524" actId="478"/>
        <pc:sldMkLst>
          <pc:docMk/>
          <pc:sldMk cId="0" sldId="337"/>
        </pc:sldMkLst>
        <pc:grpChg chg="mod">
          <ac:chgData name="Roksana Bijak" userId="9742fe62-eb3b-4e4b-88e2-5883e6fe524c" providerId="ADAL" clId="{BA9127FA-2367-4829-B3E3-600F5B4405EF}" dt="2024-02-26T15:02:43.297" v="523" actId="14100"/>
          <ac:grpSpMkLst>
            <pc:docMk/>
            <pc:sldMk cId="0" sldId="337"/>
            <ac:grpSpMk id="4" creationId="{00000000-0000-0000-0000-000000000000}"/>
          </ac:grpSpMkLst>
        </pc:grpChg>
        <pc:grpChg chg="del">
          <ac:chgData name="Roksana Bijak" userId="9742fe62-eb3b-4e4b-88e2-5883e6fe524c" providerId="ADAL" clId="{BA9127FA-2367-4829-B3E3-600F5B4405EF}" dt="2024-02-26T15:03:07.182" v="524" actId="478"/>
          <ac:grpSpMkLst>
            <pc:docMk/>
            <pc:sldMk cId="0" sldId="337"/>
            <ac:grpSpMk id="8" creationId="{00000000-0000-0000-0000-000000000000}"/>
          </ac:grpSpMkLst>
        </pc:grpChg>
      </pc:sldChg>
      <pc:sldChg chg="delSp modSp mod">
        <pc:chgData name="Roksana Bijak" userId="9742fe62-eb3b-4e4b-88e2-5883e6fe524c" providerId="ADAL" clId="{BA9127FA-2367-4829-B3E3-600F5B4405EF}" dt="2024-02-26T15:02:37.946" v="522" actId="478"/>
        <pc:sldMkLst>
          <pc:docMk/>
          <pc:sldMk cId="0" sldId="338"/>
        </pc:sldMkLst>
        <pc:spChg chg="mod">
          <ac:chgData name="Roksana Bijak" userId="9742fe62-eb3b-4e4b-88e2-5883e6fe524c" providerId="ADAL" clId="{BA9127FA-2367-4829-B3E3-600F5B4405EF}" dt="2024-02-26T15:02:29.073" v="521" actId="20577"/>
          <ac:spMkLst>
            <pc:docMk/>
            <pc:sldMk cId="0" sldId="338"/>
            <ac:spMk id="17" creationId="{00000000-0000-0000-0000-000000000000}"/>
          </ac:spMkLst>
        </pc:spChg>
        <pc:grpChg chg="mod">
          <ac:chgData name="Roksana Bijak" userId="9742fe62-eb3b-4e4b-88e2-5883e6fe524c" providerId="ADAL" clId="{BA9127FA-2367-4829-B3E3-600F5B4405EF}" dt="2024-02-26T15:02:27.265" v="520" actId="14100"/>
          <ac:grpSpMkLst>
            <pc:docMk/>
            <pc:sldMk cId="0" sldId="338"/>
            <ac:grpSpMk id="4" creationId="{00000000-0000-0000-0000-000000000000}"/>
          </ac:grpSpMkLst>
        </pc:grpChg>
        <pc:grpChg chg="del">
          <ac:chgData name="Roksana Bijak" userId="9742fe62-eb3b-4e4b-88e2-5883e6fe524c" providerId="ADAL" clId="{BA9127FA-2367-4829-B3E3-600F5B4405EF}" dt="2024-02-26T15:02:37.946" v="522" actId="478"/>
          <ac:grpSpMkLst>
            <pc:docMk/>
            <pc:sldMk cId="0" sldId="338"/>
            <ac:grpSpMk id="8" creationId="{00000000-0000-0000-0000-000000000000}"/>
          </ac:grpSpMkLst>
        </pc:grpChg>
      </pc:sldChg>
      <pc:sldChg chg="delSp modSp mod">
        <pc:chgData name="Roksana Bijak" userId="9742fe62-eb3b-4e4b-88e2-5883e6fe524c" providerId="ADAL" clId="{BA9127FA-2367-4829-B3E3-600F5B4405EF}" dt="2024-02-26T15:02:18.147" v="519" actId="478"/>
        <pc:sldMkLst>
          <pc:docMk/>
          <pc:sldMk cId="0" sldId="340"/>
        </pc:sldMkLst>
        <pc:grpChg chg="mod">
          <ac:chgData name="Roksana Bijak" userId="9742fe62-eb3b-4e4b-88e2-5883e6fe524c" providerId="ADAL" clId="{BA9127FA-2367-4829-B3E3-600F5B4405EF}" dt="2024-02-26T15:02:10.844" v="518" actId="14100"/>
          <ac:grpSpMkLst>
            <pc:docMk/>
            <pc:sldMk cId="0" sldId="340"/>
            <ac:grpSpMk id="6" creationId="{00000000-0000-0000-0000-000000000000}"/>
          </ac:grpSpMkLst>
        </pc:grpChg>
        <pc:grpChg chg="del">
          <ac:chgData name="Roksana Bijak" userId="9742fe62-eb3b-4e4b-88e2-5883e6fe524c" providerId="ADAL" clId="{BA9127FA-2367-4829-B3E3-600F5B4405EF}" dt="2024-02-26T15:02:18.147" v="519" actId="478"/>
          <ac:grpSpMkLst>
            <pc:docMk/>
            <pc:sldMk cId="0" sldId="340"/>
            <ac:grpSpMk id="10" creationId="{00000000-0000-0000-0000-000000000000}"/>
          </ac:grpSpMkLst>
        </pc:grpChg>
      </pc:sldChg>
      <pc:sldChg chg="delSp modSp mod">
        <pc:chgData name="Roksana Bijak" userId="9742fe62-eb3b-4e4b-88e2-5883e6fe524c" providerId="ADAL" clId="{BA9127FA-2367-4829-B3E3-600F5B4405EF}" dt="2024-02-26T15:02:02.666" v="517" actId="478"/>
        <pc:sldMkLst>
          <pc:docMk/>
          <pc:sldMk cId="0" sldId="341"/>
        </pc:sldMkLst>
        <pc:grpChg chg="mod">
          <ac:chgData name="Roksana Bijak" userId="9742fe62-eb3b-4e4b-88e2-5883e6fe524c" providerId="ADAL" clId="{BA9127FA-2367-4829-B3E3-600F5B4405EF}" dt="2024-02-26T15:01:55.708" v="516" actId="14100"/>
          <ac:grpSpMkLst>
            <pc:docMk/>
            <pc:sldMk cId="0" sldId="341"/>
            <ac:grpSpMk id="4" creationId="{00000000-0000-0000-0000-000000000000}"/>
          </ac:grpSpMkLst>
        </pc:grpChg>
        <pc:grpChg chg="del">
          <ac:chgData name="Roksana Bijak" userId="9742fe62-eb3b-4e4b-88e2-5883e6fe524c" providerId="ADAL" clId="{BA9127FA-2367-4829-B3E3-600F5B4405EF}" dt="2024-02-26T15:02:02.666" v="517" actId="478"/>
          <ac:grpSpMkLst>
            <pc:docMk/>
            <pc:sldMk cId="0" sldId="341"/>
            <ac:grpSpMk id="8" creationId="{00000000-0000-0000-0000-000000000000}"/>
          </ac:grpSpMkLst>
        </pc:grpChg>
      </pc:sldChg>
      <pc:sldChg chg="delSp modSp mod">
        <pc:chgData name="Roksana Bijak" userId="9742fe62-eb3b-4e4b-88e2-5883e6fe524c" providerId="ADAL" clId="{BA9127FA-2367-4829-B3E3-600F5B4405EF}" dt="2024-02-26T15:01:50.780" v="515" actId="478"/>
        <pc:sldMkLst>
          <pc:docMk/>
          <pc:sldMk cId="0" sldId="342"/>
        </pc:sldMkLst>
        <pc:grpChg chg="mod">
          <ac:chgData name="Roksana Bijak" userId="9742fe62-eb3b-4e4b-88e2-5883e6fe524c" providerId="ADAL" clId="{BA9127FA-2367-4829-B3E3-600F5B4405EF}" dt="2024-02-26T15:01:37.844" v="514" actId="14100"/>
          <ac:grpSpMkLst>
            <pc:docMk/>
            <pc:sldMk cId="0" sldId="342"/>
            <ac:grpSpMk id="2" creationId="{00000000-0000-0000-0000-000000000000}"/>
          </ac:grpSpMkLst>
        </pc:grpChg>
        <pc:grpChg chg="del">
          <ac:chgData name="Roksana Bijak" userId="9742fe62-eb3b-4e4b-88e2-5883e6fe524c" providerId="ADAL" clId="{BA9127FA-2367-4829-B3E3-600F5B4405EF}" dt="2024-02-26T15:01:50.780" v="515" actId="478"/>
          <ac:grpSpMkLst>
            <pc:docMk/>
            <pc:sldMk cId="0" sldId="342"/>
            <ac:grpSpMk id="6" creationId="{00000000-0000-0000-0000-000000000000}"/>
          </ac:grpSpMkLst>
        </pc:grpChg>
      </pc:sldChg>
      <pc:sldChg chg="addSp delSp modSp mod">
        <pc:chgData name="Roksana Bijak" userId="9742fe62-eb3b-4e4b-88e2-5883e6fe524c" providerId="ADAL" clId="{BA9127FA-2367-4829-B3E3-600F5B4405EF}" dt="2024-02-26T15:29:37.669" v="662"/>
        <pc:sldMkLst>
          <pc:docMk/>
          <pc:sldMk cId="0" sldId="343"/>
        </pc:sldMkLst>
        <pc:spChg chg="mod">
          <ac:chgData name="Roksana Bijak" userId="9742fe62-eb3b-4e4b-88e2-5883e6fe524c" providerId="ADAL" clId="{BA9127FA-2367-4829-B3E3-600F5B4405EF}" dt="2024-02-26T15:29:37.669" v="662"/>
          <ac:spMkLst>
            <pc:docMk/>
            <pc:sldMk cId="0" sldId="343"/>
            <ac:spMk id="22" creationId="{CB1B1C89-E7CD-8886-0F02-B1BCE5F5421A}"/>
          </ac:spMkLst>
        </pc:spChg>
        <pc:spChg chg="mod">
          <ac:chgData name="Roksana Bijak" userId="9742fe62-eb3b-4e4b-88e2-5883e6fe524c" providerId="ADAL" clId="{BA9127FA-2367-4829-B3E3-600F5B4405EF}" dt="2024-02-26T15:29:37.669" v="662"/>
          <ac:spMkLst>
            <pc:docMk/>
            <pc:sldMk cId="0" sldId="343"/>
            <ac:spMk id="23" creationId="{4CDE80BA-D200-4E79-ADCD-C4FA8B088541}"/>
          </ac:spMkLst>
        </pc:spChg>
        <pc:grpChg chg="mod">
          <ac:chgData name="Roksana Bijak" userId="9742fe62-eb3b-4e4b-88e2-5883e6fe524c" providerId="ADAL" clId="{BA9127FA-2367-4829-B3E3-600F5B4405EF}" dt="2024-02-26T15:01:24.648" v="512" actId="14100"/>
          <ac:grpSpMkLst>
            <pc:docMk/>
            <pc:sldMk cId="0" sldId="343"/>
            <ac:grpSpMk id="4" creationId="{00000000-0000-0000-0000-000000000000}"/>
          </ac:grpSpMkLst>
        </pc:grpChg>
        <pc:grpChg chg="del">
          <ac:chgData name="Roksana Bijak" userId="9742fe62-eb3b-4e4b-88e2-5883e6fe524c" providerId="ADAL" clId="{BA9127FA-2367-4829-B3E3-600F5B4405EF}" dt="2024-02-26T15:01:32.259" v="513" actId="478"/>
          <ac:grpSpMkLst>
            <pc:docMk/>
            <pc:sldMk cId="0" sldId="343"/>
            <ac:grpSpMk id="8" creationId="{00000000-0000-0000-0000-000000000000}"/>
          </ac:grpSpMkLst>
        </pc:grpChg>
        <pc:grpChg chg="add mod">
          <ac:chgData name="Roksana Bijak" userId="9742fe62-eb3b-4e4b-88e2-5883e6fe524c" providerId="ADAL" clId="{BA9127FA-2367-4829-B3E3-600F5B4405EF}" dt="2024-02-26T15:29:37.669" v="662"/>
          <ac:grpSpMkLst>
            <pc:docMk/>
            <pc:sldMk cId="0" sldId="343"/>
            <ac:grpSpMk id="21" creationId="{302B3303-8985-2C1E-1293-2A3A47C86307}"/>
          </ac:grpSpMkLst>
        </pc:grpChg>
      </pc:sldChg>
      <pc:sldChg chg="delSp modSp mod">
        <pc:chgData name="Roksana Bijak" userId="9742fe62-eb3b-4e4b-88e2-5883e6fe524c" providerId="ADAL" clId="{BA9127FA-2367-4829-B3E3-600F5B4405EF}" dt="2024-02-26T15:01:18.547" v="511" actId="20577"/>
        <pc:sldMkLst>
          <pc:docMk/>
          <pc:sldMk cId="0" sldId="344"/>
        </pc:sldMkLst>
        <pc:spChg chg="mod">
          <ac:chgData name="Roksana Bijak" userId="9742fe62-eb3b-4e4b-88e2-5883e6fe524c" providerId="ADAL" clId="{BA9127FA-2367-4829-B3E3-600F5B4405EF}" dt="2024-02-26T15:01:18.547" v="511" actId="20577"/>
          <ac:spMkLst>
            <pc:docMk/>
            <pc:sldMk cId="0" sldId="344"/>
            <ac:spMk id="18" creationId="{00000000-0000-0000-0000-000000000000}"/>
          </ac:spMkLst>
        </pc:spChg>
        <pc:grpChg chg="mod">
          <ac:chgData name="Roksana Bijak" userId="9742fe62-eb3b-4e4b-88e2-5883e6fe524c" providerId="ADAL" clId="{BA9127FA-2367-4829-B3E3-600F5B4405EF}" dt="2024-02-26T15:01:05.380" v="507" actId="14100"/>
          <ac:grpSpMkLst>
            <pc:docMk/>
            <pc:sldMk cId="0" sldId="344"/>
            <ac:grpSpMk id="4" creationId="{00000000-0000-0000-0000-000000000000}"/>
          </ac:grpSpMkLst>
        </pc:grpChg>
        <pc:grpChg chg="del">
          <ac:chgData name="Roksana Bijak" userId="9742fe62-eb3b-4e4b-88e2-5883e6fe524c" providerId="ADAL" clId="{BA9127FA-2367-4829-B3E3-600F5B4405EF}" dt="2024-02-26T15:01:14.587" v="509" actId="478"/>
          <ac:grpSpMkLst>
            <pc:docMk/>
            <pc:sldMk cId="0" sldId="344"/>
            <ac:grpSpMk id="8" creationId="{00000000-0000-0000-0000-000000000000}"/>
          </ac:grpSpMkLst>
        </pc:grpChg>
      </pc:sldChg>
      <pc:sldChg chg="delSp modSp mod">
        <pc:chgData name="Roksana Bijak" userId="9742fe62-eb3b-4e4b-88e2-5883e6fe524c" providerId="ADAL" clId="{BA9127FA-2367-4829-B3E3-600F5B4405EF}" dt="2024-02-26T15:00:53.403" v="506" actId="478"/>
        <pc:sldMkLst>
          <pc:docMk/>
          <pc:sldMk cId="0" sldId="345"/>
        </pc:sldMkLst>
        <pc:grpChg chg="mod">
          <ac:chgData name="Roksana Bijak" userId="9742fe62-eb3b-4e4b-88e2-5883e6fe524c" providerId="ADAL" clId="{BA9127FA-2367-4829-B3E3-600F5B4405EF}" dt="2024-02-26T15:00:46.085" v="505" actId="14100"/>
          <ac:grpSpMkLst>
            <pc:docMk/>
            <pc:sldMk cId="0" sldId="345"/>
            <ac:grpSpMk id="4" creationId="{00000000-0000-0000-0000-000000000000}"/>
          </ac:grpSpMkLst>
        </pc:grpChg>
        <pc:grpChg chg="del">
          <ac:chgData name="Roksana Bijak" userId="9742fe62-eb3b-4e4b-88e2-5883e6fe524c" providerId="ADAL" clId="{BA9127FA-2367-4829-B3E3-600F5B4405EF}" dt="2024-02-26T15:00:53.403" v="506" actId="478"/>
          <ac:grpSpMkLst>
            <pc:docMk/>
            <pc:sldMk cId="0" sldId="345"/>
            <ac:grpSpMk id="8" creationId="{00000000-0000-0000-0000-000000000000}"/>
          </ac:grpSpMkLst>
        </pc:grpChg>
      </pc:sldChg>
      <pc:sldChg chg="delSp modSp mod">
        <pc:chgData name="Roksana Bijak" userId="9742fe62-eb3b-4e4b-88e2-5883e6fe524c" providerId="ADAL" clId="{BA9127FA-2367-4829-B3E3-600F5B4405EF}" dt="2024-02-26T15:00:40.068" v="504" actId="478"/>
        <pc:sldMkLst>
          <pc:docMk/>
          <pc:sldMk cId="0" sldId="346"/>
        </pc:sldMkLst>
        <pc:grpChg chg="mod">
          <ac:chgData name="Roksana Bijak" userId="9742fe62-eb3b-4e4b-88e2-5883e6fe524c" providerId="ADAL" clId="{BA9127FA-2367-4829-B3E3-600F5B4405EF}" dt="2024-02-26T15:00:31.289" v="503" actId="14100"/>
          <ac:grpSpMkLst>
            <pc:docMk/>
            <pc:sldMk cId="0" sldId="346"/>
            <ac:grpSpMk id="2" creationId="{00000000-0000-0000-0000-000000000000}"/>
          </ac:grpSpMkLst>
        </pc:grpChg>
        <pc:grpChg chg="del">
          <ac:chgData name="Roksana Bijak" userId="9742fe62-eb3b-4e4b-88e2-5883e6fe524c" providerId="ADAL" clId="{BA9127FA-2367-4829-B3E3-600F5B4405EF}" dt="2024-02-26T15:00:40.068" v="504" actId="478"/>
          <ac:grpSpMkLst>
            <pc:docMk/>
            <pc:sldMk cId="0" sldId="346"/>
            <ac:grpSpMk id="6" creationId="{00000000-0000-0000-0000-000000000000}"/>
          </ac:grpSpMkLst>
        </pc:grpChg>
      </pc:sldChg>
      <pc:sldChg chg="delSp modSp mod">
        <pc:chgData name="Roksana Bijak" userId="9742fe62-eb3b-4e4b-88e2-5883e6fe524c" providerId="ADAL" clId="{BA9127FA-2367-4829-B3E3-600F5B4405EF}" dt="2024-02-26T15:30:00.277" v="664" actId="1076"/>
        <pc:sldMkLst>
          <pc:docMk/>
          <pc:sldMk cId="0" sldId="347"/>
        </pc:sldMkLst>
        <pc:spChg chg="mod">
          <ac:chgData name="Roksana Bijak" userId="9742fe62-eb3b-4e4b-88e2-5883e6fe524c" providerId="ADAL" clId="{BA9127FA-2367-4829-B3E3-600F5B4405EF}" dt="2024-02-26T15:29:57.906" v="663" actId="1076"/>
          <ac:spMkLst>
            <pc:docMk/>
            <pc:sldMk cId="0" sldId="347"/>
            <ac:spMk id="14" creationId="{00000000-0000-0000-0000-000000000000}"/>
          </ac:spMkLst>
        </pc:spChg>
        <pc:spChg chg="mod">
          <ac:chgData name="Roksana Bijak" userId="9742fe62-eb3b-4e4b-88e2-5883e6fe524c" providerId="ADAL" clId="{BA9127FA-2367-4829-B3E3-600F5B4405EF}" dt="2024-02-26T15:30:00.277" v="664" actId="1076"/>
          <ac:spMkLst>
            <pc:docMk/>
            <pc:sldMk cId="0" sldId="347"/>
            <ac:spMk id="15" creationId="{00000000-0000-0000-0000-000000000000}"/>
          </ac:spMkLst>
        </pc:spChg>
        <pc:spChg chg="mod">
          <ac:chgData name="Roksana Bijak" userId="9742fe62-eb3b-4e4b-88e2-5883e6fe524c" providerId="ADAL" clId="{BA9127FA-2367-4829-B3E3-600F5B4405EF}" dt="2024-02-26T15:00:18.991" v="502" actId="20577"/>
          <ac:spMkLst>
            <pc:docMk/>
            <pc:sldMk cId="0" sldId="347"/>
            <ac:spMk id="18" creationId="{00000000-0000-0000-0000-000000000000}"/>
          </ac:spMkLst>
        </pc:spChg>
        <pc:grpChg chg="mod">
          <ac:chgData name="Roksana Bijak" userId="9742fe62-eb3b-4e4b-88e2-5883e6fe524c" providerId="ADAL" clId="{BA9127FA-2367-4829-B3E3-600F5B4405EF}" dt="2024-02-26T15:00:13.027" v="500" actId="14100"/>
          <ac:grpSpMkLst>
            <pc:docMk/>
            <pc:sldMk cId="0" sldId="347"/>
            <ac:grpSpMk id="2" creationId="{00000000-0000-0000-0000-000000000000}"/>
          </ac:grpSpMkLst>
        </pc:grpChg>
        <pc:grpChg chg="del">
          <ac:chgData name="Roksana Bijak" userId="9742fe62-eb3b-4e4b-88e2-5883e6fe524c" providerId="ADAL" clId="{BA9127FA-2367-4829-B3E3-600F5B4405EF}" dt="2024-02-26T15:00:07.527" v="498" actId="478"/>
          <ac:grpSpMkLst>
            <pc:docMk/>
            <pc:sldMk cId="0" sldId="347"/>
            <ac:grpSpMk id="6" creationId="{00000000-0000-0000-0000-000000000000}"/>
          </ac:grpSpMkLst>
        </pc:grpChg>
      </pc:sldChg>
      <pc:sldChg chg="delSp modSp mod">
        <pc:chgData name="Roksana Bijak" userId="9742fe62-eb3b-4e4b-88e2-5883e6fe524c" providerId="ADAL" clId="{BA9127FA-2367-4829-B3E3-600F5B4405EF}" dt="2024-02-26T14:59:32.876" v="497" actId="478"/>
        <pc:sldMkLst>
          <pc:docMk/>
          <pc:sldMk cId="0" sldId="348"/>
        </pc:sldMkLst>
        <pc:grpChg chg="mod">
          <ac:chgData name="Roksana Bijak" userId="9742fe62-eb3b-4e4b-88e2-5883e6fe524c" providerId="ADAL" clId="{BA9127FA-2367-4829-B3E3-600F5B4405EF}" dt="2024-02-26T14:59:25.923" v="496" actId="14100"/>
          <ac:grpSpMkLst>
            <pc:docMk/>
            <pc:sldMk cId="0" sldId="348"/>
            <ac:grpSpMk id="2" creationId="{00000000-0000-0000-0000-000000000000}"/>
          </ac:grpSpMkLst>
        </pc:grpChg>
        <pc:grpChg chg="del">
          <ac:chgData name="Roksana Bijak" userId="9742fe62-eb3b-4e4b-88e2-5883e6fe524c" providerId="ADAL" clId="{BA9127FA-2367-4829-B3E3-600F5B4405EF}" dt="2024-02-26T14:59:32.876" v="497" actId="478"/>
          <ac:grpSpMkLst>
            <pc:docMk/>
            <pc:sldMk cId="0" sldId="348"/>
            <ac:grpSpMk id="6" creationId="{00000000-0000-0000-0000-000000000000}"/>
          </ac:grpSpMkLst>
        </pc:grpChg>
      </pc:sldChg>
      <pc:sldChg chg="delSp modSp mod">
        <pc:chgData name="Roksana Bijak" userId="9742fe62-eb3b-4e4b-88e2-5883e6fe524c" providerId="ADAL" clId="{BA9127FA-2367-4829-B3E3-600F5B4405EF}" dt="2024-02-26T14:59:20.059" v="495" actId="478"/>
        <pc:sldMkLst>
          <pc:docMk/>
          <pc:sldMk cId="0" sldId="349"/>
        </pc:sldMkLst>
        <pc:spChg chg="mod">
          <ac:chgData name="Roksana Bijak" userId="9742fe62-eb3b-4e4b-88e2-5883e6fe524c" providerId="ADAL" clId="{BA9127FA-2367-4829-B3E3-600F5B4405EF}" dt="2024-02-26T14:59:12.098" v="494" actId="20577"/>
          <ac:spMkLst>
            <pc:docMk/>
            <pc:sldMk cId="0" sldId="349"/>
            <ac:spMk id="30" creationId="{00000000-0000-0000-0000-000000000000}"/>
          </ac:spMkLst>
        </pc:spChg>
        <pc:grpChg chg="mod">
          <ac:chgData name="Roksana Bijak" userId="9742fe62-eb3b-4e4b-88e2-5883e6fe524c" providerId="ADAL" clId="{BA9127FA-2367-4829-B3E3-600F5B4405EF}" dt="2024-02-26T14:59:04.883" v="493" actId="14100"/>
          <ac:grpSpMkLst>
            <pc:docMk/>
            <pc:sldMk cId="0" sldId="349"/>
            <ac:grpSpMk id="4" creationId="{00000000-0000-0000-0000-000000000000}"/>
          </ac:grpSpMkLst>
        </pc:grpChg>
        <pc:grpChg chg="del">
          <ac:chgData name="Roksana Bijak" userId="9742fe62-eb3b-4e4b-88e2-5883e6fe524c" providerId="ADAL" clId="{BA9127FA-2367-4829-B3E3-600F5B4405EF}" dt="2024-02-26T14:59:20.059" v="495" actId="478"/>
          <ac:grpSpMkLst>
            <pc:docMk/>
            <pc:sldMk cId="0" sldId="349"/>
            <ac:grpSpMk id="8" creationId="{00000000-0000-0000-0000-000000000000}"/>
          </ac:grpSpMkLst>
        </pc:grpChg>
      </pc:sldChg>
      <pc:sldChg chg="delSp modSp mod">
        <pc:chgData name="Roksana Bijak" userId="9742fe62-eb3b-4e4b-88e2-5883e6fe524c" providerId="ADAL" clId="{BA9127FA-2367-4829-B3E3-600F5B4405EF}" dt="2024-02-26T14:58:54.936" v="492" actId="14100"/>
        <pc:sldMkLst>
          <pc:docMk/>
          <pc:sldMk cId="0" sldId="350"/>
        </pc:sldMkLst>
        <pc:spChg chg="mod">
          <ac:chgData name="Roksana Bijak" userId="9742fe62-eb3b-4e4b-88e2-5883e6fe524c" providerId="ADAL" clId="{BA9127FA-2367-4829-B3E3-600F5B4405EF}" dt="2024-02-26T14:58:50.313" v="491" actId="20577"/>
          <ac:spMkLst>
            <pc:docMk/>
            <pc:sldMk cId="0" sldId="350"/>
            <ac:spMk id="34" creationId="{00000000-0000-0000-0000-000000000000}"/>
          </ac:spMkLst>
        </pc:spChg>
        <pc:grpChg chg="mod">
          <ac:chgData name="Roksana Bijak" userId="9742fe62-eb3b-4e4b-88e2-5883e6fe524c" providerId="ADAL" clId="{BA9127FA-2367-4829-B3E3-600F5B4405EF}" dt="2024-02-26T14:58:54.936" v="492" actId="14100"/>
          <ac:grpSpMkLst>
            <pc:docMk/>
            <pc:sldMk cId="0" sldId="350"/>
            <ac:grpSpMk id="2" creationId="{00000000-0000-0000-0000-000000000000}"/>
          </ac:grpSpMkLst>
        </pc:grpChg>
        <pc:grpChg chg="del">
          <ac:chgData name="Roksana Bijak" userId="9742fe62-eb3b-4e4b-88e2-5883e6fe524c" providerId="ADAL" clId="{BA9127FA-2367-4829-B3E3-600F5B4405EF}" dt="2024-02-26T14:58:47.908" v="486" actId="478"/>
          <ac:grpSpMkLst>
            <pc:docMk/>
            <pc:sldMk cId="0" sldId="350"/>
            <ac:grpSpMk id="6" creationId="{00000000-0000-0000-0000-000000000000}"/>
          </ac:grpSpMkLst>
        </pc:grpChg>
      </pc:sldChg>
      <pc:sldChg chg="delSp modSp mod">
        <pc:chgData name="Roksana Bijak" userId="9742fe62-eb3b-4e4b-88e2-5883e6fe524c" providerId="ADAL" clId="{BA9127FA-2367-4829-B3E3-600F5B4405EF}" dt="2024-02-26T14:58:41.144" v="485" actId="478"/>
        <pc:sldMkLst>
          <pc:docMk/>
          <pc:sldMk cId="0" sldId="352"/>
        </pc:sldMkLst>
        <pc:grpChg chg="mod">
          <ac:chgData name="Roksana Bijak" userId="9742fe62-eb3b-4e4b-88e2-5883e6fe524c" providerId="ADAL" clId="{BA9127FA-2367-4829-B3E3-600F5B4405EF}" dt="2024-02-26T14:58:33.611" v="484" actId="14100"/>
          <ac:grpSpMkLst>
            <pc:docMk/>
            <pc:sldMk cId="0" sldId="352"/>
            <ac:grpSpMk id="6" creationId="{00000000-0000-0000-0000-000000000000}"/>
          </ac:grpSpMkLst>
        </pc:grpChg>
        <pc:grpChg chg="del">
          <ac:chgData name="Roksana Bijak" userId="9742fe62-eb3b-4e4b-88e2-5883e6fe524c" providerId="ADAL" clId="{BA9127FA-2367-4829-B3E3-600F5B4405EF}" dt="2024-02-26T14:58:41.144" v="485" actId="478"/>
          <ac:grpSpMkLst>
            <pc:docMk/>
            <pc:sldMk cId="0" sldId="352"/>
            <ac:grpSpMk id="10" creationId="{00000000-0000-0000-0000-000000000000}"/>
          </ac:grpSpMkLst>
        </pc:grpChg>
      </pc:sldChg>
      <pc:sldChg chg="delSp modSp mod">
        <pc:chgData name="Roksana Bijak" userId="9742fe62-eb3b-4e4b-88e2-5883e6fe524c" providerId="ADAL" clId="{BA9127FA-2367-4829-B3E3-600F5B4405EF}" dt="2024-02-26T15:30:32.196" v="666" actId="1076"/>
        <pc:sldMkLst>
          <pc:docMk/>
          <pc:sldMk cId="0" sldId="353"/>
        </pc:sldMkLst>
        <pc:spChg chg="mod">
          <ac:chgData name="Roksana Bijak" userId="9742fe62-eb3b-4e4b-88e2-5883e6fe524c" providerId="ADAL" clId="{BA9127FA-2367-4829-B3E3-600F5B4405EF}" dt="2024-02-26T15:30:32.196" v="666" actId="1076"/>
          <ac:spMkLst>
            <pc:docMk/>
            <pc:sldMk cId="0" sldId="353"/>
            <ac:spMk id="29" creationId="{00000000-0000-0000-0000-000000000000}"/>
          </ac:spMkLst>
        </pc:spChg>
        <pc:grpChg chg="mod">
          <ac:chgData name="Roksana Bijak" userId="9742fe62-eb3b-4e4b-88e2-5883e6fe524c" providerId="ADAL" clId="{BA9127FA-2367-4829-B3E3-600F5B4405EF}" dt="2024-02-26T14:58:11.111" v="483" actId="14100"/>
          <ac:grpSpMkLst>
            <pc:docMk/>
            <pc:sldMk cId="0" sldId="353"/>
            <ac:grpSpMk id="4" creationId="{00000000-0000-0000-0000-000000000000}"/>
          </ac:grpSpMkLst>
        </pc:grpChg>
        <pc:grpChg chg="del">
          <ac:chgData name="Roksana Bijak" userId="9742fe62-eb3b-4e4b-88e2-5883e6fe524c" providerId="ADAL" clId="{BA9127FA-2367-4829-B3E3-600F5B4405EF}" dt="2024-02-26T14:58:05.217" v="482" actId="478"/>
          <ac:grpSpMkLst>
            <pc:docMk/>
            <pc:sldMk cId="0" sldId="353"/>
            <ac:grpSpMk id="8" creationId="{00000000-0000-0000-0000-000000000000}"/>
          </ac:grpSpMkLst>
        </pc:grpChg>
      </pc:sldChg>
      <pc:sldChg chg="delSp modSp mod">
        <pc:chgData name="Roksana Bijak" userId="9742fe62-eb3b-4e4b-88e2-5883e6fe524c" providerId="ADAL" clId="{BA9127FA-2367-4829-B3E3-600F5B4405EF}" dt="2024-02-26T14:58:01.418" v="481" actId="478"/>
        <pc:sldMkLst>
          <pc:docMk/>
          <pc:sldMk cId="0" sldId="354"/>
        </pc:sldMkLst>
        <pc:spChg chg="mod">
          <ac:chgData name="Roksana Bijak" userId="9742fe62-eb3b-4e4b-88e2-5883e6fe524c" providerId="ADAL" clId="{BA9127FA-2367-4829-B3E3-600F5B4405EF}" dt="2024-02-26T14:57:56.063" v="480" actId="20577"/>
          <ac:spMkLst>
            <pc:docMk/>
            <pc:sldMk cId="0" sldId="354"/>
            <ac:spMk id="14" creationId="{00000000-0000-0000-0000-000000000000}"/>
          </ac:spMkLst>
        </pc:spChg>
        <pc:grpChg chg="mod">
          <ac:chgData name="Roksana Bijak" userId="9742fe62-eb3b-4e4b-88e2-5883e6fe524c" providerId="ADAL" clId="{BA9127FA-2367-4829-B3E3-600F5B4405EF}" dt="2024-02-26T14:57:39.166" v="455" actId="14100"/>
          <ac:grpSpMkLst>
            <pc:docMk/>
            <pc:sldMk cId="0" sldId="354"/>
            <ac:grpSpMk id="2" creationId="{00000000-0000-0000-0000-000000000000}"/>
          </ac:grpSpMkLst>
        </pc:grpChg>
        <pc:grpChg chg="del">
          <ac:chgData name="Roksana Bijak" userId="9742fe62-eb3b-4e4b-88e2-5883e6fe524c" providerId="ADAL" clId="{BA9127FA-2367-4829-B3E3-600F5B4405EF}" dt="2024-02-26T14:58:01.418" v="481" actId="478"/>
          <ac:grpSpMkLst>
            <pc:docMk/>
            <pc:sldMk cId="0" sldId="354"/>
            <ac:grpSpMk id="6" creationId="{00000000-0000-0000-0000-000000000000}"/>
          </ac:grpSpMkLst>
        </pc:grpChg>
      </pc:sldChg>
      <pc:sldChg chg="addSp delSp modSp mod">
        <pc:chgData name="Roksana Bijak" userId="9742fe62-eb3b-4e4b-88e2-5883e6fe524c" providerId="ADAL" clId="{BA9127FA-2367-4829-B3E3-600F5B4405EF}" dt="2024-02-26T15:30:42.300" v="667"/>
        <pc:sldMkLst>
          <pc:docMk/>
          <pc:sldMk cId="0" sldId="355"/>
        </pc:sldMkLst>
        <pc:spChg chg="mod">
          <ac:chgData name="Roksana Bijak" userId="9742fe62-eb3b-4e4b-88e2-5883e6fe524c" providerId="ADAL" clId="{BA9127FA-2367-4829-B3E3-600F5B4405EF}" dt="2024-02-26T15:30:42.300" v="667"/>
          <ac:spMkLst>
            <pc:docMk/>
            <pc:sldMk cId="0" sldId="355"/>
            <ac:spMk id="22" creationId="{C5680693-6B40-14BA-82BB-A40C625699C9}"/>
          </ac:spMkLst>
        </pc:spChg>
        <pc:spChg chg="mod">
          <ac:chgData name="Roksana Bijak" userId="9742fe62-eb3b-4e4b-88e2-5883e6fe524c" providerId="ADAL" clId="{BA9127FA-2367-4829-B3E3-600F5B4405EF}" dt="2024-02-26T15:30:42.300" v="667"/>
          <ac:spMkLst>
            <pc:docMk/>
            <pc:sldMk cId="0" sldId="355"/>
            <ac:spMk id="23" creationId="{929A7B50-432C-07BF-7791-ADC4782464FA}"/>
          </ac:spMkLst>
        </pc:spChg>
        <pc:grpChg chg="mod">
          <ac:chgData name="Roksana Bijak" userId="9742fe62-eb3b-4e4b-88e2-5883e6fe524c" providerId="ADAL" clId="{BA9127FA-2367-4829-B3E3-600F5B4405EF}" dt="2024-02-26T14:57:26.263" v="453" actId="14100"/>
          <ac:grpSpMkLst>
            <pc:docMk/>
            <pc:sldMk cId="0" sldId="355"/>
            <ac:grpSpMk id="4" creationId="{00000000-0000-0000-0000-000000000000}"/>
          </ac:grpSpMkLst>
        </pc:grpChg>
        <pc:grpChg chg="del">
          <ac:chgData name="Roksana Bijak" userId="9742fe62-eb3b-4e4b-88e2-5883e6fe524c" providerId="ADAL" clId="{BA9127FA-2367-4829-B3E3-600F5B4405EF}" dt="2024-02-26T14:57:33.914" v="454" actId="478"/>
          <ac:grpSpMkLst>
            <pc:docMk/>
            <pc:sldMk cId="0" sldId="355"/>
            <ac:grpSpMk id="8" creationId="{00000000-0000-0000-0000-000000000000}"/>
          </ac:grpSpMkLst>
        </pc:grpChg>
        <pc:grpChg chg="add mod">
          <ac:chgData name="Roksana Bijak" userId="9742fe62-eb3b-4e4b-88e2-5883e6fe524c" providerId="ADAL" clId="{BA9127FA-2367-4829-B3E3-600F5B4405EF}" dt="2024-02-26T15:30:42.300" v="667"/>
          <ac:grpSpMkLst>
            <pc:docMk/>
            <pc:sldMk cId="0" sldId="355"/>
            <ac:grpSpMk id="21" creationId="{423001C5-EE30-10F2-C0FA-A71986FA1CC2}"/>
          </ac:grpSpMkLst>
        </pc:grpChg>
      </pc:sldChg>
      <pc:sldChg chg="delSp modSp mod">
        <pc:chgData name="Roksana Bijak" userId="9742fe62-eb3b-4e4b-88e2-5883e6fe524c" providerId="ADAL" clId="{BA9127FA-2367-4829-B3E3-600F5B4405EF}" dt="2024-02-26T14:57:21.536" v="452" actId="478"/>
        <pc:sldMkLst>
          <pc:docMk/>
          <pc:sldMk cId="0" sldId="356"/>
        </pc:sldMkLst>
        <pc:grpChg chg="mod">
          <ac:chgData name="Roksana Bijak" userId="9742fe62-eb3b-4e4b-88e2-5883e6fe524c" providerId="ADAL" clId="{BA9127FA-2367-4829-B3E3-600F5B4405EF}" dt="2024-02-26T14:57:14.747" v="451" actId="14100"/>
          <ac:grpSpMkLst>
            <pc:docMk/>
            <pc:sldMk cId="0" sldId="356"/>
            <ac:grpSpMk id="4" creationId="{00000000-0000-0000-0000-000000000000}"/>
          </ac:grpSpMkLst>
        </pc:grpChg>
        <pc:grpChg chg="del">
          <ac:chgData name="Roksana Bijak" userId="9742fe62-eb3b-4e4b-88e2-5883e6fe524c" providerId="ADAL" clId="{BA9127FA-2367-4829-B3E3-600F5B4405EF}" dt="2024-02-26T14:57:21.536" v="452" actId="478"/>
          <ac:grpSpMkLst>
            <pc:docMk/>
            <pc:sldMk cId="0" sldId="356"/>
            <ac:grpSpMk id="8" creationId="{00000000-0000-0000-0000-000000000000}"/>
          </ac:grpSpMkLst>
        </pc:grpChg>
      </pc:sldChg>
      <pc:sldChg chg="delSp modSp mod">
        <pc:chgData name="Roksana Bijak" userId="9742fe62-eb3b-4e4b-88e2-5883e6fe524c" providerId="ADAL" clId="{BA9127FA-2367-4829-B3E3-600F5B4405EF}" dt="2024-02-26T14:57:03.581" v="450" actId="478"/>
        <pc:sldMkLst>
          <pc:docMk/>
          <pc:sldMk cId="0" sldId="357"/>
        </pc:sldMkLst>
        <pc:grpChg chg="mod">
          <ac:chgData name="Roksana Bijak" userId="9742fe62-eb3b-4e4b-88e2-5883e6fe524c" providerId="ADAL" clId="{BA9127FA-2367-4829-B3E3-600F5B4405EF}" dt="2024-02-26T14:56:56.817" v="449" actId="14100"/>
          <ac:grpSpMkLst>
            <pc:docMk/>
            <pc:sldMk cId="0" sldId="357"/>
            <ac:grpSpMk id="4" creationId="{00000000-0000-0000-0000-000000000000}"/>
          </ac:grpSpMkLst>
        </pc:grpChg>
        <pc:grpChg chg="del">
          <ac:chgData name="Roksana Bijak" userId="9742fe62-eb3b-4e4b-88e2-5883e6fe524c" providerId="ADAL" clId="{BA9127FA-2367-4829-B3E3-600F5B4405EF}" dt="2024-02-26T14:57:03.581" v="450" actId="478"/>
          <ac:grpSpMkLst>
            <pc:docMk/>
            <pc:sldMk cId="0" sldId="357"/>
            <ac:grpSpMk id="8" creationId="{00000000-0000-0000-0000-000000000000}"/>
          </ac:grpSpMkLst>
        </pc:grpChg>
      </pc:sldChg>
      <pc:sldChg chg="delSp modSp mod">
        <pc:chgData name="Roksana Bijak" userId="9742fe62-eb3b-4e4b-88e2-5883e6fe524c" providerId="ADAL" clId="{BA9127FA-2367-4829-B3E3-600F5B4405EF}" dt="2024-02-26T14:56:49.937" v="448" actId="478"/>
        <pc:sldMkLst>
          <pc:docMk/>
          <pc:sldMk cId="0" sldId="358"/>
        </pc:sldMkLst>
        <pc:grpChg chg="mod">
          <ac:chgData name="Roksana Bijak" userId="9742fe62-eb3b-4e4b-88e2-5883e6fe524c" providerId="ADAL" clId="{BA9127FA-2367-4829-B3E3-600F5B4405EF}" dt="2024-02-26T14:56:43.451" v="447" actId="14100"/>
          <ac:grpSpMkLst>
            <pc:docMk/>
            <pc:sldMk cId="0" sldId="358"/>
            <ac:grpSpMk id="4" creationId="{00000000-0000-0000-0000-000000000000}"/>
          </ac:grpSpMkLst>
        </pc:grpChg>
        <pc:grpChg chg="del">
          <ac:chgData name="Roksana Bijak" userId="9742fe62-eb3b-4e4b-88e2-5883e6fe524c" providerId="ADAL" clId="{BA9127FA-2367-4829-B3E3-600F5B4405EF}" dt="2024-02-26T14:56:49.937" v="448" actId="478"/>
          <ac:grpSpMkLst>
            <pc:docMk/>
            <pc:sldMk cId="0" sldId="358"/>
            <ac:grpSpMk id="8" creationId="{00000000-0000-0000-0000-000000000000}"/>
          </ac:grpSpMkLst>
        </pc:grpChg>
      </pc:sldChg>
      <pc:sldChg chg="delSp modSp mod">
        <pc:chgData name="Roksana Bijak" userId="9742fe62-eb3b-4e4b-88e2-5883e6fe524c" providerId="ADAL" clId="{BA9127FA-2367-4829-B3E3-600F5B4405EF}" dt="2024-02-26T14:56:37.487" v="446" actId="478"/>
        <pc:sldMkLst>
          <pc:docMk/>
          <pc:sldMk cId="0" sldId="359"/>
        </pc:sldMkLst>
        <pc:grpChg chg="mod">
          <ac:chgData name="Roksana Bijak" userId="9742fe62-eb3b-4e4b-88e2-5883e6fe524c" providerId="ADAL" clId="{BA9127FA-2367-4829-B3E3-600F5B4405EF}" dt="2024-02-26T14:56:25.359" v="445" actId="14100"/>
          <ac:grpSpMkLst>
            <pc:docMk/>
            <pc:sldMk cId="0" sldId="359"/>
            <ac:grpSpMk id="4" creationId="{00000000-0000-0000-0000-000000000000}"/>
          </ac:grpSpMkLst>
        </pc:grpChg>
        <pc:grpChg chg="del">
          <ac:chgData name="Roksana Bijak" userId="9742fe62-eb3b-4e4b-88e2-5883e6fe524c" providerId="ADAL" clId="{BA9127FA-2367-4829-B3E3-600F5B4405EF}" dt="2024-02-26T14:56:37.487" v="446" actId="478"/>
          <ac:grpSpMkLst>
            <pc:docMk/>
            <pc:sldMk cId="0" sldId="359"/>
            <ac:grpSpMk id="8" creationId="{00000000-0000-0000-0000-000000000000}"/>
          </ac:grpSpMkLst>
        </pc:grpChg>
      </pc:sldChg>
      <pc:sldChg chg="delSp modSp mod">
        <pc:chgData name="Roksana Bijak" userId="9742fe62-eb3b-4e4b-88e2-5883e6fe524c" providerId="ADAL" clId="{BA9127FA-2367-4829-B3E3-600F5B4405EF}" dt="2024-02-26T14:56:20.396" v="444" actId="478"/>
        <pc:sldMkLst>
          <pc:docMk/>
          <pc:sldMk cId="0" sldId="360"/>
        </pc:sldMkLst>
        <pc:grpChg chg="mod">
          <ac:chgData name="Roksana Bijak" userId="9742fe62-eb3b-4e4b-88e2-5883e6fe524c" providerId="ADAL" clId="{BA9127FA-2367-4829-B3E3-600F5B4405EF}" dt="2024-02-26T14:56:08.533" v="443" actId="14100"/>
          <ac:grpSpMkLst>
            <pc:docMk/>
            <pc:sldMk cId="0" sldId="360"/>
            <ac:grpSpMk id="2" creationId="{00000000-0000-0000-0000-000000000000}"/>
          </ac:grpSpMkLst>
        </pc:grpChg>
        <pc:grpChg chg="del">
          <ac:chgData name="Roksana Bijak" userId="9742fe62-eb3b-4e4b-88e2-5883e6fe524c" providerId="ADAL" clId="{BA9127FA-2367-4829-B3E3-600F5B4405EF}" dt="2024-02-26T14:56:20.396" v="444" actId="478"/>
          <ac:grpSpMkLst>
            <pc:docMk/>
            <pc:sldMk cId="0" sldId="360"/>
            <ac:grpSpMk id="6" creationId="{00000000-0000-0000-0000-000000000000}"/>
          </ac:grpSpMkLst>
        </pc:grpChg>
      </pc:sldChg>
      <pc:sldChg chg="delSp modSp mod">
        <pc:chgData name="Roksana Bijak" userId="9742fe62-eb3b-4e4b-88e2-5883e6fe524c" providerId="ADAL" clId="{BA9127FA-2367-4829-B3E3-600F5B4405EF}" dt="2024-02-26T14:56:02.812" v="442" actId="478"/>
        <pc:sldMkLst>
          <pc:docMk/>
          <pc:sldMk cId="0" sldId="361"/>
        </pc:sldMkLst>
        <pc:spChg chg="mod">
          <ac:chgData name="Roksana Bijak" userId="9742fe62-eb3b-4e4b-88e2-5883e6fe524c" providerId="ADAL" clId="{BA9127FA-2367-4829-B3E3-600F5B4405EF}" dt="2024-02-26T14:55:46.289" v="439" actId="20577"/>
          <ac:spMkLst>
            <pc:docMk/>
            <pc:sldMk cId="0" sldId="361"/>
            <ac:spMk id="30" creationId="{00000000-0000-0000-0000-000000000000}"/>
          </ac:spMkLst>
        </pc:spChg>
        <pc:spChg chg="mod">
          <ac:chgData name="Roksana Bijak" userId="9742fe62-eb3b-4e4b-88e2-5883e6fe524c" providerId="ADAL" clId="{BA9127FA-2367-4829-B3E3-600F5B4405EF}" dt="2024-02-26T14:55:55.155" v="441" actId="20577"/>
          <ac:spMkLst>
            <pc:docMk/>
            <pc:sldMk cId="0" sldId="361"/>
            <ac:spMk id="37" creationId="{00000000-0000-0000-0000-000000000000}"/>
          </ac:spMkLst>
        </pc:spChg>
        <pc:grpChg chg="mod">
          <ac:chgData name="Roksana Bijak" userId="9742fe62-eb3b-4e4b-88e2-5883e6fe524c" providerId="ADAL" clId="{BA9127FA-2367-4829-B3E3-600F5B4405EF}" dt="2024-02-26T14:55:42.122" v="438" actId="14100"/>
          <ac:grpSpMkLst>
            <pc:docMk/>
            <pc:sldMk cId="0" sldId="361"/>
            <ac:grpSpMk id="4" creationId="{00000000-0000-0000-0000-000000000000}"/>
          </ac:grpSpMkLst>
        </pc:grpChg>
        <pc:grpChg chg="del">
          <ac:chgData name="Roksana Bijak" userId="9742fe62-eb3b-4e4b-88e2-5883e6fe524c" providerId="ADAL" clId="{BA9127FA-2367-4829-B3E3-600F5B4405EF}" dt="2024-02-26T14:56:02.812" v="442" actId="478"/>
          <ac:grpSpMkLst>
            <pc:docMk/>
            <pc:sldMk cId="0" sldId="361"/>
            <ac:grpSpMk id="8" creationId="{00000000-0000-0000-0000-000000000000}"/>
          </ac:grpSpMkLst>
        </pc:grpChg>
      </pc:sldChg>
      <pc:sldChg chg="delSp modSp mod">
        <pc:chgData name="Roksana Bijak" userId="9742fe62-eb3b-4e4b-88e2-5883e6fe524c" providerId="ADAL" clId="{BA9127FA-2367-4829-B3E3-600F5B4405EF}" dt="2024-02-26T14:55:37.146" v="437" actId="478"/>
        <pc:sldMkLst>
          <pc:docMk/>
          <pc:sldMk cId="0" sldId="362"/>
        </pc:sldMkLst>
        <pc:spChg chg="mod">
          <ac:chgData name="Roksana Bijak" userId="9742fe62-eb3b-4e4b-88e2-5883e6fe524c" providerId="ADAL" clId="{BA9127FA-2367-4829-B3E3-600F5B4405EF}" dt="2024-02-26T14:55:25.422" v="431" actId="20577"/>
          <ac:spMkLst>
            <pc:docMk/>
            <pc:sldMk cId="0" sldId="362"/>
            <ac:spMk id="20" creationId="{00000000-0000-0000-0000-000000000000}"/>
          </ac:spMkLst>
        </pc:spChg>
        <pc:spChg chg="mod">
          <ac:chgData name="Roksana Bijak" userId="9742fe62-eb3b-4e4b-88e2-5883e6fe524c" providerId="ADAL" clId="{BA9127FA-2367-4829-B3E3-600F5B4405EF}" dt="2024-02-26T14:55:34.542" v="436" actId="20577"/>
          <ac:spMkLst>
            <pc:docMk/>
            <pc:sldMk cId="0" sldId="362"/>
            <ac:spMk id="34" creationId="{00000000-0000-0000-0000-000000000000}"/>
          </ac:spMkLst>
        </pc:spChg>
        <pc:grpChg chg="mod">
          <ac:chgData name="Roksana Bijak" userId="9742fe62-eb3b-4e4b-88e2-5883e6fe524c" providerId="ADAL" clId="{BA9127FA-2367-4829-B3E3-600F5B4405EF}" dt="2024-02-26T14:55:22.695" v="427" actId="14100"/>
          <ac:grpSpMkLst>
            <pc:docMk/>
            <pc:sldMk cId="0" sldId="362"/>
            <ac:grpSpMk id="2" creationId="{00000000-0000-0000-0000-000000000000}"/>
          </ac:grpSpMkLst>
        </pc:grpChg>
        <pc:grpChg chg="del">
          <ac:chgData name="Roksana Bijak" userId="9742fe62-eb3b-4e4b-88e2-5883e6fe524c" providerId="ADAL" clId="{BA9127FA-2367-4829-B3E3-600F5B4405EF}" dt="2024-02-26T14:55:37.146" v="437" actId="478"/>
          <ac:grpSpMkLst>
            <pc:docMk/>
            <pc:sldMk cId="0" sldId="362"/>
            <ac:grpSpMk id="6" creationId="{00000000-0000-0000-0000-000000000000}"/>
          </ac:grpSpMkLst>
        </pc:grpChg>
      </pc:sldChg>
      <pc:sldChg chg="delSp modSp mod">
        <pc:chgData name="Roksana Bijak" userId="9742fe62-eb3b-4e4b-88e2-5883e6fe524c" providerId="ADAL" clId="{BA9127FA-2367-4829-B3E3-600F5B4405EF}" dt="2024-02-26T14:55:15.629" v="426" actId="478"/>
        <pc:sldMkLst>
          <pc:docMk/>
          <pc:sldMk cId="0" sldId="364"/>
        </pc:sldMkLst>
        <pc:grpChg chg="mod">
          <ac:chgData name="Roksana Bijak" userId="9742fe62-eb3b-4e4b-88e2-5883e6fe524c" providerId="ADAL" clId="{BA9127FA-2367-4829-B3E3-600F5B4405EF}" dt="2024-02-26T14:55:08.390" v="425" actId="14100"/>
          <ac:grpSpMkLst>
            <pc:docMk/>
            <pc:sldMk cId="0" sldId="364"/>
            <ac:grpSpMk id="6" creationId="{00000000-0000-0000-0000-000000000000}"/>
          </ac:grpSpMkLst>
        </pc:grpChg>
        <pc:grpChg chg="del">
          <ac:chgData name="Roksana Bijak" userId="9742fe62-eb3b-4e4b-88e2-5883e6fe524c" providerId="ADAL" clId="{BA9127FA-2367-4829-B3E3-600F5B4405EF}" dt="2024-02-26T14:55:15.629" v="426" actId="478"/>
          <ac:grpSpMkLst>
            <pc:docMk/>
            <pc:sldMk cId="0" sldId="364"/>
            <ac:grpSpMk id="10" creationId="{00000000-0000-0000-0000-000000000000}"/>
          </ac:grpSpMkLst>
        </pc:grpChg>
      </pc:sldChg>
      <pc:sldChg chg="delSp modSp mod">
        <pc:chgData name="Roksana Bijak" userId="9742fe62-eb3b-4e4b-88e2-5883e6fe524c" providerId="ADAL" clId="{BA9127FA-2367-4829-B3E3-600F5B4405EF}" dt="2024-02-26T15:32:38.962" v="669" actId="478"/>
        <pc:sldMkLst>
          <pc:docMk/>
          <pc:sldMk cId="0" sldId="365"/>
        </pc:sldMkLst>
        <pc:spChg chg="mod">
          <ac:chgData name="Roksana Bijak" userId="9742fe62-eb3b-4e4b-88e2-5883e6fe524c" providerId="ADAL" clId="{BA9127FA-2367-4829-B3E3-600F5B4405EF}" dt="2024-02-26T14:54:55.478" v="423" actId="1076"/>
          <ac:spMkLst>
            <pc:docMk/>
            <pc:sldMk cId="0" sldId="365"/>
            <ac:spMk id="14"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15"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16"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17"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18"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19"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20"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21"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22"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23"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24" creationId="{00000000-0000-0000-0000-000000000000}"/>
          </ac:spMkLst>
        </pc:spChg>
        <pc:spChg chg="mod">
          <ac:chgData name="Roksana Bijak" userId="9742fe62-eb3b-4e4b-88e2-5883e6fe524c" providerId="ADAL" clId="{BA9127FA-2367-4829-B3E3-600F5B4405EF}" dt="2024-02-26T14:54:55.478" v="423" actId="1076"/>
          <ac:spMkLst>
            <pc:docMk/>
            <pc:sldMk cId="0" sldId="365"/>
            <ac:spMk id="28" creationId="{00000000-0000-0000-0000-000000000000}"/>
          </ac:spMkLst>
        </pc:spChg>
        <pc:spChg chg="del">
          <ac:chgData name="Roksana Bijak" userId="9742fe62-eb3b-4e4b-88e2-5883e6fe524c" providerId="ADAL" clId="{BA9127FA-2367-4829-B3E3-600F5B4405EF}" dt="2024-02-26T15:32:37.269" v="668" actId="478"/>
          <ac:spMkLst>
            <pc:docMk/>
            <pc:sldMk cId="0" sldId="365"/>
            <ac:spMk id="29" creationId="{00000000-0000-0000-0000-000000000000}"/>
          </ac:spMkLst>
        </pc:spChg>
        <pc:spChg chg="del">
          <ac:chgData name="Roksana Bijak" userId="9742fe62-eb3b-4e4b-88e2-5883e6fe524c" providerId="ADAL" clId="{BA9127FA-2367-4829-B3E3-600F5B4405EF}" dt="2024-02-26T15:32:38.962" v="669" actId="478"/>
          <ac:spMkLst>
            <pc:docMk/>
            <pc:sldMk cId="0" sldId="365"/>
            <ac:spMk id="30" creationId="{00000000-0000-0000-0000-000000000000}"/>
          </ac:spMkLst>
        </pc:spChg>
        <pc:grpChg chg="mod">
          <ac:chgData name="Roksana Bijak" userId="9742fe62-eb3b-4e4b-88e2-5883e6fe524c" providerId="ADAL" clId="{BA9127FA-2367-4829-B3E3-600F5B4405EF}" dt="2024-02-26T14:54:37.642" v="414" actId="14100"/>
          <ac:grpSpMkLst>
            <pc:docMk/>
            <pc:sldMk cId="0" sldId="365"/>
            <ac:grpSpMk id="2" creationId="{00000000-0000-0000-0000-000000000000}"/>
          </ac:grpSpMkLst>
        </pc:grpChg>
        <pc:grpChg chg="del">
          <ac:chgData name="Roksana Bijak" userId="9742fe62-eb3b-4e4b-88e2-5883e6fe524c" providerId="ADAL" clId="{BA9127FA-2367-4829-B3E3-600F5B4405EF}" dt="2024-02-26T14:55:03.325" v="424" actId="478"/>
          <ac:grpSpMkLst>
            <pc:docMk/>
            <pc:sldMk cId="0" sldId="365"/>
            <ac:grpSpMk id="6" creationId="{00000000-0000-0000-0000-000000000000}"/>
          </ac:grpSpMkLst>
        </pc:grpChg>
      </pc:sldChg>
      <pc:sldChg chg="delSp modSp mod">
        <pc:chgData name="Roksana Bijak" userId="9742fe62-eb3b-4e4b-88e2-5883e6fe524c" providerId="ADAL" clId="{BA9127FA-2367-4829-B3E3-600F5B4405EF}" dt="2024-02-26T14:54:25.812" v="413" actId="478"/>
        <pc:sldMkLst>
          <pc:docMk/>
          <pc:sldMk cId="0" sldId="366"/>
        </pc:sldMkLst>
        <pc:spChg chg="mod">
          <ac:chgData name="Roksana Bijak" userId="9742fe62-eb3b-4e4b-88e2-5883e6fe524c" providerId="ADAL" clId="{BA9127FA-2367-4829-B3E3-600F5B4405EF}" dt="2024-02-26T14:54:23.567" v="412" actId="20577"/>
          <ac:spMkLst>
            <pc:docMk/>
            <pc:sldMk cId="0" sldId="366"/>
            <ac:spMk id="7" creationId="{00000000-0000-0000-0000-000000000000}"/>
          </ac:spMkLst>
        </pc:spChg>
        <pc:spChg chg="mod">
          <ac:chgData name="Roksana Bijak" userId="9742fe62-eb3b-4e4b-88e2-5883e6fe524c" providerId="ADAL" clId="{BA9127FA-2367-4829-B3E3-600F5B4405EF}" dt="2024-02-26T14:54:09.793" v="411" actId="20577"/>
          <ac:spMkLst>
            <pc:docMk/>
            <pc:sldMk cId="0" sldId="366"/>
            <ac:spMk id="14" creationId="{00000000-0000-0000-0000-000000000000}"/>
          </ac:spMkLst>
        </pc:spChg>
        <pc:grpChg chg="mod">
          <ac:chgData name="Roksana Bijak" userId="9742fe62-eb3b-4e4b-88e2-5883e6fe524c" providerId="ADAL" clId="{BA9127FA-2367-4829-B3E3-600F5B4405EF}" dt="2024-02-26T14:53:52.330" v="387" actId="14100"/>
          <ac:grpSpMkLst>
            <pc:docMk/>
            <pc:sldMk cId="0" sldId="366"/>
            <ac:grpSpMk id="2" creationId="{00000000-0000-0000-0000-000000000000}"/>
          </ac:grpSpMkLst>
        </pc:grpChg>
        <pc:grpChg chg="del">
          <ac:chgData name="Roksana Bijak" userId="9742fe62-eb3b-4e4b-88e2-5883e6fe524c" providerId="ADAL" clId="{BA9127FA-2367-4829-B3E3-600F5B4405EF}" dt="2024-02-26T14:54:25.812" v="413" actId="478"/>
          <ac:grpSpMkLst>
            <pc:docMk/>
            <pc:sldMk cId="0" sldId="366"/>
            <ac:grpSpMk id="6" creationId="{00000000-0000-0000-0000-000000000000}"/>
          </ac:grpSpMkLst>
        </pc:grpChg>
      </pc:sldChg>
      <pc:sldChg chg="delSp modSp mod">
        <pc:chgData name="Roksana Bijak" userId="9742fe62-eb3b-4e4b-88e2-5883e6fe524c" providerId="ADAL" clId="{BA9127FA-2367-4829-B3E3-600F5B4405EF}" dt="2024-02-26T14:53:46.781" v="386" actId="478"/>
        <pc:sldMkLst>
          <pc:docMk/>
          <pc:sldMk cId="0" sldId="367"/>
        </pc:sldMkLst>
        <pc:spChg chg="mod">
          <ac:chgData name="Roksana Bijak" userId="9742fe62-eb3b-4e4b-88e2-5883e6fe524c" providerId="ADAL" clId="{BA9127FA-2367-4829-B3E3-600F5B4405EF}" dt="2024-02-26T14:53:36.306" v="385" actId="20577"/>
          <ac:spMkLst>
            <pc:docMk/>
            <pc:sldMk cId="0" sldId="367"/>
            <ac:spMk id="14" creationId="{00000000-0000-0000-0000-000000000000}"/>
          </ac:spMkLst>
        </pc:spChg>
        <pc:grpChg chg="mod">
          <ac:chgData name="Roksana Bijak" userId="9742fe62-eb3b-4e4b-88e2-5883e6fe524c" providerId="ADAL" clId="{BA9127FA-2367-4829-B3E3-600F5B4405EF}" dt="2024-02-26T14:53:19.220" v="364" actId="14100"/>
          <ac:grpSpMkLst>
            <pc:docMk/>
            <pc:sldMk cId="0" sldId="367"/>
            <ac:grpSpMk id="4" creationId="{00000000-0000-0000-0000-000000000000}"/>
          </ac:grpSpMkLst>
        </pc:grpChg>
        <pc:grpChg chg="del">
          <ac:chgData name="Roksana Bijak" userId="9742fe62-eb3b-4e4b-88e2-5883e6fe524c" providerId="ADAL" clId="{BA9127FA-2367-4829-B3E3-600F5B4405EF}" dt="2024-02-26T14:53:46.781" v="386" actId="478"/>
          <ac:grpSpMkLst>
            <pc:docMk/>
            <pc:sldMk cId="0" sldId="367"/>
            <ac:grpSpMk id="8" creationId="{00000000-0000-0000-0000-000000000000}"/>
          </ac:grpSpMkLst>
        </pc:grpChg>
      </pc:sldChg>
      <pc:sldChg chg="delSp modSp mod">
        <pc:chgData name="Roksana Bijak" userId="9742fe62-eb3b-4e4b-88e2-5883e6fe524c" providerId="ADAL" clId="{BA9127FA-2367-4829-B3E3-600F5B4405EF}" dt="2024-02-26T14:53:14.499" v="363" actId="478"/>
        <pc:sldMkLst>
          <pc:docMk/>
          <pc:sldMk cId="0" sldId="368"/>
        </pc:sldMkLst>
        <pc:spChg chg="mod">
          <ac:chgData name="Roksana Bijak" userId="9742fe62-eb3b-4e4b-88e2-5883e6fe524c" providerId="ADAL" clId="{BA9127FA-2367-4829-B3E3-600F5B4405EF}" dt="2024-02-26T14:53:08.470" v="362" actId="20577"/>
          <ac:spMkLst>
            <pc:docMk/>
            <pc:sldMk cId="0" sldId="368"/>
            <ac:spMk id="15" creationId="{00000000-0000-0000-0000-000000000000}"/>
          </ac:spMkLst>
        </pc:spChg>
        <pc:grpChg chg="mod">
          <ac:chgData name="Roksana Bijak" userId="9742fe62-eb3b-4e4b-88e2-5883e6fe524c" providerId="ADAL" clId="{BA9127FA-2367-4829-B3E3-600F5B4405EF}" dt="2024-02-26T14:53:06.973" v="361" actId="14100"/>
          <ac:grpSpMkLst>
            <pc:docMk/>
            <pc:sldMk cId="0" sldId="368"/>
            <ac:grpSpMk id="4" creationId="{00000000-0000-0000-0000-000000000000}"/>
          </ac:grpSpMkLst>
        </pc:grpChg>
        <pc:grpChg chg="del">
          <ac:chgData name="Roksana Bijak" userId="9742fe62-eb3b-4e4b-88e2-5883e6fe524c" providerId="ADAL" clId="{BA9127FA-2367-4829-B3E3-600F5B4405EF}" dt="2024-02-26T14:53:14.499" v="363" actId="478"/>
          <ac:grpSpMkLst>
            <pc:docMk/>
            <pc:sldMk cId="0" sldId="368"/>
            <ac:grpSpMk id="8" creationId="{00000000-0000-0000-0000-000000000000}"/>
          </ac:grpSpMkLst>
        </pc:grpChg>
      </pc:sldChg>
      <pc:sldChg chg="delSp modSp mod">
        <pc:chgData name="Roksana Bijak" userId="9742fe62-eb3b-4e4b-88e2-5883e6fe524c" providerId="ADAL" clId="{BA9127FA-2367-4829-B3E3-600F5B4405EF}" dt="2024-02-26T14:53:01.705" v="360" actId="478"/>
        <pc:sldMkLst>
          <pc:docMk/>
          <pc:sldMk cId="0" sldId="369"/>
        </pc:sldMkLst>
        <pc:spChg chg="mod">
          <ac:chgData name="Roksana Bijak" userId="9742fe62-eb3b-4e4b-88e2-5883e6fe524c" providerId="ADAL" clId="{BA9127FA-2367-4829-B3E3-600F5B4405EF}" dt="2024-02-26T14:52:36.669" v="337" actId="20577"/>
          <ac:spMkLst>
            <pc:docMk/>
            <pc:sldMk cId="0" sldId="369"/>
            <ac:spMk id="16" creationId="{00000000-0000-0000-0000-000000000000}"/>
          </ac:spMkLst>
        </pc:spChg>
        <pc:spChg chg="mod">
          <ac:chgData name="Roksana Bijak" userId="9742fe62-eb3b-4e4b-88e2-5883e6fe524c" providerId="ADAL" clId="{BA9127FA-2367-4829-B3E3-600F5B4405EF}" dt="2024-02-26T14:52:54.185" v="359" actId="20577"/>
          <ac:spMkLst>
            <pc:docMk/>
            <pc:sldMk cId="0" sldId="369"/>
            <ac:spMk id="31" creationId="{00000000-0000-0000-0000-000000000000}"/>
          </ac:spMkLst>
        </pc:spChg>
        <pc:grpChg chg="mod">
          <ac:chgData name="Roksana Bijak" userId="9742fe62-eb3b-4e4b-88e2-5883e6fe524c" providerId="ADAL" clId="{BA9127FA-2367-4829-B3E3-600F5B4405EF}" dt="2024-02-26T14:52:24.485" v="309" actId="14100"/>
          <ac:grpSpMkLst>
            <pc:docMk/>
            <pc:sldMk cId="0" sldId="369"/>
            <ac:grpSpMk id="4" creationId="{00000000-0000-0000-0000-000000000000}"/>
          </ac:grpSpMkLst>
        </pc:grpChg>
        <pc:grpChg chg="del">
          <ac:chgData name="Roksana Bijak" userId="9742fe62-eb3b-4e4b-88e2-5883e6fe524c" providerId="ADAL" clId="{BA9127FA-2367-4829-B3E3-600F5B4405EF}" dt="2024-02-26T14:53:01.705" v="360" actId="478"/>
          <ac:grpSpMkLst>
            <pc:docMk/>
            <pc:sldMk cId="0" sldId="369"/>
            <ac:grpSpMk id="8" creationId="{00000000-0000-0000-0000-000000000000}"/>
          </ac:grpSpMkLst>
        </pc:grpChg>
      </pc:sldChg>
      <pc:sldChg chg="delSp modSp mod">
        <pc:chgData name="Roksana Bijak" userId="9742fe62-eb3b-4e4b-88e2-5883e6fe524c" providerId="ADAL" clId="{BA9127FA-2367-4829-B3E3-600F5B4405EF}" dt="2024-02-26T14:52:17.880" v="308" actId="478"/>
        <pc:sldMkLst>
          <pc:docMk/>
          <pc:sldMk cId="0" sldId="370"/>
        </pc:sldMkLst>
        <pc:grpChg chg="mod">
          <ac:chgData name="Roksana Bijak" userId="9742fe62-eb3b-4e4b-88e2-5883e6fe524c" providerId="ADAL" clId="{BA9127FA-2367-4829-B3E3-600F5B4405EF}" dt="2024-02-26T14:52:12.126" v="307" actId="14100"/>
          <ac:grpSpMkLst>
            <pc:docMk/>
            <pc:sldMk cId="0" sldId="370"/>
            <ac:grpSpMk id="4" creationId="{00000000-0000-0000-0000-000000000000}"/>
          </ac:grpSpMkLst>
        </pc:grpChg>
        <pc:grpChg chg="del">
          <ac:chgData name="Roksana Bijak" userId="9742fe62-eb3b-4e4b-88e2-5883e6fe524c" providerId="ADAL" clId="{BA9127FA-2367-4829-B3E3-600F5B4405EF}" dt="2024-02-26T14:52:17.880" v="308" actId="478"/>
          <ac:grpSpMkLst>
            <pc:docMk/>
            <pc:sldMk cId="0" sldId="370"/>
            <ac:grpSpMk id="8" creationId="{00000000-0000-0000-0000-000000000000}"/>
          </ac:grpSpMkLst>
        </pc:grpChg>
      </pc:sldChg>
      <pc:sldChg chg="delSp modSp mod">
        <pc:chgData name="Roksana Bijak" userId="9742fe62-eb3b-4e4b-88e2-5883e6fe524c" providerId="ADAL" clId="{BA9127FA-2367-4829-B3E3-600F5B4405EF}" dt="2024-02-26T14:52:05.891" v="306" actId="478"/>
        <pc:sldMkLst>
          <pc:docMk/>
          <pc:sldMk cId="0" sldId="371"/>
        </pc:sldMkLst>
        <pc:grpChg chg="mod">
          <ac:chgData name="Roksana Bijak" userId="9742fe62-eb3b-4e4b-88e2-5883e6fe524c" providerId="ADAL" clId="{BA9127FA-2367-4829-B3E3-600F5B4405EF}" dt="2024-02-26T14:51:59.886" v="305" actId="14100"/>
          <ac:grpSpMkLst>
            <pc:docMk/>
            <pc:sldMk cId="0" sldId="371"/>
            <ac:grpSpMk id="4" creationId="{00000000-0000-0000-0000-000000000000}"/>
          </ac:grpSpMkLst>
        </pc:grpChg>
        <pc:grpChg chg="del">
          <ac:chgData name="Roksana Bijak" userId="9742fe62-eb3b-4e4b-88e2-5883e6fe524c" providerId="ADAL" clId="{BA9127FA-2367-4829-B3E3-600F5B4405EF}" dt="2024-02-26T14:52:05.891" v="306" actId="478"/>
          <ac:grpSpMkLst>
            <pc:docMk/>
            <pc:sldMk cId="0" sldId="371"/>
            <ac:grpSpMk id="8" creationId="{00000000-0000-0000-0000-000000000000}"/>
          </ac:grpSpMkLst>
        </pc:grpChg>
      </pc:sldChg>
      <pc:sldChg chg="delSp modSp mod">
        <pc:chgData name="Roksana Bijak" userId="9742fe62-eb3b-4e4b-88e2-5883e6fe524c" providerId="ADAL" clId="{BA9127FA-2367-4829-B3E3-600F5B4405EF}" dt="2024-02-26T14:51:54.398" v="304" actId="478"/>
        <pc:sldMkLst>
          <pc:docMk/>
          <pc:sldMk cId="0" sldId="372"/>
        </pc:sldMkLst>
        <pc:spChg chg="mod">
          <ac:chgData name="Roksana Bijak" userId="9742fe62-eb3b-4e4b-88e2-5883e6fe524c" providerId="ADAL" clId="{BA9127FA-2367-4829-B3E3-600F5B4405EF}" dt="2024-02-26T14:51:47.737" v="303" actId="20577"/>
          <ac:spMkLst>
            <pc:docMk/>
            <pc:sldMk cId="0" sldId="372"/>
            <ac:spMk id="15" creationId="{00000000-0000-0000-0000-000000000000}"/>
          </ac:spMkLst>
        </pc:spChg>
        <pc:grpChg chg="mod">
          <ac:chgData name="Roksana Bijak" userId="9742fe62-eb3b-4e4b-88e2-5883e6fe524c" providerId="ADAL" clId="{BA9127FA-2367-4829-B3E3-600F5B4405EF}" dt="2024-02-26T14:51:31.041" v="266" actId="14100"/>
          <ac:grpSpMkLst>
            <pc:docMk/>
            <pc:sldMk cId="0" sldId="372"/>
            <ac:grpSpMk id="2" creationId="{00000000-0000-0000-0000-000000000000}"/>
          </ac:grpSpMkLst>
        </pc:grpChg>
        <pc:grpChg chg="del">
          <ac:chgData name="Roksana Bijak" userId="9742fe62-eb3b-4e4b-88e2-5883e6fe524c" providerId="ADAL" clId="{BA9127FA-2367-4829-B3E3-600F5B4405EF}" dt="2024-02-26T14:51:54.398" v="304" actId="478"/>
          <ac:grpSpMkLst>
            <pc:docMk/>
            <pc:sldMk cId="0" sldId="372"/>
            <ac:grpSpMk id="6" creationId="{00000000-0000-0000-0000-000000000000}"/>
          </ac:grpSpMkLst>
        </pc:grpChg>
      </pc:sldChg>
      <pc:sldChg chg="delSp modSp mod">
        <pc:chgData name="Roksana Bijak" userId="9742fe62-eb3b-4e4b-88e2-5883e6fe524c" providerId="ADAL" clId="{BA9127FA-2367-4829-B3E3-600F5B4405EF}" dt="2024-02-26T14:51:26.086" v="265" actId="478"/>
        <pc:sldMkLst>
          <pc:docMk/>
          <pc:sldMk cId="0" sldId="373"/>
        </pc:sldMkLst>
        <pc:grpChg chg="mod">
          <ac:chgData name="Roksana Bijak" userId="9742fe62-eb3b-4e4b-88e2-5883e6fe524c" providerId="ADAL" clId="{BA9127FA-2367-4829-B3E3-600F5B4405EF}" dt="2024-02-26T14:51:18.397" v="264" actId="14100"/>
          <ac:grpSpMkLst>
            <pc:docMk/>
            <pc:sldMk cId="0" sldId="373"/>
            <ac:grpSpMk id="4" creationId="{00000000-0000-0000-0000-000000000000}"/>
          </ac:grpSpMkLst>
        </pc:grpChg>
        <pc:grpChg chg="del">
          <ac:chgData name="Roksana Bijak" userId="9742fe62-eb3b-4e4b-88e2-5883e6fe524c" providerId="ADAL" clId="{BA9127FA-2367-4829-B3E3-600F5B4405EF}" dt="2024-02-26T14:51:26.086" v="265" actId="478"/>
          <ac:grpSpMkLst>
            <pc:docMk/>
            <pc:sldMk cId="0" sldId="373"/>
            <ac:grpSpMk id="8" creationId="{00000000-0000-0000-0000-000000000000}"/>
          </ac:grpSpMkLst>
        </pc:grpChg>
      </pc:sldChg>
      <pc:sldChg chg="delSp modSp mod">
        <pc:chgData name="Roksana Bijak" userId="9742fe62-eb3b-4e4b-88e2-5883e6fe524c" providerId="ADAL" clId="{BA9127FA-2367-4829-B3E3-600F5B4405EF}" dt="2024-02-26T14:51:09.002" v="263" actId="478"/>
        <pc:sldMkLst>
          <pc:docMk/>
          <pc:sldMk cId="0" sldId="374"/>
        </pc:sldMkLst>
        <pc:spChg chg="mod">
          <ac:chgData name="Roksana Bijak" userId="9742fe62-eb3b-4e4b-88e2-5883e6fe524c" providerId="ADAL" clId="{BA9127FA-2367-4829-B3E3-600F5B4405EF}" dt="2024-02-26T14:50:45.920" v="247" actId="20577"/>
          <ac:spMkLst>
            <pc:docMk/>
            <pc:sldMk cId="0" sldId="374"/>
            <ac:spMk id="20" creationId="{00000000-0000-0000-0000-000000000000}"/>
          </ac:spMkLst>
        </pc:spChg>
        <pc:spChg chg="mod">
          <ac:chgData name="Roksana Bijak" userId="9742fe62-eb3b-4e4b-88e2-5883e6fe524c" providerId="ADAL" clId="{BA9127FA-2367-4829-B3E3-600F5B4405EF}" dt="2024-02-26T14:51:01.027" v="262" actId="20577"/>
          <ac:spMkLst>
            <pc:docMk/>
            <pc:sldMk cId="0" sldId="374"/>
            <ac:spMk id="23" creationId="{00000000-0000-0000-0000-000000000000}"/>
          </ac:spMkLst>
        </pc:spChg>
        <pc:grpChg chg="mod">
          <ac:chgData name="Roksana Bijak" userId="9742fe62-eb3b-4e4b-88e2-5883e6fe524c" providerId="ADAL" clId="{BA9127FA-2367-4829-B3E3-600F5B4405EF}" dt="2024-02-26T14:50:43.788" v="246" actId="14100"/>
          <ac:grpSpMkLst>
            <pc:docMk/>
            <pc:sldMk cId="0" sldId="374"/>
            <ac:grpSpMk id="2" creationId="{00000000-0000-0000-0000-000000000000}"/>
          </ac:grpSpMkLst>
        </pc:grpChg>
        <pc:grpChg chg="del">
          <ac:chgData name="Roksana Bijak" userId="9742fe62-eb3b-4e4b-88e2-5883e6fe524c" providerId="ADAL" clId="{BA9127FA-2367-4829-B3E3-600F5B4405EF}" dt="2024-02-26T14:51:09.002" v="263" actId="478"/>
          <ac:grpSpMkLst>
            <pc:docMk/>
            <pc:sldMk cId="0" sldId="374"/>
            <ac:grpSpMk id="6" creationId="{00000000-0000-0000-0000-000000000000}"/>
          </ac:grpSpMkLst>
        </pc:grpChg>
      </pc:sldChg>
      <pc:sldChg chg="delSp modSp mod">
        <pc:chgData name="Roksana Bijak" userId="9742fe62-eb3b-4e4b-88e2-5883e6fe524c" providerId="ADAL" clId="{BA9127FA-2367-4829-B3E3-600F5B4405EF}" dt="2024-02-26T14:50:36.072" v="245" actId="478"/>
        <pc:sldMkLst>
          <pc:docMk/>
          <pc:sldMk cId="0" sldId="376"/>
        </pc:sldMkLst>
        <pc:grpChg chg="mod">
          <ac:chgData name="Roksana Bijak" userId="9742fe62-eb3b-4e4b-88e2-5883e6fe524c" providerId="ADAL" clId="{BA9127FA-2367-4829-B3E3-600F5B4405EF}" dt="2024-02-26T14:50:29.048" v="244" actId="14100"/>
          <ac:grpSpMkLst>
            <pc:docMk/>
            <pc:sldMk cId="0" sldId="376"/>
            <ac:grpSpMk id="6" creationId="{00000000-0000-0000-0000-000000000000}"/>
          </ac:grpSpMkLst>
        </pc:grpChg>
        <pc:grpChg chg="del">
          <ac:chgData name="Roksana Bijak" userId="9742fe62-eb3b-4e4b-88e2-5883e6fe524c" providerId="ADAL" clId="{BA9127FA-2367-4829-B3E3-600F5B4405EF}" dt="2024-02-26T14:50:36.072" v="245" actId="478"/>
          <ac:grpSpMkLst>
            <pc:docMk/>
            <pc:sldMk cId="0" sldId="376"/>
            <ac:grpSpMk id="10" creationId="{00000000-0000-0000-0000-000000000000}"/>
          </ac:grpSpMkLst>
        </pc:grpChg>
      </pc:sldChg>
      <pc:sldChg chg="addSp delSp modSp mod">
        <pc:chgData name="Roksana Bijak" userId="9742fe62-eb3b-4e4b-88e2-5883e6fe524c" providerId="ADAL" clId="{BA9127FA-2367-4829-B3E3-600F5B4405EF}" dt="2024-02-26T15:34:45.486" v="677" actId="478"/>
        <pc:sldMkLst>
          <pc:docMk/>
          <pc:sldMk cId="0" sldId="377"/>
        </pc:sldMkLst>
        <pc:spChg chg="mod">
          <ac:chgData name="Roksana Bijak" userId="9742fe62-eb3b-4e4b-88e2-5883e6fe524c" providerId="ADAL" clId="{BA9127FA-2367-4829-B3E3-600F5B4405EF}" dt="2024-02-26T15:33:43.528" v="670" actId="1076"/>
          <ac:spMkLst>
            <pc:docMk/>
            <pc:sldMk cId="0" sldId="377"/>
            <ac:spMk id="14"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15"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16"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17"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18"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19"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20"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21"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22"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23"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24" creationId="{00000000-0000-0000-0000-000000000000}"/>
          </ac:spMkLst>
        </pc:spChg>
        <pc:spChg chg="mod">
          <ac:chgData name="Roksana Bijak" userId="9742fe62-eb3b-4e4b-88e2-5883e6fe524c" providerId="ADAL" clId="{BA9127FA-2367-4829-B3E3-600F5B4405EF}" dt="2024-02-26T15:33:43.528" v="670" actId="1076"/>
          <ac:spMkLst>
            <pc:docMk/>
            <pc:sldMk cId="0" sldId="377"/>
            <ac:spMk id="28" creationId="{00000000-0000-0000-0000-000000000000}"/>
          </ac:spMkLst>
        </pc:spChg>
        <pc:spChg chg="del">
          <ac:chgData name="Roksana Bijak" userId="9742fe62-eb3b-4e4b-88e2-5883e6fe524c" providerId="ADAL" clId="{BA9127FA-2367-4829-B3E3-600F5B4405EF}" dt="2024-02-26T15:33:56.344" v="671" actId="478"/>
          <ac:spMkLst>
            <pc:docMk/>
            <pc:sldMk cId="0" sldId="377"/>
            <ac:spMk id="29" creationId="{00000000-0000-0000-0000-000000000000}"/>
          </ac:spMkLst>
        </pc:spChg>
        <pc:spChg chg="add del mod">
          <ac:chgData name="Roksana Bijak" userId="9742fe62-eb3b-4e4b-88e2-5883e6fe524c" providerId="ADAL" clId="{BA9127FA-2367-4829-B3E3-600F5B4405EF}" dt="2024-02-26T15:34:45.486" v="677" actId="478"/>
          <ac:spMkLst>
            <pc:docMk/>
            <pc:sldMk cId="0" sldId="377"/>
            <ac:spMk id="30" creationId="{00000000-0000-0000-0000-000000000000}"/>
          </ac:spMkLst>
        </pc:spChg>
        <pc:grpChg chg="mod">
          <ac:chgData name="Roksana Bijak" userId="9742fe62-eb3b-4e4b-88e2-5883e6fe524c" providerId="ADAL" clId="{BA9127FA-2367-4829-B3E3-600F5B4405EF}" dt="2024-02-26T14:50:16.257" v="242" actId="14100"/>
          <ac:grpSpMkLst>
            <pc:docMk/>
            <pc:sldMk cId="0" sldId="377"/>
            <ac:grpSpMk id="4" creationId="{00000000-0000-0000-0000-000000000000}"/>
          </ac:grpSpMkLst>
        </pc:grpChg>
        <pc:grpChg chg="del">
          <ac:chgData name="Roksana Bijak" userId="9742fe62-eb3b-4e4b-88e2-5883e6fe524c" providerId="ADAL" clId="{BA9127FA-2367-4829-B3E3-600F5B4405EF}" dt="2024-02-26T14:50:21.388" v="243" actId="478"/>
          <ac:grpSpMkLst>
            <pc:docMk/>
            <pc:sldMk cId="0" sldId="377"/>
            <ac:grpSpMk id="8" creationId="{00000000-0000-0000-0000-000000000000}"/>
          </ac:grpSpMkLst>
        </pc:grpChg>
      </pc:sldChg>
      <pc:sldChg chg="delSp modSp mod">
        <pc:chgData name="Roksana Bijak" userId="9742fe62-eb3b-4e4b-88e2-5883e6fe524c" providerId="ADAL" clId="{BA9127FA-2367-4829-B3E3-600F5B4405EF}" dt="2024-02-26T14:49:50.880" v="240" actId="478"/>
        <pc:sldMkLst>
          <pc:docMk/>
          <pc:sldMk cId="0" sldId="378"/>
        </pc:sldMkLst>
        <pc:grpChg chg="mod">
          <ac:chgData name="Roksana Bijak" userId="9742fe62-eb3b-4e4b-88e2-5883e6fe524c" providerId="ADAL" clId="{BA9127FA-2367-4829-B3E3-600F5B4405EF}" dt="2024-02-26T14:49:39.101" v="239" actId="14100"/>
          <ac:grpSpMkLst>
            <pc:docMk/>
            <pc:sldMk cId="0" sldId="378"/>
            <ac:grpSpMk id="2" creationId="{00000000-0000-0000-0000-000000000000}"/>
          </ac:grpSpMkLst>
        </pc:grpChg>
        <pc:grpChg chg="del">
          <ac:chgData name="Roksana Bijak" userId="9742fe62-eb3b-4e4b-88e2-5883e6fe524c" providerId="ADAL" clId="{BA9127FA-2367-4829-B3E3-600F5B4405EF}" dt="2024-02-26T14:49:50.880" v="240" actId="478"/>
          <ac:grpSpMkLst>
            <pc:docMk/>
            <pc:sldMk cId="0" sldId="378"/>
            <ac:grpSpMk id="6" creationId="{00000000-0000-0000-0000-000000000000}"/>
          </ac:grpSpMkLst>
        </pc:grpChg>
      </pc:sldChg>
      <pc:sldChg chg="delSp modSp mod">
        <pc:chgData name="Roksana Bijak" userId="9742fe62-eb3b-4e4b-88e2-5883e6fe524c" providerId="ADAL" clId="{BA9127FA-2367-4829-B3E3-600F5B4405EF}" dt="2024-02-26T14:49:33.348" v="238" actId="478"/>
        <pc:sldMkLst>
          <pc:docMk/>
          <pc:sldMk cId="0" sldId="379"/>
        </pc:sldMkLst>
        <pc:spChg chg="mod">
          <ac:chgData name="Roksana Bijak" userId="9742fe62-eb3b-4e4b-88e2-5883e6fe524c" providerId="ADAL" clId="{BA9127FA-2367-4829-B3E3-600F5B4405EF}" dt="2024-02-26T14:49:27.734" v="237" actId="20577"/>
          <ac:spMkLst>
            <pc:docMk/>
            <pc:sldMk cId="0" sldId="379"/>
            <ac:spMk id="14" creationId="{00000000-0000-0000-0000-000000000000}"/>
          </ac:spMkLst>
        </pc:spChg>
        <pc:grpChg chg="mod">
          <ac:chgData name="Roksana Bijak" userId="9742fe62-eb3b-4e4b-88e2-5883e6fe524c" providerId="ADAL" clId="{BA9127FA-2367-4829-B3E3-600F5B4405EF}" dt="2024-02-26T14:49:16.573" v="233" actId="14100"/>
          <ac:grpSpMkLst>
            <pc:docMk/>
            <pc:sldMk cId="0" sldId="379"/>
            <ac:grpSpMk id="4" creationId="{00000000-0000-0000-0000-000000000000}"/>
          </ac:grpSpMkLst>
        </pc:grpChg>
        <pc:grpChg chg="del">
          <ac:chgData name="Roksana Bijak" userId="9742fe62-eb3b-4e4b-88e2-5883e6fe524c" providerId="ADAL" clId="{BA9127FA-2367-4829-B3E3-600F5B4405EF}" dt="2024-02-26T14:49:33.348" v="238" actId="478"/>
          <ac:grpSpMkLst>
            <pc:docMk/>
            <pc:sldMk cId="0" sldId="379"/>
            <ac:grpSpMk id="8" creationId="{00000000-0000-0000-0000-000000000000}"/>
          </ac:grpSpMkLst>
        </pc:grpChg>
      </pc:sldChg>
      <pc:sldChg chg="delSp modSp mod">
        <pc:chgData name="Roksana Bijak" userId="9742fe62-eb3b-4e4b-88e2-5883e6fe524c" providerId="ADAL" clId="{BA9127FA-2367-4829-B3E3-600F5B4405EF}" dt="2024-02-26T15:35:00.487" v="679" actId="1076"/>
        <pc:sldMkLst>
          <pc:docMk/>
          <pc:sldMk cId="0" sldId="380"/>
        </pc:sldMkLst>
        <pc:spChg chg="mod">
          <ac:chgData name="Roksana Bijak" userId="9742fe62-eb3b-4e4b-88e2-5883e6fe524c" providerId="ADAL" clId="{BA9127FA-2367-4829-B3E3-600F5B4405EF}" dt="2024-02-26T14:49:00.272" v="230" actId="20577"/>
          <ac:spMkLst>
            <pc:docMk/>
            <pc:sldMk cId="0" sldId="380"/>
            <ac:spMk id="15" creationId="{00000000-0000-0000-0000-000000000000}"/>
          </ac:spMkLst>
        </pc:spChg>
        <pc:spChg chg="mod">
          <ac:chgData name="Roksana Bijak" userId="9742fe62-eb3b-4e4b-88e2-5883e6fe524c" providerId="ADAL" clId="{BA9127FA-2367-4829-B3E3-600F5B4405EF}" dt="2024-02-26T15:35:00.487" v="679" actId="1076"/>
          <ac:spMkLst>
            <pc:docMk/>
            <pc:sldMk cId="0" sldId="380"/>
            <ac:spMk id="16" creationId="{00000000-0000-0000-0000-000000000000}"/>
          </ac:spMkLst>
        </pc:spChg>
        <pc:spChg chg="mod">
          <ac:chgData name="Roksana Bijak" userId="9742fe62-eb3b-4e4b-88e2-5883e6fe524c" providerId="ADAL" clId="{BA9127FA-2367-4829-B3E3-600F5B4405EF}" dt="2024-02-26T14:49:07.344" v="231" actId="20577"/>
          <ac:spMkLst>
            <pc:docMk/>
            <pc:sldMk cId="0" sldId="380"/>
            <ac:spMk id="18" creationId="{00000000-0000-0000-0000-000000000000}"/>
          </ac:spMkLst>
        </pc:spChg>
        <pc:grpChg chg="mod">
          <ac:chgData name="Roksana Bijak" userId="9742fe62-eb3b-4e4b-88e2-5883e6fe524c" providerId="ADAL" clId="{BA9127FA-2367-4829-B3E3-600F5B4405EF}" dt="2024-02-26T14:48:58.532" v="229" actId="14100"/>
          <ac:grpSpMkLst>
            <pc:docMk/>
            <pc:sldMk cId="0" sldId="380"/>
            <ac:grpSpMk id="4" creationId="{00000000-0000-0000-0000-000000000000}"/>
          </ac:grpSpMkLst>
        </pc:grpChg>
        <pc:grpChg chg="del">
          <ac:chgData name="Roksana Bijak" userId="9742fe62-eb3b-4e4b-88e2-5883e6fe524c" providerId="ADAL" clId="{BA9127FA-2367-4829-B3E3-600F5B4405EF}" dt="2024-02-26T14:49:11.423" v="232" actId="478"/>
          <ac:grpSpMkLst>
            <pc:docMk/>
            <pc:sldMk cId="0" sldId="380"/>
            <ac:grpSpMk id="8" creationId="{00000000-0000-0000-0000-000000000000}"/>
          </ac:grpSpMkLst>
        </pc:grpChg>
      </pc:sldChg>
      <pc:sldChg chg="delSp modSp mod">
        <pc:chgData name="Roksana Bijak" userId="9742fe62-eb3b-4e4b-88e2-5883e6fe524c" providerId="ADAL" clId="{BA9127FA-2367-4829-B3E3-600F5B4405EF}" dt="2024-02-26T14:48:51.978" v="228" actId="478"/>
        <pc:sldMkLst>
          <pc:docMk/>
          <pc:sldMk cId="0" sldId="381"/>
        </pc:sldMkLst>
        <pc:spChg chg="mod">
          <ac:chgData name="Roksana Bijak" userId="9742fe62-eb3b-4e4b-88e2-5883e6fe524c" providerId="ADAL" clId="{BA9127FA-2367-4829-B3E3-600F5B4405EF}" dt="2024-02-26T14:48:34.202" v="226" actId="20577"/>
          <ac:spMkLst>
            <pc:docMk/>
            <pc:sldMk cId="0" sldId="381"/>
            <ac:spMk id="14" creationId="{00000000-0000-0000-0000-000000000000}"/>
          </ac:spMkLst>
        </pc:spChg>
        <pc:spChg chg="mod">
          <ac:chgData name="Roksana Bijak" userId="9742fe62-eb3b-4e4b-88e2-5883e6fe524c" providerId="ADAL" clId="{BA9127FA-2367-4829-B3E3-600F5B4405EF}" dt="2024-02-26T14:48:38.997" v="227" actId="20577"/>
          <ac:spMkLst>
            <pc:docMk/>
            <pc:sldMk cId="0" sldId="381"/>
            <ac:spMk id="29" creationId="{00000000-0000-0000-0000-000000000000}"/>
          </ac:spMkLst>
        </pc:spChg>
        <pc:grpChg chg="mod">
          <ac:chgData name="Roksana Bijak" userId="9742fe62-eb3b-4e4b-88e2-5883e6fe524c" providerId="ADAL" clId="{BA9127FA-2367-4829-B3E3-600F5B4405EF}" dt="2024-02-26T14:48:22.932" v="224" actId="14100"/>
          <ac:grpSpMkLst>
            <pc:docMk/>
            <pc:sldMk cId="0" sldId="381"/>
            <ac:grpSpMk id="4" creationId="{00000000-0000-0000-0000-000000000000}"/>
          </ac:grpSpMkLst>
        </pc:grpChg>
        <pc:grpChg chg="del">
          <ac:chgData name="Roksana Bijak" userId="9742fe62-eb3b-4e4b-88e2-5883e6fe524c" providerId="ADAL" clId="{BA9127FA-2367-4829-B3E3-600F5B4405EF}" dt="2024-02-26T14:48:51.978" v="228" actId="478"/>
          <ac:grpSpMkLst>
            <pc:docMk/>
            <pc:sldMk cId="0" sldId="381"/>
            <ac:grpSpMk id="8" creationId="{00000000-0000-0000-0000-000000000000}"/>
          </ac:grpSpMkLst>
        </pc:grpChg>
      </pc:sldChg>
      <pc:sldChg chg="delSp modSp mod">
        <pc:chgData name="Roksana Bijak" userId="9742fe62-eb3b-4e4b-88e2-5883e6fe524c" providerId="ADAL" clId="{BA9127FA-2367-4829-B3E3-600F5B4405EF}" dt="2024-02-26T14:48:15.654" v="223" actId="478"/>
        <pc:sldMkLst>
          <pc:docMk/>
          <pc:sldMk cId="0" sldId="382"/>
        </pc:sldMkLst>
        <pc:grpChg chg="mod">
          <ac:chgData name="Roksana Bijak" userId="9742fe62-eb3b-4e4b-88e2-5883e6fe524c" providerId="ADAL" clId="{BA9127FA-2367-4829-B3E3-600F5B4405EF}" dt="2024-02-26T14:48:06.404" v="222" actId="14100"/>
          <ac:grpSpMkLst>
            <pc:docMk/>
            <pc:sldMk cId="0" sldId="382"/>
            <ac:grpSpMk id="4" creationId="{00000000-0000-0000-0000-000000000000}"/>
          </ac:grpSpMkLst>
        </pc:grpChg>
        <pc:grpChg chg="del">
          <ac:chgData name="Roksana Bijak" userId="9742fe62-eb3b-4e4b-88e2-5883e6fe524c" providerId="ADAL" clId="{BA9127FA-2367-4829-B3E3-600F5B4405EF}" dt="2024-02-26T14:48:15.654" v="223" actId="478"/>
          <ac:grpSpMkLst>
            <pc:docMk/>
            <pc:sldMk cId="0" sldId="382"/>
            <ac:grpSpMk id="8" creationId="{00000000-0000-0000-0000-000000000000}"/>
          </ac:grpSpMkLst>
        </pc:grpChg>
      </pc:sldChg>
      <pc:sldChg chg="delSp modSp mod">
        <pc:chgData name="Roksana Bijak" userId="9742fe62-eb3b-4e4b-88e2-5883e6fe524c" providerId="ADAL" clId="{BA9127FA-2367-4829-B3E3-600F5B4405EF}" dt="2024-02-26T14:47:58.932" v="221" actId="478"/>
        <pc:sldMkLst>
          <pc:docMk/>
          <pc:sldMk cId="0" sldId="383"/>
        </pc:sldMkLst>
        <pc:grpChg chg="mod">
          <ac:chgData name="Roksana Bijak" userId="9742fe62-eb3b-4e4b-88e2-5883e6fe524c" providerId="ADAL" clId="{BA9127FA-2367-4829-B3E3-600F5B4405EF}" dt="2024-02-26T14:47:51.896" v="220" actId="14100"/>
          <ac:grpSpMkLst>
            <pc:docMk/>
            <pc:sldMk cId="0" sldId="383"/>
            <ac:grpSpMk id="4" creationId="{00000000-0000-0000-0000-000000000000}"/>
          </ac:grpSpMkLst>
        </pc:grpChg>
        <pc:grpChg chg="del">
          <ac:chgData name="Roksana Bijak" userId="9742fe62-eb3b-4e4b-88e2-5883e6fe524c" providerId="ADAL" clId="{BA9127FA-2367-4829-B3E3-600F5B4405EF}" dt="2024-02-26T14:47:58.932" v="221" actId="478"/>
          <ac:grpSpMkLst>
            <pc:docMk/>
            <pc:sldMk cId="0" sldId="383"/>
            <ac:grpSpMk id="8" creationId="{00000000-0000-0000-0000-000000000000}"/>
          </ac:grpSpMkLst>
        </pc:grpChg>
      </pc:sldChg>
      <pc:sldChg chg="delSp modSp mod">
        <pc:chgData name="Roksana Bijak" userId="9742fe62-eb3b-4e4b-88e2-5883e6fe524c" providerId="ADAL" clId="{BA9127FA-2367-4829-B3E3-600F5B4405EF}" dt="2024-02-26T14:47:46.002" v="219" actId="478"/>
        <pc:sldMkLst>
          <pc:docMk/>
          <pc:sldMk cId="0" sldId="384"/>
        </pc:sldMkLst>
        <pc:spChg chg="mod">
          <ac:chgData name="Roksana Bijak" userId="9742fe62-eb3b-4e4b-88e2-5883e6fe524c" providerId="ADAL" clId="{BA9127FA-2367-4829-B3E3-600F5B4405EF}" dt="2024-02-26T14:47:30.917" v="218" actId="20577"/>
          <ac:spMkLst>
            <pc:docMk/>
            <pc:sldMk cId="0" sldId="384"/>
            <ac:spMk id="15" creationId="{00000000-0000-0000-0000-000000000000}"/>
          </ac:spMkLst>
        </pc:spChg>
        <pc:grpChg chg="mod">
          <ac:chgData name="Roksana Bijak" userId="9742fe62-eb3b-4e4b-88e2-5883e6fe524c" providerId="ADAL" clId="{BA9127FA-2367-4829-B3E3-600F5B4405EF}" dt="2024-02-26T14:47:27.912" v="217" actId="14100"/>
          <ac:grpSpMkLst>
            <pc:docMk/>
            <pc:sldMk cId="0" sldId="384"/>
            <ac:grpSpMk id="2" creationId="{00000000-0000-0000-0000-000000000000}"/>
          </ac:grpSpMkLst>
        </pc:grpChg>
        <pc:grpChg chg="del">
          <ac:chgData name="Roksana Bijak" userId="9742fe62-eb3b-4e4b-88e2-5883e6fe524c" providerId="ADAL" clId="{BA9127FA-2367-4829-B3E3-600F5B4405EF}" dt="2024-02-26T14:47:46.002" v="219" actId="478"/>
          <ac:grpSpMkLst>
            <pc:docMk/>
            <pc:sldMk cId="0" sldId="384"/>
            <ac:grpSpMk id="6" creationId="{00000000-0000-0000-0000-000000000000}"/>
          </ac:grpSpMkLst>
        </pc:grpChg>
      </pc:sldChg>
      <pc:sldChg chg="delSp modSp mod">
        <pc:chgData name="Roksana Bijak" userId="9742fe62-eb3b-4e4b-88e2-5883e6fe524c" providerId="ADAL" clId="{BA9127FA-2367-4829-B3E3-600F5B4405EF}" dt="2024-02-26T14:47:08.004" v="216" actId="20577"/>
        <pc:sldMkLst>
          <pc:docMk/>
          <pc:sldMk cId="0" sldId="385"/>
        </pc:sldMkLst>
        <pc:spChg chg="mod">
          <ac:chgData name="Roksana Bijak" userId="9742fe62-eb3b-4e4b-88e2-5883e6fe524c" providerId="ADAL" clId="{BA9127FA-2367-4829-B3E3-600F5B4405EF}" dt="2024-02-26T14:47:08.004" v="216" actId="20577"/>
          <ac:spMkLst>
            <pc:docMk/>
            <pc:sldMk cId="0" sldId="385"/>
            <ac:spMk id="16" creationId="{00000000-0000-0000-0000-000000000000}"/>
          </ac:spMkLst>
        </pc:spChg>
        <pc:grpChg chg="mod">
          <ac:chgData name="Roksana Bijak" userId="9742fe62-eb3b-4e4b-88e2-5883e6fe524c" providerId="ADAL" clId="{BA9127FA-2367-4829-B3E3-600F5B4405EF}" dt="2024-02-26T14:46:55.068" v="172" actId="14100"/>
          <ac:grpSpMkLst>
            <pc:docMk/>
            <pc:sldMk cId="0" sldId="385"/>
            <ac:grpSpMk id="4" creationId="{00000000-0000-0000-0000-000000000000}"/>
          </ac:grpSpMkLst>
        </pc:grpChg>
        <pc:grpChg chg="del">
          <ac:chgData name="Roksana Bijak" userId="9742fe62-eb3b-4e4b-88e2-5883e6fe524c" providerId="ADAL" clId="{BA9127FA-2367-4829-B3E3-600F5B4405EF}" dt="2024-02-26T14:46:51.310" v="171" actId="478"/>
          <ac:grpSpMkLst>
            <pc:docMk/>
            <pc:sldMk cId="0" sldId="385"/>
            <ac:grpSpMk id="8" creationId="{00000000-0000-0000-0000-000000000000}"/>
          </ac:grpSpMkLst>
        </pc:grpChg>
      </pc:sldChg>
      <pc:sldChg chg="delSp modSp mod">
        <pc:chgData name="Roksana Bijak" userId="9742fe62-eb3b-4e4b-88e2-5883e6fe524c" providerId="ADAL" clId="{BA9127FA-2367-4829-B3E3-600F5B4405EF}" dt="2024-02-26T14:46:00.428" v="170" actId="478"/>
        <pc:sldMkLst>
          <pc:docMk/>
          <pc:sldMk cId="0" sldId="386"/>
        </pc:sldMkLst>
        <pc:grpChg chg="mod">
          <ac:chgData name="Roksana Bijak" userId="9742fe62-eb3b-4e4b-88e2-5883e6fe524c" providerId="ADAL" clId="{BA9127FA-2367-4829-B3E3-600F5B4405EF}" dt="2024-02-26T14:45:50" v="169" actId="14100"/>
          <ac:grpSpMkLst>
            <pc:docMk/>
            <pc:sldMk cId="0" sldId="386"/>
            <ac:grpSpMk id="2" creationId="{00000000-0000-0000-0000-000000000000}"/>
          </ac:grpSpMkLst>
        </pc:grpChg>
        <pc:grpChg chg="del">
          <ac:chgData name="Roksana Bijak" userId="9742fe62-eb3b-4e4b-88e2-5883e6fe524c" providerId="ADAL" clId="{BA9127FA-2367-4829-B3E3-600F5B4405EF}" dt="2024-02-26T14:46:00.428" v="170" actId="478"/>
          <ac:grpSpMkLst>
            <pc:docMk/>
            <pc:sldMk cId="0" sldId="386"/>
            <ac:grpSpMk id="6" creationId="{00000000-0000-0000-0000-000000000000}"/>
          </ac:grpSpMkLst>
        </pc:grpChg>
      </pc:sldChg>
      <pc:sldChg chg="delSp modSp mod">
        <pc:chgData name="Roksana Bijak" userId="9742fe62-eb3b-4e4b-88e2-5883e6fe524c" providerId="ADAL" clId="{BA9127FA-2367-4829-B3E3-600F5B4405EF}" dt="2024-02-26T14:45:39.644" v="168" actId="478"/>
        <pc:sldMkLst>
          <pc:docMk/>
          <pc:sldMk cId="0" sldId="388"/>
        </pc:sldMkLst>
        <pc:spChg chg="mod">
          <ac:chgData name="Roksana Bijak" userId="9742fe62-eb3b-4e4b-88e2-5883e6fe524c" providerId="ADAL" clId="{BA9127FA-2367-4829-B3E3-600F5B4405EF}" dt="2024-02-26T14:45:33.838" v="167" actId="20577"/>
          <ac:spMkLst>
            <pc:docMk/>
            <pc:sldMk cId="0" sldId="388"/>
            <ac:spMk id="17" creationId="{00000000-0000-0000-0000-000000000000}"/>
          </ac:spMkLst>
        </pc:spChg>
        <pc:grpChg chg="mod">
          <ac:chgData name="Roksana Bijak" userId="9742fe62-eb3b-4e4b-88e2-5883e6fe524c" providerId="ADAL" clId="{BA9127FA-2367-4829-B3E3-600F5B4405EF}" dt="2024-02-26T14:45:28.056" v="166" actId="14100"/>
          <ac:grpSpMkLst>
            <pc:docMk/>
            <pc:sldMk cId="0" sldId="388"/>
            <ac:grpSpMk id="6" creationId="{00000000-0000-0000-0000-000000000000}"/>
          </ac:grpSpMkLst>
        </pc:grpChg>
        <pc:grpChg chg="del">
          <ac:chgData name="Roksana Bijak" userId="9742fe62-eb3b-4e4b-88e2-5883e6fe524c" providerId="ADAL" clId="{BA9127FA-2367-4829-B3E3-600F5B4405EF}" dt="2024-02-26T14:45:39.644" v="168" actId="478"/>
          <ac:grpSpMkLst>
            <pc:docMk/>
            <pc:sldMk cId="0" sldId="388"/>
            <ac:grpSpMk id="10" creationId="{00000000-0000-0000-0000-000000000000}"/>
          </ac:grpSpMkLst>
        </pc:grpChg>
      </pc:sldChg>
      <pc:sldChg chg="delSp modSp mod">
        <pc:chgData name="Roksana Bijak" userId="9742fe62-eb3b-4e4b-88e2-5883e6fe524c" providerId="ADAL" clId="{BA9127FA-2367-4829-B3E3-600F5B4405EF}" dt="2024-02-26T14:45:20.137" v="165" actId="478"/>
        <pc:sldMkLst>
          <pc:docMk/>
          <pc:sldMk cId="0" sldId="389"/>
        </pc:sldMkLst>
        <pc:grpChg chg="mod">
          <ac:chgData name="Roksana Bijak" userId="9742fe62-eb3b-4e4b-88e2-5883e6fe524c" providerId="ADAL" clId="{BA9127FA-2367-4829-B3E3-600F5B4405EF}" dt="2024-02-26T14:45:09.164" v="164" actId="14100"/>
          <ac:grpSpMkLst>
            <pc:docMk/>
            <pc:sldMk cId="0" sldId="389"/>
            <ac:grpSpMk id="4" creationId="{00000000-0000-0000-0000-000000000000}"/>
          </ac:grpSpMkLst>
        </pc:grpChg>
        <pc:grpChg chg="del">
          <ac:chgData name="Roksana Bijak" userId="9742fe62-eb3b-4e4b-88e2-5883e6fe524c" providerId="ADAL" clId="{BA9127FA-2367-4829-B3E3-600F5B4405EF}" dt="2024-02-26T14:45:20.137" v="165" actId="478"/>
          <ac:grpSpMkLst>
            <pc:docMk/>
            <pc:sldMk cId="0" sldId="389"/>
            <ac:grpSpMk id="8" creationId="{00000000-0000-0000-0000-000000000000}"/>
          </ac:grpSpMkLst>
        </pc:grpChg>
      </pc:sldChg>
      <pc:sldChg chg="delSp modSp mod">
        <pc:chgData name="Roksana Bijak" userId="9742fe62-eb3b-4e4b-88e2-5883e6fe524c" providerId="ADAL" clId="{BA9127FA-2367-4829-B3E3-600F5B4405EF}" dt="2024-02-26T14:44:56.039" v="163" actId="478"/>
        <pc:sldMkLst>
          <pc:docMk/>
          <pc:sldMk cId="0" sldId="390"/>
        </pc:sldMkLst>
        <pc:grpChg chg="mod">
          <ac:chgData name="Roksana Bijak" userId="9742fe62-eb3b-4e4b-88e2-5883e6fe524c" providerId="ADAL" clId="{BA9127FA-2367-4829-B3E3-600F5B4405EF}" dt="2024-02-26T14:44:50.196" v="162" actId="14100"/>
          <ac:grpSpMkLst>
            <pc:docMk/>
            <pc:sldMk cId="0" sldId="390"/>
            <ac:grpSpMk id="4" creationId="{00000000-0000-0000-0000-000000000000}"/>
          </ac:grpSpMkLst>
        </pc:grpChg>
        <pc:grpChg chg="del">
          <ac:chgData name="Roksana Bijak" userId="9742fe62-eb3b-4e4b-88e2-5883e6fe524c" providerId="ADAL" clId="{BA9127FA-2367-4829-B3E3-600F5B4405EF}" dt="2024-02-26T14:44:56.039" v="163" actId="478"/>
          <ac:grpSpMkLst>
            <pc:docMk/>
            <pc:sldMk cId="0" sldId="390"/>
            <ac:grpSpMk id="8" creationId="{00000000-0000-0000-0000-000000000000}"/>
          </ac:grpSpMkLst>
        </pc:grpChg>
      </pc:sldChg>
      <pc:sldChg chg="delSp modSp mod">
        <pc:chgData name="Roksana Bijak" userId="9742fe62-eb3b-4e4b-88e2-5883e6fe524c" providerId="ADAL" clId="{BA9127FA-2367-4829-B3E3-600F5B4405EF}" dt="2024-02-26T14:44:43.192" v="161" actId="14100"/>
        <pc:sldMkLst>
          <pc:docMk/>
          <pc:sldMk cId="0" sldId="391"/>
        </pc:sldMkLst>
        <pc:spChg chg="mod">
          <ac:chgData name="Roksana Bijak" userId="9742fe62-eb3b-4e4b-88e2-5883e6fe524c" providerId="ADAL" clId="{BA9127FA-2367-4829-B3E3-600F5B4405EF}" dt="2024-02-26T14:44:37.942" v="160" actId="3626"/>
          <ac:spMkLst>
            <pc:docMk/>
            <pc:sldMk cId="0" sldId="391"/>
            <ac:spMk id="14" creationId="{00000000-0000-0000-0000-000000000000}"/>
          </ac:spMkLst>
        </pc:spChg>
        <pc:spChg chg="del mod">
          <ac:chgData name="Roksana Bijak" userId="9742fe62-eb3b-4e4b-88e2-5883e6fe524c" providerId="ADAL" clId="{BA9127FA-2367-4829-B3E3-600F5B4405EF}" dt="2024-02-26T14:43:56.976" v="156" actId="478"/>
          <ac:spMkLst>
            <pc:docMk/>
            <pc:sldMk cId="0" sldId="391"/>
            <ac:spMk id="16" creationId="{00000000-0000-0000-0000-000000000000}"/>
          </ac:spMkLst>
        </pc:spChg>
        <pc:grpChg chg="mod">
          <ac:chgData name="Roksana Bijak" userId="9742fe62-eb3b-4e4b-88e2-5883e6fe524c" providerId="ADAL" clId="{BA9127FA-2367-4829-B3E3-600F5B4405EF}" dt="2024-02-26T14:44:43.192" v="161" actId="14100"/>
          <ac:grpSpMkLst>
            <pc:docMk/>
            <pc:sldMk cId="0" sldId="391"/>
            <ac:grpSpMk id="4" creationId="{00000000-0000-0000-0000-000000000000}"/>
          </ac:grpSpMkLst>
        </pc:grpChg>
        <pc:grpChg chg="del">
          <ac:chgData name="Roksana Bijak" userId="9742fe62-eb3b-4e4b-88e2-5883e6fe524c" providerId="ADAL" clId="{BA9127FA-2367-4829-B3E3-600F5B4405EF}" dt="2024-02-26T14:43:58.780" v="157" actId="478"/>
          <ac:grpSpMkLst>
            <pc:docMk/>
            <pc:sldMk cId="0" sldId="391"/>
            <ac:grpSpMk id="8" creationId="{00000000-0000-0000-0000-000000000000}"/>
          </ac:grpSpMkLst>
        </pc:grpChg>
      </pc:sldChg>
      <pc:sldChg chg="delSp modSp mod">
        <pc:chgData name="Roksana Bijak" userId="9742fe62-eb3b-4e4b-88e2-5883e6fe524c" providerId="ADAL" clId="{BA9127FA-2367-4829-B3E3-600F5B4405EF}" dt="2024-02-26T14:43:32.494" v="154" actId="478"/>
        <pc:sldMkLst>
          <pc:docMk/>
          <pc:sldMk cId="0" sldId="392"/>
        </pc:sldMkLst>
        <pc:grpChg chg="mod">
          <ac:chgData name="Roksana Bijak" userId="9742fe62-eb3b-4e4b-88e2-5883e6fe524c" providerId="ADAL" clId="{BA9127FA-2367-4829-B3E3-600F5B4405EF}" dt="2024-02-26T14:43:28.495" v="153" actId="14100"/>
          <ac:grpSpMkLst>
            <pc:docMk/>
            <pc:sldMk cId="0" sldId="392"/>
            <ac:grpSpMk id="12" creationId="{00000000-0000-0000-0000-000000000000}"/>
          </ac:grpSpMkLst>
        </pc:grpChg>
        <pc:grpChg chg="del">
          <ac:chgData name="Roksana Bijak" userId="9742fe62-eb3b-4e4b-88e2-5883e6fe524c" providerId="ADAL" clId="{BA9127FA-2367-4829-B3E3-600F5B4405EF}" dt="2024-02-26T14:43:32.494" v="154" actId="478"/>
          <ac:grpSpMkLst>
            <pc:docMk/>
            <pc:sldMk cId="0" sldId="392"/>
            <ac:grpSpMk id="16" creationId="{00000000-0000-0000-0000-000000000000}"/>
          </ac:grpSpMkLst>
        </pc:grpChg>
      </pc:sldChg>
      <pc:sldChg chg="delSp modSp mod">
        <pc:chgData name="Roksana Bijak" userId="9742fe62-eb3b-4e4b-88e2-5883e6fe524c" providerId="ADAL" clId="{BA9127FA-2367-4829-B3E3-600F5B4405EF}" dt="2024-02-26T14:43:22.152" v="152" actId="14100"/>
        <pc:sldMkLst>
          <pc:docMk/>
          <pc:sldMk cId="0" sldId="393"/>
        </pc:sldMkLst>
        <pc:grpChg chg="mod">
          <ac:chgData name="Roksana Bijak" userId="9742fe62-eb3b-4e4b-88e2-5883e6fe524c" providerId="ADAL" clId="{BA9127FA-2367-4829-B3E3-600F5B4405EF}" dt="2024-02-26T14:43:22.152" v="152" actId="14100"/>
          <ac:grpSpMkLst>
            <pc:docMk/>
            <pc:sldMk cId="0" sldId="393"/>
            <ac:grpSpMk id="7" creationId="{00000000-0000-0000-0000-000000000000}"/>
          </ac:grpSpMkLst>
        </pc:grpChg>
        <pc:grpChg chg="del">
          <ac:chgData name="Roksana Bijak" userId="9742fe62-eb3b-4e4b-88e2-5883e6fe524c" providerId="ADAL" clId="{BA9127FA-2367-4829-B3E3-600F5B4405EF}" dt="2024-02-26T14:43:16.560" v="151" actId="478"/>
          <ac:grpSpMkLst>
            <pc:docMk/>
            <pc:sldMk cId="0" sldId="393"/>
            <ac:grpSpMk id="11" creationId="{00000000-0000-0000-0000-000000000000}"/>
          </ac:grpSpMkLst>
        </pc:grpChg>
      </pc:sldChg>
      <pc:sldChg chg="delSp modSp mod">
        <pc:chgData name="Roksana Bijak" userId="9742fe62-eb3b-4e4b-88e2-5883e6fe524c" providerId="ADAL" clId="{BA9127FA-2367-4829-B3E3-600F5B4405EF}" dt="2024-02-26T14:43:12.858" v="150" actId="478"/>
        <pc:sldMkLst>
          <pc:docMk/>
          <pc:sldMk cId="0" sldId="394"/>
        </pc:sldMkLst>
        <pc:grpChg chg="mod">
          <ac:chgData name="Roksana Bijak" userId="9742fe62-eb3b-4e4b-88e2-5883e6fe524c" providerId="ADAL" clId="{BA9127FA-2367-4829-B3E3-600F5B4405EF}" dt="2024-02-26T14:43:09.987" v="149" actId="14100"/>
          <ac:grpSpMkLst>
            <pc:docMk/>
            <pc:sldMk cId="0" sldId="394"/>
            <ac:grpSpMk id="4" creationId="{00000000-0000-0000-0000-000000000000}"/>
          </ac:grpSpMkLst>
        </pc:grpChg>
        <pc:grpChg chg="del">
          <ac:chgData name="Roksana Bijak" userId="9742fe62-eb3b-4e4b-88e2-5883e6fe524c" providerId="ADAL" clId="{BA9127FA-2367-4829-B3E3-600F5B4405EF}" dt="2024-02-26T14:43:12.858" v="150" actId="478"/>
          <ac:grpSpMkLst>
            <pc:docMk/>
            <pc:sldMk cId="0" sldId="394"/>
            <ac:grpSpMk id="8" creationId="{00000000-0000-0000-0000-000000000000}"/>
          </ac:grpSpMkLst>
        </pc:grpChg>
      </pc:sldChg>
      <pc:sldChg chg="delSp modSp mod">
        <pc:chgData name="Roksana Bijak" userId="9742fe62-eb3b-4e4b-88e2-5883e6fe524c" providerId="ADAL" clId="{BA9127FA-2367-4829-B3E3-600F5B4405EF}" dt="2024-02-26T14:43:04.809" v="148" actId="255"/>
        <pc:sldMkLst>
          <pc:docMk/>
          <pc:sldMk cId="0" sldId="395"/>
        </pc:sldMkLst>
        <pc:spChg chg="mod">
          <ac:chgData name="Roksana Bijak" userId="9742fe62-eb3b-4e4b-88e2-5883e6fe524c" providerId="ADAL" clId="{BA9127FA-2367-4829-B3E3-600F5B4405EF}" dt="2024-02-26T14:43:04.809" v="148" actId="255"/>
          <ac:spMkLst>
            <pc:docMk/>
            <pc:sldMk cId="0" sldId="395"/>
            <ac:spMk id="25" creationId="{00000000-0000-0000-0000-000000000000}"/>
          </ac:spMkLst>
        </pc:spChg>
        <pc:spChg chg="mod">
          <ac:chgData name="Roksana Bijak" userId="9742fe62-eb3b-4e4b-88e2-5883e6fe524c" providerId="ADAL" clId="{BA9127FA-2367-4829-B3E3-600F5B4405EF}" dt="2024-02-26T14:43:01.084" v="147" actId="255"/>
          <ac:spMkLst>
            <pc:docMk/>
            <pc:sldMk cId="0" sldId="395"/>
            <ac:spMk id="36" creationId="{00000000-0000-0000-0000-000000000000}"/>
          </ac:spMkLst>
        </pc:spChg>
        <pc:grpChg chg="mod">
          <ac:chgData name="Roksana Bijak" userId="9742fe62-eb3b-4e4b-88e2-5883e6fe524c" providerId="ADAL" clId="{BA9127FA-2367-4829-B3E3-600F5B4405EF}" dt="2024-02-26T14:42:54.171" v="146" actId="14100"/>
          <ac:grpSpMkLst>
            <pc:docMk/>
            <pc:sldMk cId="0" sldId="395"/>
            <ac:grpSpMk id="4" creationId="{00000000-0000-0000-0000-000000000000}"/>
          </ac:grpSpMkLst>
        </pc:grpChg>
        <pc:grpChg chg="del">
          <ac:chgData name="Roksana Bijak" userId="9742fe62-eb3b-4e4b-88e2-5883e6fe524c" providerId="ADAL" clId="{BA9127FA-2367-4829-B3E3-600F5B4405EF}" dt="2024-02-26T14:42:41.214" v="143" actId="478"/>
          <ac:grpSpMkLst>
            <pc:docMk/>
            <pc:sldMk cId="0" sldId="395"/>
            <ac:grpSpMk id="8" creationId="{00000000-0000-0000-0000-000000000000}"/>
          </ac:grpSpMkLst>
        </pc:grpChg>
      </pc:sldChg>
      <pc:sldChg chg="modSp mod">
        <pc:chgData name="Roksana Bijak" userId="9742fe62-eb3b-4e4b-88e2-5883e6fe524c" providerId="ADAL" clId="{BA9127FA-2367-4829-B3E3-600F5B4405EF}" dt="2024-02-26T14:42:25.560" v="142" actId="20577"/>
        <pc:sldMkLst>
          <pc:docMk/>
          <pc:sldMk cId="0" sldId="397"/>
        </pc:sldMkLst>
        <pc:spChg chg="mod">
          <ac:chgData name="Roksana Bijak" userId="9742fe62-eb3b-4e4b-88e2-5883e6fe524c" providerId="ADAL" clId="{BA9127FA-2367-4829-B3E3-600F5B4405EF}" dt="2024-02-26T14:42:25.560" v="142" actId="20577"/>
          <ac:spMkLst>
            <pc:docMk/>
            <pc:sldMk cId="0" sldId="397"/>
            <ac:spMk id="18" creationId="{00000000-0000-0000-0000-000000000000}"/>
          </ac:spMkLst>
        </pc:spChg>
        <pc:grpChg chg="mod">
          <ac:chgData name="Roksana Bijak" userId="9742fe62-eb3b-4e4b-88e2-5883e6fe524c" providerId="ADAL" clId="{BA9127FA-2367-4829-B3E3-600F5B4405EF}" dt="2024-02-26T14:42:05.002" v="125" actId="14100"/>
          <ac:grpSpMkLst>
            <pc:docMk/>
            <pc:sldMk cId="0" sldId="397"/>
            <ac:grpSpMk id="6" creationId="{00000000-0000-0000-0000-000000000000}"/>
          </ac:grpSpMkLst>
        </pc:grpChg>
      </pc:sldChg>
      <pc:sldChg chg="delSp modSp mod">
        <pc:chgData name="Roksana Bijak" userId="9742fe62-eb3b-4e4b-88e2-5883e6fe524c" providerId="ADAL" clId="{BA9127FA-2367-4829-B3E3-600F5B4405EF}" dt="2024-02-26T14:41:28.322" v="107" actId="20577"/>
        <pc:sldMkLst>
          <pc:docMk/>
          <pc:sldMk cId="0" sldId="398"/>
        </pc:sldMkLst>
        <pc:spChg chg="mod">
          <ac:chgData name="Roksana Bijak" userId="9742fe62-eb3b-4e4b-88e2-5883e6fe524c" providerId="ADAL" clId="{BA9127FA-2367-4829-B3E3-600F5B4405EF}" dt="2024-02-26T14:41:28.322" v="107" actId="20577"/>
          <ac:spMkLst>
            <pc:docMk/>
            <pc:sldMk cId="0" sldId="398"/>
            <ac:spMk id="19" creationId="{00000000-0000-0000-0000-000000000000}"/>
          </ac:spMkLst>
        </pc:spChg>
        <pc:grpChg chg="del">
          <ac:chgData name="Roksana Bijak" userId="9742fe62-eb3b-4e4b-88e2-5883e6fe524c" providerId="ADAL" clId="{BA9127FA-2367-4829-B3E3-600F5B4405EF}" dt="2024-02-26T14:40:50.374" v="72" actId="478"/>
          <ac:grpSpMkLst>
            <pc:docMk/>
            <pc:sldMk cId="0" sldId="398"/>
            <ac:grpSpMk id="10" creationId="{00000000-0000-0000-0000-000000000000}"/>
          </ac:grpSpMkLst>
        </pc:grpChg>
      </pc:sldChg>
      <pc:sldChg chg="delSp modSp mod">
        <pc:chgData name="Roksana Bijak" userId="9742fe62-eb3b-4e4b-88e2-5883e6fe524c" providerId="ADAL" clId="{BA9127FA-2367-4829-B3E3-600F5B4405EF}" dt="2024-02-26T14:40:41.471" v="71" actId="478"/>
        <pc:sldMkLst>
          <pc:docMk/>
          <pc:sldMk cId="0" sldId="399"/>
        </pc:sldMkLst>
        <pc:spChg chg="mod">
          <ac:chgData name="Roksana Bijak" userId="9742fe62-eb3b-4e4b-88e2-5883e6fe524c" providerId="ADAL" clId="{BA9127FA-2367-4829-B3E3-600F5B4405EF}" dt="2024-02-26T14:40:16.192" v="65" actId="255"/>
          <ac:spMkLst>
            <pc:docMk/>
            <pc:sldMk cId="0" sldId="399"/>
            <ac:spMk id="29" creationId="{00000000-0000-0000-0000-000000000000}"/>
          </ac:spMkLst>
        </pc:spChg>
        <pc:spChg chg="mod">
          <ac:chgData name="Roksana Bijak" userId="9742fe62-eb3b-4e4b-88e2-5883e6fe524c" providerId="ADAL" clId="{BA9127FA-2367-4829-B3E3-600F5B4405EF}" dt="2024-02-26T14:40:20.715" v="66" actId="255"/>
          <ac:spMkLst>
            <pc:docMk/>
            <pc:sldMk cId="0" sldId="399"/>
            <ac:spMk id="31" creationId="{00000000-0000-0000-0000-000000000000}"/>
          </ac:spMkLst>
        </pc:spChg>
        <pc:spChg chg="mod">
          <ac:chgData name="Roksana Bijak" userId="9742fe62-eb3b-4e4b-88e2-5883e6fe524c" providerId="ADAL" clId="{BA9127FA-2367-4829-B3E3-600F5B4405EF}" dt="2024-02-26T14:40:25.409" v="67" actId="255"/>
          <ac:spMkLst>
            <pc:docMk/>
            <pc:sldMk cId="0" sldId="399"/>
            <ac:spMk id="32" creationId="{00000000-0000-0000-0000-000000000000}"/>
          </ac:spMkLst>
        </pc:spChg>
        <pc:spChg chg="mod">
          <ac:chgData name="Roksana Bijak" userId="9742fe62-eb3b-4e4b-88e2-5883e6fe524c" providerId="ADAL" clId="{BA9127FA-2367-4829-B3E3-600F5B4405EF}" dt="2024-02-26T14:40:30.271" v="68" actId="255"/>
          <ac:spMkLst>
            <pc:docMk/>
            <pc:sldMk cId="0" sldId="399"/>
            <ac:spMk id="36" creationId="{00000000-0000-0000-0000-000000000000}"/>
          </ac:spMkLst>
        </pc:spChg>
        <pc:spChg chg="mod">
          <ac:chgData name="Roksana Bijak" userId="9742fe62-eb3b-4e4b-88e2-5883e6fe524c" providerId="ADAL" clId="{BA9127FA-2367-4829-B3E3-600F5B4405EF}" dt="2024-02-26T14:40:33.873" v="69" actId="255"/>
          <ac:spMkLst>
            <pc:docMk/>
            <pc:sldMk cId="0" sldId="399"/>
            <ac:spMk id="38" creationId="{00000000-0000-0000-0000-000000000000}"/>
          </ac:spMkLst>
        </pc:spChg>
        <pc:spChg chg="mod">
          <ac:chgData name="Roksana Bijak" userId="9742fe62-eb3b-4e4b-88e2-5883e6fe524c" providerId="ADAL" clId="{BA9127FA-2367-4829-B3E3-600F5B4405EF}" dt="2024-02-26T14:40:37.199" v="70" actId="255"/>
          <ac:spMkLst>
            <pc:docMk/>
            <pc:sldMk cId="0" sldId="399"/>
            <ac:spMk id="39" creationId="{00000000-0000-0000-0000-000000000000}"/>
          </ac:spMkLst>
        </pc:spChg>
        <pc:grpChg chg="del">
          <ac:chgData name="Roksana Bijak" userId="9742fe62-eb3b-4e4b-88e2-5883e6fe524c" providerId="ADAL" clId="{BA9127FA-2367-4829-B3E3-600F5B4405EF}" dt="2024-02-26T14:40:41.471" v="71" actId="478"/>
          <ac:grpSpMkLst>
            <pc:docMk/>
            <pc:sldMk cId="0" sldId="399"/>
            <ac:grpSpMk id="10" creationId="{00000000-0000-0000-0000-000000000000}"/>
          </ac:grpSpMkLst>
        </pc:grpChg>
      </pc:sldChg>
      <pc:sldChg chg="delSp modSp mod">
        <pc:chgData name="Roksana Bijak" userId="9742fe62-eb3b-4e4b-88e2-5883e6fe524c" providerId="ADAL" clId="{BA9127FA-2367-4829-B3E3-600F5B4405EF}" dt="2024-02-26T15:36:58.208" v="682" actId="1076"/>
        <pc:sldMkLst>
          <pc:docMk/>
          <pc:sldMk cId="0" sldId="400"/>
        </pc:sldMkLst>
        <pc:spChg chg="mod">
          <ac:chgData name="Roksana Bijak" userId="9742fe62-eb3b-4e4b-88e2-5883e6fe524c" providerId="ADAL" clId="{BA9127FA-2367-4829-B3E3-600F5B4405EF}" dt="2024-02-26T14:39:34.150" v="59" actId="255"/>
          <ac:spMkLst>
            <pc:docMk/>
            <pc:sldMk cId="0" sldId="400"/>
            <ac:spMk id="14" creationId="{00000000-0000-0000-0000-000000000000}"/>
          </ac:spMkLst>
        </pc:spChg>
        <pc:spChg chg="mod">
          <ac:chgData name="Roksana Bijak" userId="9742fe62-eb3b-4e4b-88e2-5883e6fe524c" providerId="ADAL" clId="{BA9127FA-2367-4829-B3E3-600F5B4405EF}" dt="2024-02-26T14:39:36.884" v="60" actId="255"/>
          <ac:spMkLst>
            <pc:docMk/>
            <pc:sldMk cId="0" sldId="400"/>
            <ac:spMk id="15" creationId="{00000000-0000-0000-0000-000000000000}"/>
          </ac:spMkLst>
        </pc:spChg>
        <pc:spChg chg="mod">
          <ac:chgData name="Roksana Bijak" userId="9742fe62-eb3b-4e4b-88e2-5883e6fe524c" providerId="ADAL" clId="{BA9127FA-2367-4829-B3E3-600F5B4405EF}" dt="2024-02-26T14:38:35.730" v="39" actId="255"/>
          <ac:spMkLst>
            <pc:docMk/>
            <pc:sldMk cId="0" sldId="400"/>
            <ac:spMk id="16" creationId="{00000000-0000-0000-0000-000000000000}"/>
          </ac:spMkLst>
        </pc:spChg>
        <pc:spChg chg="mod">
          <ac:chgData name="Roksana Bijak" userId="9742fe62-eb3b-4e4b-88e2-5883e6fe524c" providerId="ADAL" clId="{BA9127FA-2367-4829-B3E3-600F5B4405EF}" dt="2024-02-26T14:39:40.260" v="61" actId="255"/>
          <ac:spMkLst>
            <pc:docMk/>
            <pc:sldMk cId="0" sldId="400"/>
            <ac:spMk id="17" creationId="{00000000-0000-0000-0000-000000000000}"/>
          </ac:spMkLst>
        </pc:spChg>
        <pc:spChg chg="mod">
          <ac:chgData name="Roksana Bijak" userId="9742fe62-eb3b-4e4b-88e2-5883e6fe524c" providerId="ADAL" clId="{BA9127FA-2367-4829-B3E3-600F5B4405EF}" dt="2024-02-26T14:39:22.232" v="57" actId="1076"/>
          <ac:spMkLst>
            <pc:docMk/>
            <pc:sldMk cId="0" sldId="400"/>
            <ac:spMk id="18" creationId="{00000000-0000-0000-0000-000000000000}"/>
          </ac:spMkLst>
        </pc:spChg>
        <pc:spChg chg="mod">
          <ac:chgData name="Roksana Bijak" userId="9742fe62-eb3b-4e4b-88e2-5883e6fe524c" providerId="ADAL" clId="{BA9127FA-2367-4829-B3E3-600F5B4405EF}" dt="2024-02-26T14:39:25.288" v="58" actId="1076"/>
          <ac:spMkLst>
            <pc:docMk/>
            <pc:sldMk cId="0" sldId="400"/>
            <ac:spMk id="19" creationId="{00000000-0000-0000-0000-000000000000}"/>
          </ac:spMkLst>
        </pc:spChg>
        <pc:spChg chg="mod">
          <ac:chgData name="Roksana Bijak" userId="9742fe62-eb3b-4e4b-88e2-5883e6fe524c" providerId="ADAL" clId="{BA9127FA-2367-4829-B3E3-600F5B4405EF}" dt="2024-02-26T14:38:53.921" v="54" actId="255"/>
          <ac:spMkLst>
            <pc:docMk/>
            <pc:sldMk cId="0" sldId="400"/>
            <ac:spMk id="20" creationId="{00000000-0000-0000-0000-000000000000}"/>
          </ac:spMkLst>
        </pc:spChg>
        <pc:spChg chg="mod">
          <ac:chgData name="Roksana Bijak" userId="9742fe62-eb3b-4e4b-88e2-5883e6fe524c" providerId="ADAL" clId="{BA9127FA-2367-4829-B3E3-600F5B4405EF}" dt="2024-02-26T14:38:36.399" v="41" actId="255"/>
          <ac:spMkLst>
            <pc:docMk/>
            <pc:sldMk cId="0" sldId="400"/>
            <ac:spMk id="21" creationId="{00000000-0000-0000-0000-000000000000}"/>
          </ac:spMkLst>
        </pc:spChg>
        <pc:spChg chg="mod">
          <ac:chgData name="Roksana Bijak" userId="9742fe62-eb3b-4e4b-88e2-5883e6fe524c" providerId="ADAL" clId="{BA9127FA-2367-4829-B3E3-600F5B4405EF}" dt="2024-02-26T14:39:15.324" v="56" actId="1076"/>
          <ac:spMkLst>
            <pc:docMk/>
            <pc:sldMk cId="0" sldId="400"/>
            <ac:spMk id="22" creationId="{00000000-0000-0000-0000-000000000000}"/>
          </ac:spMkLst>
        </pc:spChg>
        <pc:spChg chg="mod">
          <ac:chgData name="Roksana Bijak" userId="9742fe62-eb3b-4e4b-88e2-5883e6fe524c" providerId="ADAL" clId="{BA9127FA-2367-4829-B3E3-600F5B4405EF}" dt="2024-02-26T14:39:44.003" v="62" actId="255"/>
          <ac:spMkLst>
            <pc:docMk/>
            <pc:sldMk cId="0" sldId="400"/>
            <ac:spMk id="23" creationId="{00000000-0000-0000-0000-000000000000}"/>
          </ac:spMkLst>
        </pc:spChg>
        <pc:spChg chg="mod">
          <ac:chgData name="Roksana Bijak" userId="9742fe62-eb3b-4e4b-88e2-5883e6fe524c" providerId="ADAL" clId="{BA9127FA-2367-4829-B3E3-600F5B4405EF}" dt="2024-02-26T15:36:54.617" v="681" actId="1076"/>
          <ac:spMkLst>
            <pc:docMk/>
            <pc:sldMk cId="0" sldId="400"/>
            <ac:spMk id="25" creationId="{00000000-0000-0000-0000-000000000000}"/>
          </ac:spMkLst>
        </pc:spChg>
        <pc:spChg chg="mod">
          <ac:chgData name="Roksana Bijak" userId="9742fe62-eb3b-4e4b-88e2-5883e6fe524c" providerId="ADAL" clId="{BA9127FA-2367-4829-B3E3-600F5B4405EF}" dt="2024-02-26T15:36:58.208" v="682" actId="1076"/>
          <ac:spMkLst>
            <pc:docMk/>
            <pc:sldMk cId="0" sldId="400"/>
            <ac:spMk id="26" creationId="{00000000-0000-0000-0000-000000000000}"/>
          </ac:spMkLst>
        </pc:spChg>
        <pc:spChg chg="mod">
          <ac:chgData name="Roksana Bijak" userId="9742fe62-eb3b-4e4b-88e2-5883e6fe524c" providerId="ADAL" clId="{BA9127FA-2367-4829-B3E3-600F5B4405EF}" dt="2024-02-26T15:36:50.659" v="680" actId="1076"/>
          <ac:spMkLst>
            <pc:docMk/>
            <pc:sldMk cId="0" sldId="400"/>
            <ac:spMk id="27" creationId="{00000000-0000-0000-0000-000000000000}"/>
          </ac:spMkLst>
        </pc:spChg>
        <pc:grpChg chg="mod">
          <ac:chgData name="Roksana Bijak" userId="9742fe62-eb3b-4e4b-88e2-5883e6fe524c" providerId="ADAL" clId="{BA9127FA-2367-4829-B3E3-600F5B4405EF}" dt="2024-02-26T14:39:58.728" v="64" actId="14100"/>
          <ac:grpSpMkLst>
            <pc:docMk/>
            <pc:sldMk cId="0" sldId="400"/>
            <ac:grpSpMk id="4" creationId="{00000000-0000-0000-0000-000000000000}"/>
          </ac:grpSpMkLst>
        </pc:grpChg>
        <pc:grpChg chg="del">
          <ac:chgData name="Roksana Bijak" userId="9742fe62-eb3b-4e4b-88e2-5883e6fe524c" providerId="ADAL" clId="{BA9127FA-2367-4829-B3E3-600F5B4405EF}" dt="2024-02-26T14:39:49.368" v="63" actId="478"/>
          <ac:grpSpMkLst>
            <pc:docMk/>
            <pc:sldMk cId="0" sldId="400"/>
            <ac:grpSpMk id="8" creationId="{00000000-0000-0000-0000-000000000000}"/>
          </ac:grpSpMkLst>
        </pc:gr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bonafides.pl/"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ajkum.pl/"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hyperlink" Target="https://ajkum.pl/wp-content/uploads/2023/04/MOBBing_rap23.pdf" TargetMode="External"/><Relationship Id="rId4" Type="http://schemas.openxmlformats.org/officeDocument/2006/relationships/hyperlink" Target="https://www.bonafides.pl/wp-content/uploads/2023/04/MOBBing_rap23-1.pdf" TargetMode="Externa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560000" cy="8035898"/>
            <a:chOff x="0" y="0"/>
            <a:chExt cx="10080000" cy="10714531"/>
          </a:xfrm>
        </p:grpSpPr>
        <p:sp>
          <p:nvSpPr>
            <p:cNvPr id="3" name="AutoShape 3"/>
            <p:cNvSpPr/>
            <p:nvPr/>
          </p:nvSpPr>
          <p:spPr>
            <a:xfrm>
              <a:off x="0" y="0"/>
              <a:ext cx="10080000" cy="10714531"/>
            </a:xfrm>
            <a:prstGeom prst="rect">
              <a:avLst/>
            </a:prstGeom>
            <a:solidFill>
              <a:srgbClr val="F7F4F0"/>
            </a:solidFill>
          </p:spPr>
          <p:txBody>
            <a:bodyPr/>
            <a:lstStyle/>
            <a:p>
              <a:endParaRPr lang="pl-PL"/>
            </a:p>
          </p:txBody>
        </p:sp>
      </p:grpSp>
      <p:grpSp>
        <p:nvGrpSpPr>
          <p:cNvPr id="4" name="Group 4"/>
          <p:cNvGrpSpPr/>
          <p:nvPr/>
        </p:nvGrpSpPr>
        <p:grpSpPr>
          <a:xfrm>
            <a:off x="756000" y="756000"/>
            <a:ext cx="6048000" cy="9180000"/>
            <a:chOff x="0" y="0"/>
            <a:chExt cx="35507596" cy="53895458"/>
          </a:xfrm>
        </p:grpSpPr>
        <p:sp>
          <p:nvSpPr>
            <p:cNvPr id="5" name="Freeform 5"/>
            <p:cNvSpPr/>
            <p:nvPr/>
          </p:nvSpPr>
          <p:spPr>
            <a:xfrm>
              <a:off x="0" y="0"/>
              <a:ext cx="35507597" cy="53895458"/>
            </a:xfrm>
            <a:custGeom>
              <a:avLst/>
              <a:gdLst/>
              <a:ahLst/>
              <a:cxnLst/>
              <a:rect l="l" t="t" r="r" b="b"/>
              <a:pathLst>
                <a:path w="35507597" h="53895458">
                  <a:moveTo>
                    <a:pt x="0" y="0"/>
                  </a:moveTo>
                  <a:lnTo>
                    <a:pt x="0" y="53895458"/>
                  </a:lnTo>
                  <a:lnTo>
                    <a:pt x="35507597" y="53895458"/>
                  </a:lnTo>
                  <a:lnTo>
                    <a:pt x="35507597" y="0"/>
                  </a:lnTo>
                  <a:lnTo>
                    <a:pt x="0" y="0"/>
                  </a:lnTo>
                  <a:close/>
                  <a:moveTo>
                    <a:pt x="35446636" y="53834500"/>
                  </a:moveTo>
                  <a:lnTo>
                    <a:pt x="59690" y="53834500"/>
                  </a:lnTo>
                  <a:lnTo>
                    <a:pt x="59690" y="59690"/>
                  </a:lnTo>
                  <a:lnTo>
                    <a:pt x="35446636" y="59690"/>
                  </a:lnTo>
                  <a:lnTo>
                    <a:pt x="35446636" y="53834500"/>
                  </a:lnTo>
                  <a:close/>
                </a:path>
              </a:pathLst>
            </a:custGeom>
            <a:solidFill>
              <a:srgbClr val="000000"/>
            </a:solidFill>
          </p:spPr>
          <p:txBody>
            <a:bodyPr/>
            <a:lstStyle/>
            <a:p>
              <a:endParaRPr lang="pl-PL"/>
            </a:p>
          </p:txBody>
        </p:sp>
      </p:grpSp>
      <p:grpSp>
        <p:nvGrpSpPr>
          <p:cNvPr id="6" name="Group 6"/>
          <p:cNvGrpSpPr/>
          <p:nvPr/>
        </p:nvGrpSpPr>
        <p:grpSpPr>
          <a:xfrm>
            <a:off x="858451" y="878945"/>
            <a:ext cx="5843098" cy="6000437"/>
            <a:chOff x="0" y="0"/>
            <a:chExt cx="7790797" cy="8000583"/>
          </a:xfrm>
        </p:grpSpPr>
        <p:pic>
          <p:nvPicPr>
            <p:cNvPr id="7" name="Picture 7"/>
            <p:cNvPicPr>
              <a:picLocks noChangeAspect="1"/>
            </p:cNvPicPr>
            <p:nvPr/>
          </p:nvPicPr>
          <p:blipFill>
            <a:blip r:embed="rId2"/>
            <a:srcRect l="9296" t="1037" r="47584" b="21392"/>
            <a:stretch>
              <a:fillRect/>
            </a:stretch>
          </p:blipFill>
          <p:spPr>
            <a:xfrm>
              <a:off x="0" y="0"/>
              <a:ext cx="7790797" cy="8000583"/>
            </a:xfrm>
            <a:prstGeom prst="rect">
              <a:avLst/>
            </a:prstGeom>
          </p:spPr>
        </p:pic>
      </p:grpSp>
      <p:grpSp>
        <p:nvGrpSpPr>
          <p:cNvPr id="8" name="Group 8"/>
          <p:cNvGrpSpPr/>
          <p:nvPr/>
        </p:nvGrpSpPr>
        <p:grpSpPr>
          <a:xfrm>
            <a:off x="1177288" y="6219795"/>
            <a:ext cx="5205423" cy="3411333"/>
            <a:chOff x="0" y="0"/>
            <a:chExt cx="6940564" cy="4548444"/>
          </a:xfrm>
        </p:grpSpPr>
        <p:sp>
          <p:nvSpPr>
            <p:cNvPr id="9" name="AutoShape 9"/>
            <p:cNvSpPr/>
            <p:nvPr/>
          </p:nvSpPr>
          <p:spPr>
            <a:xfrm>
              <a:off x="0" y="0"/>
              <a:ext cx="6940564" cy="4548444"/>
            </a:xfrm>
            <a:prstGeom prst="rect">
              <a:avLst/>
            </a:prstGeom>
            <a:solidFill>
              <a:srgbClr val="E5DDD2"/>
            </a:solidFill>
          </p:spPr>
          <p:txBody>
            <a:bodyPr/>
            <a:lstStyle/>
            <a:p>
              <a:endParaRPr lang="pl-PL"/>
            </a:p>
          </p:txBody>
        </p:sp>
      </p:grpSp>
      <p:sp>
        <p:nvSpPr>
          <p:cNvPr id="10" name="AutoShape 10"/>
          <p:cNvSpPr/>
          <p:nvPr/>
        </p:nvSpPr>
        <p:spPr>
          <a:xfrm>
            <a:off x="2570400" y="8448914"/>
            <a:ext cx="2419200" cy="0"/>
          </a:xfrm>
          <a:prstGeom prst="line">
            <a:avLst/>
          </a:prstGeom>
          <a:ln w="9525" cap="rnd">
            <a:solidFill>
              <a:srgbClr val="000000"/>
            </a:solidFill>
            <a:prstDash val="solid"/>
            <a:headEnd type="none" w="sm" len="sm"/>
            <a:tailEnd type="none" w="sm" len="sm"/>
          </a:ln>
        </p:spPr>
        <p:txBody>
          <a:bodyPr/>
          <a:lstStyle/>
          <a:p>
            <a:endParaRPr lang="pl-PL"/>
          </a:p>
        </p:txBody>
      </p:sp>
      <p:sp>
        <p:nvSpPr>
          <p:cNvPr id="11" name="TextBox 11"/>
          <p:cNvSpPr txBox="1"/>
          <p:nvPr/>
        </p:nvSpPr>
        <p:spPr>
          <a:xfrm>
            <a:off x="1400486" y="6257895"/>
            <a:ext cx="4759028" cy="2345521"/>
          </a:xfrm>
          <a:prstGeom prst="rect">
            <a:avLst/>
          </a:prstGeom>
        </p:spPr>
        <p:txBody>
          <a:bodyPr lIns="0" tIns="0" rIns="0" bIns="0" rtlCol="0" anchor="t">
            <a:spAutoFit/>
          </a:bodyPr>
          <a:lstStyle/>
          <a:p>
            <a:pPr algn="ctr">
              <a:lnSpc>
                <a:spcPts val="4644"/>
              </a:lnSpc>
            </a:pPr>
            <a:endParaRPr/>
          </a:p>
          <a:p>
            <a:pPr algn="ctr">
              <a:lnSpc>
                <a:spcPts val="4644"/>
              </a:lnSpc>
            </a:pPr>
            <a:r>
              <a:rPr lang="en-US" sz="4260">
                <a:solidFill>
                  <a:srgbClr val="34414A"/>
                </a:solidFill>
                <a:latin typeface="IBM Plex Sans Bold"/>
              </a:rPr>
              <a:t>Stop mobbingowi w NGO!</a:t>
            </a:r>
          </a:p>
          <a:p>
            <a:pPr marL="0" lvl="0" indent="0" algn="ctr">
              <a:lnSpc>
                <a:spcPts val="4644"/>
              </a:lnSpc>
            </a:pPr>
            <a:endParaRPr lang="en-US" sz="4260">
              <a:solidFill>
                <a:srgbClr val="34414A"/>
              </a:solidFill>
              <a:latin typeface="IBM Plex Sans Bold"/>
            </a:endParaRPr>
          </a:p>
        </p:txBody>
      </p:sp>
      <p:sp>
        <p:nvSpPr>
          <p:cNvPr id="12" name="TextBox 12"/>
          <p:cNvSpPr txBox="1"/>
          <p:nvPr/>
        </p:nvSpPr>
        <p:spPr>
          <a:xfrm>
            <a:off x="1400486" y="8742783"/>
            <a:ext cx="4759028" cy="602446"/>
          </a:xfrm>
          <a:prstGeom prst="rect">
            <a:avLst/>
          </a:prstGeom>
        </p:spPr>
        <p:txBody>
          <a:bodyPr lIns="0" tIns="0" rIns="0" bIns="0" rtlCol="0" anchor="t">
            <a:spAutoFit/>
          </a:bodyPr>
          <a:lstStyle/>
          <a:p>
            <a:pPr marL="0" lvl="0" indent="0" algn="ctr">
              <a:lnSpc>
                <a:spcPts val="4644"/>
              </a:lnSpc>
            </a:pPr>
            <a:r>
              <a:rPr lang="en-US" sz="4260">
                <a:solidFill>
                  <a:srgbClr val="34414A"/>
                </a:solidFill>
                <a:latin typeface="IBM Plex Sans Bold"/>
              </a:rPr>
              <a:t>E-book</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0" y="-425138"/>
            <a:ext cx="1511620" cy="9927629"/>
          </a:xfrm>
          <a:custGeom>
            <a:avLst/>
            <a:gdLst/>
            <a:ahLst/>
            <a:cxnLst/>
            <a:rect l="l" t="t" r="r" b="b"/>
            <a:pathLst>
              <a:path w="1834506" h="9927629">
                <a:moveTo>
                  <a:pt x="0" y="0"/>
                </a:moveTo>
                <a:lnTo>
                  <a:pt x="1834506" y="0"/>
                </a:lnTo>
                <a:lnTo>
                  <a:pt x="1834506" y="9927628"/>
                </a:lnTo>
                <a:lnTo>
                  <a:pt x="0" y="9927628"/>
                </a:lnTo>
                <a:lnTo>
                  <a:pt x="0" y="0"/>
                </a:lnTo>
                <a:close/>
              </a:path>
            </a:pathLst>
          </a:custGeom>
          <a:blipFill>
            <a:blip r:embed="rId2"/>
            <a:stretch>
              <a:fillRect l="-159607" r="-159607" b="-16199"/>
            </a:stretch>
          </a:blipFill>
        </p:spPr>
        <p:txBody>
          <a:bodyPr/>
          <a:lstStyle/>
          <a:p>
            <a:endParaRPr lang="pl-PL"/>
          </a:p>
        </p:txBody>
      </p:sp>
      <p:grpSp>
        <p:nvGrpSpPr>
          <p:cNvPr id="3" name="Group 3"/>
          <p:cNvGrpSpPr/>
          <p:nvPr/>
        </p:nvGrpSpPr>
        <p:grpSpPr>
          <a:xfrm>
            <a:off x="0" y="0"/>
            <a:ext cx="7556500" cy="986913"/>
            <a:chOff x="0" y="0"/>
            <a:chExt cx="2805794" cy="353687"/>
          </a:xfrm>
        </p:grpSpPr>
        <p:sp>
          <p:nvSpPr>
            <p:cNvPr id="4" name="Freeform 4"/>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5" name="TextBox 5"/>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768104" y="1373666"/>
            <a:ext cx="4759028" cy="401914"/>
          </a:xfrm>
          <a:prstGeom prst="rect">
            <a:avLst/>
          </a:prstGeom>
        </p:spPr>
        <p:txBody>
          <a:bodyPr lIns="0" tIns="0" rIns="0" bIns="0" rtlCol="0" anchor="t">
            <a:spAutoFit/>
          </a:bodyPr>
          <a:lstStyle/>
          <a:p>
            <a:pPr marL="0" lvl="0" indent="0">
              <a:lnSpc>
                <a:spcPts val="3118"/>
              </a:lnSpc>
            </a:pPr>
            <a:r>
              <a:rPr lang="en-US" sz="2860" err="1">
                <a:solidFill>
                  <a:srgbClr val="000000"/>
                </a:solidFill>
                <a:latin typeface="IBM Plex Sans Bold"/>
              </a:rPr>
              <a:t>Wstęp</a:t>
            </a:r>
            <a:endParaRPr lang="en-US" sz="2860">
              <a:solidFill>
                <a:srgbClr val="000000"/>
              </a:solidFill>
              <a:latin typeface="IBM Plex Sans Bold"/>
            </a:endParaRPr>
          </a:p>
        </p:txBody>
      </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3"/>
            <a:stretch>
              <a:fillRect/>
            </a:stretch>
          </a:blipFill>
        </p:spPr>
        <p:txBody>
          <a:bodyPr/>
          <a:lstStyle/>
          <a:p>
            <a:endParaRPr lang="pl-PL"/>
          </a:p>
        </p:txBody>
      </p:sp>
      <p:sp>
        <p:nvSpPr>
          <p:cNvPr id="11" name="TextBox 11"/>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2" name="TextBox 12"/>
          <p:cNvSpPr txBox="1"/>
          <p:nvPr/>
        </p:nvSpPr>
        <p:spPr>
          <a:xfrm>
            <a:off x="1743762" y="1866365"/>
            <a:ext cx="5330956" cy="8750857"/>
          </a:xfrm>
          <a:prstGeom prst="rect">
            <a:avLst/>
          </a:prstGeom>
        </p:spPr>
        <p:txBody>
          <a:bodyPr wrap="square" lIns="0" tIns="0" rIns="0" bIns="0" rtlCol="0" anchor="t">
            <a:spAutoFit/>
          </a:bodyPr>
          <a:lstStyle/>
          <a:p>
            <a:pPr algn="just">
              <a:lnSpc>
                <a:spcPts val="1770"/>
              </a:lnSpc>
            </a:pPr>
            <a:r>
              <a:rPr lang="en-US" sz="1264" err="1">
                <a:solidFill>
                  <a:srgbClr val="000000"/>
                </a:solidFill>
                <a:latin typeface="Arimo"/>
              </a:rPr>
              <a:t>Obligatoryjnie</a:t>
            </a:r>
            <a:r>
              <a:rPr lang="en-US" sz="1264">
                <a:solidFill>
                  <a:srgbClr val="000000"/>
                </a:solidFill>
                <a:latin typeface="Arimo"/>
              </a:rPr>
              <a:t> </a:t>
            </a:r>
            <a:r>
              <a:rPr lang="en-US" sz="1264" err="1">
                <a:solidFill>
                  <a:srgbClr val="000000"/>
                </a:solidFill>
                <a:latin typeface="Arimo"/>
              </a:rPr>
              <a:t>działania</a:t>
            </a:r>
            <a:r>
              <a:rPr lang="en-US" sz="1264">
                <a:solidFill>
                  <a:srgbClr val="000000"/>
                </a:solidFill>
                <a:latin typeface="Arimo"/>
              </a:rPr>
              <a:t> </a:t>
            </a:r>
            <a:r>
              <a:rPr lang="en-US" sz="1264" err="1">
                <a:solidFill>
                  <a:srgbClr val="000000"/>
                </a:solidFill>
                <a:latin typeface="Arimo"/>
              </a:rPr>
              <a:t>wynikające</a:t>
            </a:r>
            <a:r>
              <a:rPr lang="en-US" sz="1264">
                <a:solidFill>
                  <a:srgbClr val="000000"/>
                </a:solidFill>
                <a:latin typeface="Arimo"/>
              </a:rPr>
              <a:t> z </a:t>
            </a:r>
            <a:r>
              <a:rPr lang="en-US" sz="1264" err="1">
                <a:solidFill>
                  <a:srgbClr val="000000"/>
                </a:solidFill>
                <a:latin typeface="Arimo"/>
              </a:rPr>
              <a:t>procedowania</a:t>
            </a:r>
            <a:r>
              <a:rPr lang="en-US" sz="1264">
                <a:solidFill>
                  <a:srgbClr val="000000"/>
                </a:solidFill>
                <a:latin typeface="Arimo"/>
              </a:rPr>
              <a:t> </a:t>
            </a:r>
            <a:r>
              <a:rPr lang="en-US" sz="1264" err="1">
                <a:solidFill>
                  <a:srgbClr val="000000"/>
                </a:solidFill>
                <a:latin typeface="Arimo"/>
              </a:rPr>
              <a:t>zgłoszenia</a:t>
            </a:r>
            <a:r>
              <a:rPr lang="pl-PL" sz="1264">
                <a:solidFill>
                  <a:srgbClr val="000000"/>
                </a:solidFill>
                <a:latin typeface="Arimo"/>
              </a:rPr>
              <a:t> </a:t>
            </a:r>
            <a:br>
              <a:rPr lang="pl-PL" sz="1264">
                <a:solidFill>
                  <a:srgbClr val="000000"/>
                </a:solidFill>
                <a:latin typeface="Arimo"/>
              </a:rPr>
            </a:br>
            <a:r>
              <a:rPr lang="en-US" sz="1264">
                <a:solidFill>
                  <a:srgbClr val="000000"/>
                </a:solidFill>
                <a:latin typeface="Arimo"/>
              </a:rPr>
              <a:t>o </a:t>
            </a:r>
            <a:r>
              <a:rPr lang="en-US" sz="1264" err="1">
                <a:solidFill>
                  <a:srgbClr val="000000"/>
                </a:solidFill>
                <a:latin typeface="Arimo"/>
              </a:rPr>
              <a:t>charakterze</a:t>
            </a:r>
            <a:r>
              <a:rPr lang="en-US" sz="1264">
                <a:solidFill>
                  <a:srgbClr val="000000"/>
                </a:solidFill>
                <a:latin typeface="Arimo"/>
              </a:rPr>
              <a:t> </a:t>
            </a:r>
            <a:r>
              <a:rPr lang="en-US" sz="1264" err="1">
                <a:solidFill>
                  <a:srgbClr val="000000"/>
                </a:solidFill>
                <a:latin typeface="Arimo"/>
              </a:rPr>
              <a:t>niepożądanym</a:t>
            </a:r>
            <a:r>
              <a:rPr lang="en-US" sz="1264">
                <a:solidFill>
                  <a:srgbClr val="000000"/>
                </a:solidFill>
                <a:latin typeface="Arimo"/>
              </a:rPr>
              <a:t> (na </a:t>
            </a:r>
            <a:r>
              <a:rPr lang="en-US" sz="1264" err="1">
                <a:solidFill>
                  <a:srgbClr val="000000"/>
                </a:solidFill>
                <a:latin typeface="Arimo"/>
              </a:rPr>
              <a:t>skutek</a:t>
            </a:r>
            <a:r>
              <a:rPr lang="en-US" sz="1264">
                <a:solidFill>
                  <a:srgbClr val="000000"/>
                </a:solidFill>
                <a:latin typeface="Arimo"/>
              </a:rPr>
              <a:t> </a:t>
            </a:r>
            <a:r>
              <a:rPr lang="en-US" sz="1264" err="1">
                <a:solidFill>
                  <a:srgbClr val="000000"/>
                </a:solidFill>
                <a:latin typeface="Arimo"/>
              </a:rPr>
              <a:t>posiadania</a:t>
            </a:r>
            <a:r>
              <a:rPr lang="en-US" sz="1264">
                <a:solidFill>
                  <a:srgbClr val="000000"/>
                </a:solidFill>
                <a:latin typeface="Arimo"/>
              </a:rPr>
              <a:t> </a:t>
            </a:r>
            <a:r>
              <a:rPr lang="en-US" sz="1264" err="1">
                <a:solidFill>
                  <a:srgbClr val="000000"/>
                </a:solidFill>
                <a:latin typeface="Arimo"/>
              </a:rPr>
              <a:t>Procedur</a:t>
            </a:r>
            <a:r>
              <a:rPr lang="en-US" sz="1264">
                <a:solidFill>
                  <a:srgbClr val="000000"/>
                </a:solidFill>
                <a:latin typeface="Arimo"/>
              </a:rPr>
              <a:t> i np. </a:t>
            </a:r>
            <a:r>
              <a:rPr lang="en-US" sz="1264" err="1">
                <a:solidFill>
                  <a:srgbClr val="000000"/>
                </a:solidFill>
                <a:latin typeface="Arimo"/>
              </a:rPr>
              <a:t>powołania</a:t>
            </a:r>
            <a:r>
              <a:rPr lang="en-US" sz="1264">
                <a:solidFill>
                  <a:srgbClr val="000000"/>
                </a:solidFill>
                <a:latin typeface="Arimo"/>
              </a:rPr>
              <a:t> </a:t>
            </a:r>
            <a:r>
              <a:rPr lang="en-US" sz="1264" err="1">
                <a:solidFill>
                  <a:srgbClr val="000000"/>
                </a:solidFill>
                <a:latin typeface="Arimo"/>
              </a:rPr>
              <a:t>Komisji</a:t>
            </a:r>
            <a:r>
              <a:rPr lang="en-US" sz="1264">
                <a:solidFill>
                  <a:srgbClr val="000000"/>
                </a:solidFill>
                <a:latin typeface="Arimo"/>
              </a:rPr>
              <a:t> ds. </a:t>
            </a:r>
            <a:r>
              <a:rPr lang="en-US" sz="1264" err="1">
                <a:solidFill>
                  <a:srgbClr val="000000"/>
                </a:solidFill>
                <a:latin typeface="Arimo"/>
              </a:rPr>
              <a:t>przeciwdziałania</a:t>
            </a:r>
            <a:r>
              <a:rPr lang="en-US" sz="1264">
                <a:solidFill>
                  <a:srgbClr val="000000"/>
                </a:solidFill>
                <a:latin typeface="Arimo"/>
              </a:rPr>
              <a:t> </a:t>
            </a:r>
            <a:r>
              <a:rPr lang="en-US" sz="1264" err="1">
                <a:solidFill>
                  <a:srgbClr val="000000"/>
                </a:solidFill>
                <a:latin typeface="Arimo"/>
              </a:rPr>
              <a:t>zjawiskom</a:t>
            </a:r>
            <a:r>
              <a:rPr lang="en-US" sz="1264">
                <a:solidFill>
                  <a:srgbClr val="000000"/>
                </a:solidFill>
                <a:latin typeface="Arimo"/>
              </a:rPr>
              <a:t> </a:t>
            </a:r>
            <a:r>
              <a:rPr lang="en-US" sz="1264" err="1">
                <a:solidFill>
                  <a:srgbClr val="000000"/>
                </a:solidFill>
                <a:latin typeface="Arimo"/>
              </a:rPr>
              <a:t>niepożądanym</a:t>
            </a:r>
            <a:r>
              <a:rPr lang="en-US" sz="1264">
                <a:solidFill>
                  <a:srgbClr val="000000"/>
                </a:solidFill>
                <a:latin typeface="Arimo"/>
              </a:rPr>
              <a:t>              w </a:t>
            </a:r>
            <a:r>
              <a:rPr lang="en-US" sz="1264" err="1">
                <a:solidFill>
                  <a:srgbClr val="000000"/>
                </a:solidFill>
                <a:latin typeface="Arimo"/>
              </a:rPr>
              <a:t>miejscu</a:t>
            </a:r>
            <a:r>
              <a:rPr lang="en-US" sz="1264">
                <a:solidFill>
                  <a:srgbClr val="000000"/>
                </a:solidFill>
                <a:latin typeface="Arimo"/>
              </a:rPr>
              <a:t> pracy/</a:t>
            </a:r>
            <a:r>
              <a:rPr lang="en-US" sz="1264" err="1">
                <a:solidFill>
                  <a:srgbClr val="000000"/>
                </a:solidFill>
                <a:latin typeface="Arimo"/>
              </a:rPr>
              <a:t>zlecenia</a:t>
            </a:r>
            <a:r>
              <a:rPr lang="en-US" sz="1264">
                <a:solidFill>
                  <a:srgbClr val="000000"/>
                </a:solidFill>
                <a:latin typeface="Arimo"/>
              </a:rPr>
              <a:t>/</a:t>
            </a:r>
            <a:r>
              <a:rPr lang="en-US" sz="1264" err="1">
                <a:solidFill>
                  <a:srgbClr val="000000"/>
                </a:solidFill>
                <a:latin typeface="Arimo"/>
              </a:rPr>
              <a:t>realizacji</a:t>
            </a:r>
            <a:r>
              <a:rPr lang="en-US" sz="1264">
                <a:solidFill>
                  <a:srgbClr val="000000"/>
                </a:solidFill>
                <a:latin typeface="Arimo"/>
              </a:rPr>
              <a:t> </a:t>
            </a:r>
            <a:r>
              <a:rPr lang="en-US" sz="1264" err="1">
                <a:solidFill>
                  <a:srgbClr val="000000"/>
                </a:solidFill>
                <a:latin typeface="Arimo"/>
              </a:rPr>
              <a:t>wolontariatu</a:t>
            </a:r>
            <a:r>
              <a:rPr lang="en-US" sz="1264">
                <a:solidFill>
                  <a:srgbClr val="000000"/>
                </a:solidFill>
                <a:latin typeface="Arimo"/>
              </a:rPr>
              <a:t> i </a:t>
            </a:r>
            <a:r>
              <a:rPr lang="en-US" sz="1264" err="1">
                <a:solidFill>
                  <a:srgbClr val="000000"/>
                </a:solidFill>
                <a:latin typeface="Arimo"/>
              </a:rPr>
              <a:t>przeprowadzonego</a:t>
            </a:r>
            <a:r>
              <a:rPr lang="en-US" sz="1264">
                <a:solidFill>
                  <a:srgbClr val="000000"/>
                </a:solidFill>
                <a:latin typeface="Arimo"/>
              </a:rPr>
              <a:t> </a:t>
            </a:r>
            <a:r>
              <a:rPr lang="en-US" sz="1264" err="1">
                <a:solidFill>
                  <a:srgbClr val="000000"/>
                </a:solidFill>
                <a:latin typeface="Arimo"/>
              </a:rPr>
              <a:t>postępowania</a:t>
            </a:r>
            <a:r>
              <a:rPr lang="en-US" sz="1264">
                <a:solidFill>
                  <a:srgbClr val="000000"/>
                </a:solidFill>
                <a:latin typeface="Arimo"/>
              </a:rPr>
              <a:t>) </a:t>
            </a:r>
            <a:r>
              <a:rPr lang="en-US" sz="1264" err="1">
                <a:solidFill>
                  <a:srgbClr val="000000"/>
                </a:solidFill>
                <a:latin typeface="Arimo"/>
              </a:rPr>
              <a:t>muszą</a:t>
            </a:r>
            <a:r>
              <a:rPr lang="en-US" sz="1264">
                <a:solidFill>
                  <a:srgbClr val="000000"/>
                </a:solidFill>
                <a:latin typeface="Arimo"/>
              </a:rPr>
              <a:t> </a:t>
            </a:r>
            <a:r>
              <a:rPr lang="en-US" sz="1264" err="1">
                <a:solidFill>
                  <a:srgbClr val="000000"/>
                </a:solidFill>
                <a:latin typeface="Arimo"/>
              </a:rPr>
              <a:t>uwzględniać</a:t>
            </a:r>
            <a:r>
              <a:rPr lang="en-US" sz="1264">
                <a:solidFill>
                  <a:srgbClr val="000000"/>
                </a:solidFill>
                <a:latin typeface="Arimo"/>
              </a:rPr>
              <a:t> element </a:t>
            </a:r>
            <a:r>
              <a:rPr lang="en-US" sz="1264" err="1">
                <a:solidFill>
                  <a:srgbClr val="000000"/>
                </a:solidFill>
                <a:latin typeface="Arimo"/>
              </a:rPr>
              <a:t>informacji</a:t>
            </a:r>
            <a:r>
              <a:rPr lang="en-US" sz="1264">
                <a:solidFill>
                  <a:srgbClr val="000000"/>
                </a:solidFill>
                <a:latin typeface="Arimo"/>
              </a:rPr>
              <a:t> </a:t>
            </a:r>
            <a:r>
              <a:rPr lang="en-US" sz="1264" err="1">
                <a:solidFill>
                  <a:srgbClr val="000000"/>
                </a:solidFill>
                <a:latin typeface="Arimo"/>
              </a:rPr>
              <a:t>zwrotnej</a:t>
            </a:r>
            <a:r>
              <a:rPr lang="en-US" sz="1264">
                <a:solidFill>
                  <a:srgbClr val="000000"/>
                </a:solidFill>
                <a:latin typeface="Arimo"/>
              </a:rPr>
              <a:t> dla:</a:t>
            </a:r>
          </a:p>
          <a:p>
            <a:pPr algn="just">
              <a:lnSpc>
                <a:spcPts val="1770"/>
              </a:lnSpc>
            </a:pPr>
            <a:endParaRPr lang="en-US" sz="1264">
              <a:solidFill>
                <a:srgbClr val="000000"/>
              </a:solidFill>
              <a:latin typeface="Arimo"/>
            </a:endParaRPr>
          </a:p>
          <a:p>
            <a:pPr marL="272999" lvl="1" indent="-136500" algn="just">
              <a:lnSpc>
                <a:spcPts val="1770"/>
              </a:lnSpc>
              <a:buFont typeface="Arial"/>
              <a:buChar char="•"/>
            </a:pPr>
            <a:r>
              <a:rPr lang="en-US" sz="1264" err="1">
                <a:solidFill>
                  <a:srgbClr val="000000"/>
                </a:solidFill>
                <a:latin typeface="Arimo"/>
              </a:rPr>
              <a:t>Zarządu</a:t>
            </a:r>
            <a:r>
              <a:rPr lang="en-US" sz="1264">
                <a:solidFill>
                  <a:srgbClr val="000000"/>
                </a:solidFill>
                <a:latin typeface="Arimo"/>
              </a:rPr>
              <a:t> NGO – w </a:t>
            </a:r>
            <a:r>
              <a:rPr lang="en-US" sz="1264" err="1">
                <a:solidFill>
                  <a:srgbClr val="000000"/>
                </a:solidFill>
                <a:latin typeface="Arimo"/>
              </a:rPr>
              <a:t>postaci</a:t>
            </a:r>
            <a:r>
              <a:rPr lang="en-US" sz="1264">
                <a:solidFill>
                  <a:srgbClr val="000000"/>
                </a:solidFill>
                <a:latin typeface="Arimo"/>
              </a:rPr>
              <a:t> </a:t>
            </a:r>
            <a:r>
              <a:rPr lang="en-US" sz="1264" err="1">
                <a:solidFill>
                  <a:srgbClr val="000000"/>
                </a:solidFill>
                <a:latin typeface="Arimo"/>
              </a:rPr>
              <a:t>zaleceń</a:t>
            </a:r>
            <a:r>
              <a:rPr lang="en-US" sz="1264">
                <a:solidFill>
                  <a:srgbClr val="000000"/>
                </a:solidFill>
                <a:latin typeface="Arimo"/>
              </a:rPr>
              <a:t> i </a:t>
            </a:r>
            <a:r>
              <a:rPr lang="en-US" sz="1264" err="1">
                <a:solidFill>
                  <a:srgbClr val="000000"/>
                </a:solidFill>
                <a:latin typeface="Arimo"/>
              </a:rPr>
              <a:t>rekomendacji</a:t>
            </a:r>
            <a:r>
              <a:rPr lang="en-US" sz="1264">
                <a:solidFill>
                  <a:srgbClr val="000000"/>
                </a:solidFill>
                <a:latin typeface="Arimo"/>
              </a:rPr>
              <a:t> dla NGO jako </a:t>
            </a:r>
            <a:r>
              <a:rPr lang="en-US" sz="1264" err="1">
                <a:solidFill>
                  <a:srgbClr val="000000"/>
                </a:solidFill>
                <a:latin typeface="Arimo"/>
              </a:rPr>
              <a:t>pracodawcy</a:t>
            </a:r>
            <a:r>
              <a:rPr lang="en-US" sz="1264">
                <a:solidFill>
                  <a:srgbClr val="000000"/>
                </a:solidFill>
                <a:latin typeface="Arimo"/>
              </a:rPr>
              <a:t>/</a:t>
            </a:r>
            <a:r>
              <a:rPr lang="en-US" sz="1264" err="1">
                <a:solidFill>
                  <a:srgbClr val="000000"/>
                </a:solidFill>
                <a:latin typeface="Arimo"/>
              </a:rPr>
              <a:t>zleceniodawcy</a:t>
            </a:r>
            <a:r>
              <a:rPr lang="en-US" sz="1264">
                <a:solidFill>
                  <a:srgbClr val="000000"/>
                </a:solidFill>
                <a:latin typeface="Arimo"/>
              </a:rPr>
              <a:t>/</a:t>
            </a:r>
            <a:r>
              <a:rPr lang="en-US" sz="1264" err="1">
                <a:solidFill>
                  <a:srgbClr val="000000"/>
                </a:solidFill>
                <a:latin typeface="Arimo"/>
              </a:rPr>
              <a:t>organizatora</a:t>
            </a:r>
            <a:r>
              <a:rPr lang="en-US" sz="1264">
                <a:solidFill>
                  <a:srgbClr val="000000"/>
                </a:solidFill>
                <a:latin typeface="Arimo"/>
              </a:rPr>
              <a:t> </a:t>
            </a:r>
            <a:r>
              <a:rPr lang="en-US" sz="1264" err="1">
                <a:solidFill>
                  <a:srgbClr val="000000"/>
                </a:solidFill>
                <a:latin typeface="Arimo"/>
              </a:rPr>
              <a:t>wolontariatu</a:t>
            </a:r>
            <a:r>
              <a:rPr lang="en-US" sz="1264">
                <a:solidFill>
                  <a:srgbClr val="000000"/>
                </a:solidFill>
                <a:latin typeface="Arimo"/>
              </a:rPr>
              <a:t> oraz </a:t>
            </a:r>
            <a:r>
              <a:rPr lang="en-US" sz="1264" err="1">
                <a:solidFill>
                  <a:srgbClr val="000000"/>
                </a:solidFill>
                <a:latin typeface="Arimo"/>
              </a:rPr>
              <a:t>proponowanych</a:t>
            </a:r>
            <a:r>
              <a:rPr lang="en-US" sz="1264">
                <a:solidFill>
                  <a:srgbClr val="000000"/>
                </a:solidFill>
                <a:latin typeface="Arimo"/>
              </a:rPr>
              <a:t> przez </a:t>
            </a:r>
            <a:r>
              <a:rPr lang="en-US" sz="1264" err="1">
                <a:solidFill>
                  <a:srgbClr val="000000"/>
                </a:solidFill>
                <a:latin typeface="Arimo"/>
              </a:rPr>
              <a:t>Komisję</a:t>
            </a:r>
            <a:r>
              <a:rPr lang="en-US" sz="1264">
                <a:solidFill>
                  <a:srgbClr val="000000"/>
                </a:solidFill>
                <a:latin typeface="Arimo"/>
              </a:rPr>
              <a:t> </a:t>
            </a:r>
            <a:r>
              <a:rPr lang="en-US" sz="1264" err="1">
                <a:solidFill>
                  <a:srgbClr val="000000"/>
                </a:solidFill>
                <a:latin typeface="Arimo"/>
              </a:rPr>
              <a:t>czynności</a:t>
            </a:r>
            <a:r>
              <a:rPr lang="en-US" sz="1264">
                <a:solidFill>
                  <a:srgbClr val="000000"/>
                </a:solidFill>
                <a:latin typeface="Arimo"/>
              </a:rPr>
              <a:t> </a:t>
            </a:r>
            <a:r>
              <a:rPr lang="en-US" sz="1264" err="1">
                <a:solidFill>
                  <a:srgbClr val="000000"/>
                </a:solidFill>
                <a:latin typeface="Arimo"/>
              </a:rPr>
              <a:t>mających</a:t>
            </a:r>
            <a:r>
              <a:rPr lang="en-US" sz="1264">
                <a:solidFill>
                  <a:srgbClr val="000000"/>
                </a:solidFill>
                <a:latin typeface="Arimo"/>
              </a:rPr>
              <a:t> </a:t>
            </a:r>
            <a:r>
              <a:rPr lang="en-US" sz="1264" err="1">
                <a:solidFill>
                  <a:srgbClr val="000000"/>
                </a:solidFill>
                <a:latin typeface="Arimo"/>
              </a:rPr>
              <a:t>załagodzić</a:t>
            </a:r>
            <a:r>
              <a:rPr lang="en-US" sz="1264">
                <a:solidFill>
                  <a:srgbClr val="000000"/>
                </a:solidFill>
                <a:latin typeface="Arimo"/>
              </a:rPr>
              <a:t> </a:t>
            </a:r>
            <a:r>
              <a:rPr lang="en-US" sz="1264" err="1">
                <a:solidFill>
                  <a:srgbClr val="000000"/>
                </a:solidFill>
                <a:latin typeface="Arimo"/>
              </a:rPr>
              <a:t>skutki</a:t>
            </a:r>
            <a:r>
              <a:rPr lang="en-US" sz="1264">
                <a:solidFill>
                  <a:srgbClr val="000000"/>
                </a:solidFill>
                <a:latin typeface="Arimo"/>
              </a:rPr>
              <a:t> </a:t>
            </a:r>
            <a:r>
              <a:rPr lang="en-US" sz="1264" err="1">
                <a:solidFill>
                  <a:srgbClr val="000000"/>
                </a:solidFill>
                <a:latin typeface="Arimo"/>
              </a:rPr>
              <a:t>zachowań</a:t>
            </a:r>
            <a:r>
              <a:rPr lang="en-US" sz="1264">
                <a:solidFill>
                  <a:srgbClr val="000000"/>
                </a:solidFill>
                <a:latin typeface="Arimo"/>
              </a:rPr>
              <a:t>, które w </a:t>
            </a:r>
            <a:r>
              <a:rPr lang="en-US" sz="1264" err="1">
                <a:solidFill>
                  <a:srgbClr val="000000"/>
                </a:solidFill>
                <a:latin typeface="Arimo"/>
              </a:rPr>
              <a:t>wyniku</a:t>
            </a:r>
            <a:r>
              <a:rPr lang="en-US" sz="1264">
                <a:solidFill>
                  <a:srgbClr val="000000"/>
                </a:solidFill>
                <a:latin typeface="Arimo"/>
              </a:rPr>
              <a:t> </a:t>
            </a:r>
            <a:r>
              <a:rPr lang="en-US" sz="1264" err="1">
                <a:solidFill>
                  <a:srgbClr val="000000"/>
                </a:solidFill>
                <a:latin typeface="Arimo"/>
              </a:rPr>
              <a:t>postępowania</a:t>
            </a:r>
            <a:r>
              <a:rPr lang="en-US" sz="1264">
                <a:solidFill>
                  <a:srgbClr val="000000"/>
                </a:solidFill>
                <a:latin typeface="Arimo"/>
              </a:rPr>
              <a:t> </a:t>
            </a:r>
            <a:r>
              <a:rPr lang="en-US" sz="1264" err="1">
                <a:solidFill>
                  <a:srgbClr val="000000"/>
                </a:solidFill>
                <a:latin typeface="Arimo"/>
              </a:rPr>
              <a:t>zostały</a:t>
            </a:r>
            <a:r>
              <a:rPr lang="en-US" sz="1264">
                <a:solidFill>
                  <a:srgbClr val="000000"/>
                </a:solidFill>
                <a:latin typeface="Arimo"/>
              </a:rPr>
              <a:t> </a:t>
            </a:r>
            <a:r>
              <a:rPr lang="en-US" sz="1264" err="1">
                <a:solidFill>
                  <a:srgbClr val="000000"/>
                </a:solidFill>
                <a:latin typeface="Arimo"/>
              </a:rPr>
              <a:t>uznane</a:t>
            </a:r>
            <a:r>
              <a:rPr lang="en-US" sz="1264">
                <a:solidFill>
                  <a:srgbClr val="000000"/>
                </a:solidFill>
                <a:latin typeface="Arimo"/>
              </a:rPr>
              <a:t> jako </a:t>
            </a:r>
            <a:r>
              <a:rPr lang="en-US" sz="1264" err="1">
                <a:solidFill>
                  <a:srgbClr val="000000"/>
                </a:solidFill>
                <a:latin typeface="Arimo"/>
              </a:rPr>
              <a:t>noszące</a:t>
            </a:r>
            <a:r>
              <a:rPr lang="en-US" sz="1264">
                <a:solidFill>
                  <a:srgbClr val="000000"/>
                </a:solidFill>
                <a:latin typeface="Arimo"/>
              </a:rPr>
              <a:t> </a:t>
            </a:r>
            <a:r>
              <a:rPr lang="en-US" sz="1264" err="1">
                <a:solidFill>
                  <a:srgbClr val="000000"/>
                </a:solidFill>
                <a:latin typeface="Arimo"/>
              </a:rPr>
              <a:t>znamiona</a:t>
            </a:r>
            <a:r>
              <a:rPr lang="en-US" sz="1264">
                <a:solidFill>
                  <a:srgbClr val="000000"/>
                </a:solidFill>
                <a:latin typeface="Arimo"/>
              </a:rPr>
              <a:t> </a:t>
            </a:r>
            <a:r>
              <a:rPr lang="en-US" sz="1264" err="1">
                <a:solidFill>
                  <a:srgbClr val="000000"/>
                </a:solidFill>
                <a:latin typeface="Arimo"/>
              </a:rPr>
              <a:t>mobbingowych</a:t>
            </a:r>
            <a:r>
              <a:rPr lang="en-US" sz="1264">
                <a:solidFill>
                  <a:srgbClr val="000000"/>
                </a:solidFill>
                <a:latin typeface="Arimo"/>
              </a:rPr>
              <a:t>, </a:t>
            </a:r>
            <a:r>
              <a:rPr lang="en-US" sz="1264" err="1">
                <a:solidFill>
                  <a:srgbClr val="000000"/>
                </a:solidFill>
                <a:latin typeface="Arimo"/>
              </a:rPr>
              <a:t>dyskryminacyjnych</a:t>
            </a:r>
            <a:r>
              <a:rPr lang="en-US" sz="1264">
                <a:solidFill>
                  <a:srgbClr val="000000"/>
                </a:solidFill>
                <a:latin typeface="Arimo"/>
              </a:rPr>
              <a:t> </a:t>
            </a:r>
            <a:r>
              <a:rPr lang="en-US" sz="1264" err="1">
                <a:solidFill>
                  <a:srgbClr val="000000"/>
                </a:solidFill>
                <a:latin typeface="Arimo"/>
              </a:rPr>
              <a:t>czy</a:t>
            </a:r>
            <a:r>
              <a:rPr lang="en-US" sz="1264">
                <a:solidFill>
                  <a:srgbClr val="000000"/>
                </a:solidFill>
                <a:latin typeface="Arimo"/>
              </a:rPr>
              <a:t> </a:t>
            </a:r>
            <a:r>
              <a:rPr lang="en-US" sz="1264" err="1">
                <a:solidFill>
                  <a:srgbClr val="000000"/>
                </a:solidFill>
                <a:latin typeface="Arimo"/>
              </a:rPr>
              <a:t>naruszających</a:t>
            </a:r>
            <a:r>
              <a:rPr lang="en-US" sz="1264">
                <a:solidFill>
                  <a:srgbClr val="000000"/>
                </a:solidFill>
                <a:latin typeface="Arimo"/>
              </a:rPr>
              <a:t> dobra </a:t>
            </a:r>
            <a:r>
              <a:rPr lang="en-US" sz="1264" err="1">
                <a:solidFill>
                  <a:srgbClr val="000000"/>
                </a:solidFill>
                <a:latin typeface="Arimo"/>
              </a:rPr>
              <a:t>osobiste</a:t>
            </a:r>
            <a:r>
              <a:rPr lang="en-US" sz="1264">
                <a:solidFill>
                  <a:srgbClr val="000000"/>
                </a:solidFill>
                <a:latin typeface="Arimo"/>
              </a:rPr>
              <a:t>;</a:t>
            </a:r>
          </a:p>
          <a:p>
            <a:pPr marL="272999" lvl="1" indent="-136500" algn="just">
              <a:lnSpc>
                <a:spcPts val="1770"/>
              </a:lnSpc>
              <a:buFont typeface="Arial"/>
              <a:buChar char="•"/>
            </a:pPr>
            <a:r>
              <a:rPr lang="en-US" sz="1264" err="1">
                <a:solidFill>
                  <a:srgbClr val="000000"/>
                </a:solidFill>
                <a:latin typeface="Arimo"/>
              </a:rPr>
              <a:t>Stron</a:t>
            </a:r>
            <a:r>
              <a:rPr lang="en-US" sz="1264">
                <a:solidFill>
                  <a:srgbClr val="000000"/>
                </a:solidFill>
                <a:latin typeface="Arimo"/>
              </a:rPr>
              <a:t> </a:t>
            </a:r>
            <a:r>
              <a:rPr lang="en-US" sz="1264" err="1">
                <a:solidFill>
                  <a:srgbClr val="000000"/>
                </a:solidFill>
                <a:latin typeface="Arimo"/>
              </a:rPr>
              <a:t>postępowania</a:t>
            </a:r>
            <a:r>
              <a:rPr lang="en-US" sz="1264">
                <a:solidFill>
                  <a:srgbClr val="000000"/>
                </a:solidFill>
                <a:latin typeface="Arimo"/>
              </a:rPr>
              <a:t> </a:t>
            </a:r>
            <a:r>
              <a:rPr lang="en-US" sz="1264" err="1">
                <a:solidFill>
                  <a:srgbClr val="000000"/>
                </a:solidFill>
                <a:latin typeface="Arimo"/>
              </a:rPr>
              <a:t>będących</a:t>
            </a:r>
            <a:r>
              <a:rPr lang="en-US" sz="1264">
                <a:solidFill>
                  <a:srgbClr val="000000"/>
                </a:solidFill>
                <a:latin typeface="Arimo"/>
              </a:rPr>
              <a:t> w </a:t>
            </a:r>
            <a:r>
              <a:rPr lang="en-US" sz="1264" err="1">
                <a:solidFill>
                  <a:srgbClr val="000000"/>
                </a:solidFill>
                <a:latin typeface="Arimo"/>
              </a:rPr>
              <a:t>domniemaniu</a:t>
            </a:r>
            <a:r>
              <a:rPr lang="en-US" sz="1264">
                <a:solidFill>
                  <a:srgbClr val="000000"/>
                </a:solidFill>
                <a:latin typeface="Arimo"/>
              </a:rPr>
              <a:t> </a:t>
            </a:r>
            <a:r>
              <a:rPr lang="en-US" sz="1264" err="1">
                <a:solidFill>
                  <a:srgbClr val="000000"/>
                </a:solidFill>
                <a:latin typeface="Arimo"/>
              </a:rPr>
              <a:t>ofiarą</a:t>
            </a:r>
            <a:r>
              <a:rPr lang="en-US" sz="1264">
                <a:solidFill>
                  <a:srgbClr val="000000"/>
                </a:solidFill>
                <a:latin typeface="Arimo"/>
              </a:rPr>
              <a:t>/</a:t>
            </a:r>
            <a:r>
              <a:rPr lang="en-US" sz="1264" err="1">
                <a:solidFill>
                  <a:srgbClr val="000000"/>
                </a:solidFill>
                <a:latin typeface="Arimo"/>
              </a:rPr>
              <a:t>ofiarami</a:t>
            </a:r>
            <a:r>
              <a:rPr lang="en-US" sz="1264">
                <a:solidFill>
                  <a:srgbClr val="000000"/>
                </a:solidFill>
                <a:latin typeface="Arimo"/>
              </a:rPr>
              <a:t>               i </a:t>
            </a:r>
            <a:r>
              <a:rPr lang="en-US" sz="1264" err="1">
                <a:solidFill>
                  <a:srgbClr val="000000"/>
                </a:solidFill>
                <a:latin typeface="Arimo"/>
              </a:rPr>
              <a:t>sprawcą</a:t>
            </a:r>
            <a:r>
              <a:rPr lang="en-US" sz="1264">
                <a:solidFill>
                  <a:srgbClr val="000000"/>
                </a:solidFill>
                <a:latin typeface="Arimo"/>
              </a:rPr>
              <a:t>/</a:t>
            </a:r>
            <a:r>
              <a:rPr lang="en-US" sz="1264" err="1">
                <a:solidFill>
                  <a:srgbClr val="000000"/>
                </a:solidFill>
                <a:latin typeface="Arimo"/>
              </a:rPr>
              <a:t>sprawcami</a:t>
            </a:r>
            <a:r>
              <a:rPr lang="en-US" sz="1264">
                <a:solidFill>
                  <a:srgbClr val="000000"/>
                </a:solidFill>
                <a:latin typeface="Arimo"/>
              </a:rPr>
              <a:t> - w </a:t>
            </a:r>
            <a:r>
              <a:rPr lang="en-US" sz="1264" err="1">
                <a:solidFill>
                  <a:srgbClr val="000000"/>
                </a:solidFill>
                <a:latin typeface="Arimo"/>
              </a:rPr>
              <a:t>postaci</a:t>
            </a:r>
            <a:r>
              <a:rPr lang="en-US" sz="1264">
                <a:solidFill>
                  <a:srgbClr val="000000"/>
                </a:solidFill>
                <a:latin typeface="Arimo"/>
              </a:rPr>
              <a:t> </a:t>
            </a:r>
            <a:r>
              <a:rPr lang="en-US" sz="1264" err="1">
                <a:solidFill>
                  <a:srgbClr val="000000"/>
                </a:solidFill>
                <a:latin typeface="Arimo"/>
              </a:rPr>
              <a:t>zawiadomienia</a:t>
            </a:r>
            <a:r>
              <a:rPr lang="en-US" sz="1264">
                <a:solidFill>
                  <a:srgbClr val="000000"/>
                </a:solidFill>
                <a:latin typeface="Arimo"/>
              </a:rPr>
              <a:t> o </a:t>
            </a:r>
            <a:r>
              <a:rPr lang="en-US" sz="1264" err="1">
                <a:solidFill>
                  <a:srgbClr val="000000"/>
                </a:solidFill>
                <a:latin typeface="Arimo"/>
              </a:rPr>
              <a:t>ustaleniach</a:t>
            </a:r>
            <a:r>
              <a:rPr lang="en-US" sz="1264">
                <a:solidFill>
                  <a:srgbClr val="000000"/>
                </a:solidFill>
                <a:latin typeface="Arimo"/>
              </a:rPr>
              <a:t> </a:t>
            </a:r>
            <a:r>
              <a:rPr lang="en-US" sz="1264" err="1">
                <a:solidFill>
                  <a:srgbClr val="000000"/>
                </a:solidFill>
                <a:latin typeface="Arimo"/>
              </a:rPr>
              <a:t>Komisji</a:t>
            </a:r>
            <a:r>
              <a:rPr lang="en-US" sz="1264">
                <a:solidFill>
                  <a:srgbClr val="000000"/>
                </a:solidFill>
                <a:latin typeface="Arimo"/>
              </a:rPr>
              <a:t> ds. </a:t>
            </a:r>
            <a:r>
              <a:rPr lang="en-US" sz="1264" err="1">
                <a:solidFill>
                  <a:srgbClr val="000000"/>
                </a:solidFill>
                <a:latin typeface="Arimo"/>
              </a:rPr>
              <a:t>rozpatrzenia</a:t>
            </a:r>
            <a:r>
              <a:rPr lang="en-US" sz="1264">
                <a:solidFill>
                  <a:srgbClr val="000000"/>
                </a:solidFill>
                <a:latin typeface="Arimo"/>
              </a:rPr>
              <a:t> i </a:t>
            </a:r>
            <a:r>
              <a:rPr lang="en-US" sz="1264" err="1">
                <a:solidFill>
                  <a:srgbClr val="000000"/>
                </a:solidFill>
                <a:latin typeface="Arimo"/>
              </a:rPr>
              <a:t>wyjaśniania</a:t>
            </a:r>
            <a:r>
              <a:rPr lang="en-US" sz="1264">
                <a:solidFill>
                  <a:srgbClr val="000000"/>
                </a:solidFill>
                <a:latin typeface="Arimo"/>
              </a:rPr>
              <a:t> </a:t>
            </a:r>
            <a:r>
              <a:rPr lang="en-US" sz="1264" err="1">
                <a:solidFill>
                  <a:srgbClr val="000000"/>
                </a:solidFill>
                <a:latin typeface="Arimo"/>
              </a:rPr>
              <a:t>zgłoszenia</a:t>
            </a:r>
            <a:r>
              <a:rPr lang="en-US" sz="1264">
                <a:solidFill>
                  <a:srgbClr val="000000"/>
                </a:solidFill>
                <a:latin typeface="Arimo"/>
              </a:rPr>
              <a:t> w </a:t>
            </a:r>
            <a:r>
              <a:rPr lang="en-US" sz="1264" err="1">
                <a:solidFill>
                  <a:srgbClr val="000000"/>
                </a:solidFill>
                <a:latin typeface="Arimo"/>
              </a:rPr>
              <a:t>formie</a:t>
            </a:r>
            <a:r>
              <a:rPr lang="en-US" sz="1264">
                <a:solidFill>
                  <a:srgbClr val="000000"/>
                </a:solidFill>
                <a:latin typeface="Arimo"/>
              </a:rPr>
              <a:t> </a:t>
            </a:r>
            <a:r>
              <a:rPr lang="en-US" sz="1264" err="1">
                <a:solidFill>
                  <a:srgbClr val="000000"/>
                </a:solidFill>
                <a:latin typeface="Arimo"/>
              </a:rPr>
              <a:t>wyciągu</a:t>
            </a:r>
            <a:r>
              <a:rPr lang="en-US" sz="1264">
                <a:solidFill>
                  <a:srgbClr val="000000"/>
                </a:solidFill>
                <a:latin typeface="Arimo"/>
              </a:rPr>
              <a:t> ze </a:t>
            </a:r>
            <a:r>
              <a:rPr lang="en-US" sz="1264" err="1">
                <a:solidFill>
                  <a:srgbClr val="000000"/>
                </a:solidFill>
                <a:latin typeface="Arimo"/>
              </a:rPr>
              <a:t>sprawozdania</a:t>
            </a:r>
            <a:r>
              <a:rPr lang="en-US" sz="1264">
                <a:solidFill>
                  <a:srgbClr val="000000"/>
                </a:solidFill>
                <a:latin typeface="Arimo"/>
              </a:rPr>
              <a:t> z </a:t>
            </a:r>
            <a:r>
              <a:rPr lang="en-US" sz="1264" err="1">
                <a:solidFill>
                  <a:srgbClr val="000000"/>
                </a:solidFill>
                <a:latin typeface="Arimo"/>
              </a:rPr>
              <a:t>postępowania</a:t>
            </a:r>
            <a:r>
              <a:rPr lang="en-US" sz="1264">
                <a:solidFill>
                  <a:srgbClr val="000000"/>
                </a:solidFill>
                <a:latin typeface="Arimo"/>
              </a:rPr>
              <a:t> </a:t>
            </a:r>
            <a:r>
              <a:rPr lang="en-US" sz="1264" err="1">
                <a:solidFill>
                  <a:srgbClr val="000000"/>
                </a:solidFill>
                <a:latin typeface="Arimo"/>
              </a:rPr>
              <a:t>Komisji</a:t>
            </a:r>
            <a:r>
              <a:rPr lang="en-US" sz="1264">
                <a:solidFill>
                  <a:srgbClr val="000000"/>
                </a:solidFill>
                <a:latin typeface="Arimo"/>
              </a:rPr>
              <a:t>. W </a:t>
            </a:r>
            <a:r>
              <a:rPr lang="en-US" sz="1264" err="1">
                <a:solidFill>
                  <a:srgbClr val="000000"/>
                </a:solidFill>
                <a:latin typeface="Arimo"/>
              </a:rPr>
              <a:t>zawiadomieniu</a:t>
            </a:r>
            <a:r>
              <a:rPr lang="en-US" sz="1264">
                <a:solidFill>
                  <a:srgbClr val="000000"/>
                </a:solidFill>
                <a:latin typeface="Arimo"/>
              </a:rPr>
              <a:t> Zarząd NGO </a:t>
            </a:r>
            <a:r>
              <a:rPr lang="en-US" sz="1264" err="1">
                <a:solidFill>
                  <a:srgbClr val="000000"/>
                </a:solidFill>
                <a:latin typeface="Arimo"/>
              </a:rPr>
              <a:t>informuje</a:t>
            </a:r>
            <a:r>
              <a:rPr lang="en-US" sz="1264">
                <a:solidFill>
                  <a:srgbClr val="000000"/>
                </a:solidFill>
                <a:latin typeface="Arimo"/>
              </a:rPr>
              <a:t> </a:t>
            </a:r>
            <a:r>
              <a:rPr lang="en-US" sz="1264" err="1">
                <a:solidFill>
                  <a:srgbClr val="000000"/>
                </a:solidFill>
                <a:latin typeface="Arimo"/>
              </a:rPr>
              <a:t>Strony</a:t>
            </a:r>
            <a:r>
              <a:rPr lang="en-US" sz="1264">
                <a:solidFill>
                  <a:srgbClr val="000000"/>
                </a:solidFill>
                <a:latin typeface="Arimo"/>
              </a:rPr>
              <a:t> o </a:t>
            </a:r>
            <a:r>
              <a:rPr lang="en-US" sz="1264" err="1">
                <a:solidFill>
                  <a:srgbClr val="000000"/>
                </a:solidFill>
                <a:latin typeface="Arimo"/>
              </a:rPr>
              <a:t>przyjęciu</a:t>
            </a:r>
            <a:r>
              <a:rPr lang="en-US" sz="1264">
                <a:solidFill>
                  <a:srgbClr val="000000"/>
                </a:solidFill>
                <a:latin typeface="Arimo"/>
              </a:rPr>
              <a:t> i </a:t>
            </a:r>
            <a:r>
              <a:rPr lang="en-US" sz="1264" err="1">
                <a:solidFill>
                  <a:srgbClr val="000000"/>
                </a:solidFill>
                <a:latin typeface="Arimo"/>
              </a:rPr>
              <a:t>uruchomieniu</a:t>
            </a:r>
            <a:r>
              <a:rPr lang="en-US" sz="1264">
                <a:solidFill>
                  <a:srgbClr val="000000"/>
                </a:solidFill>
                <a:latin typeface="Arimo"/>
              </a:rPr>
              <a:t> </a:t>
            </a:r>
            <a:r>
              <a:rPr lang="en-US" sz="1264" err="1">
                <a:solidFill>
                  <a:srgbClr val="000000"/>
                </a:solidFill>
                <a:latin typeface="Arimo"/>
              </a:rPr>
              <a:t>wdrażania</a:t>
            </a:r>
            <a:r>
              <a:rPr lang="en-US" sz="1264">
                <a:solidFill>
                  <a:srgbClr val="000000"/>
                </a:solidFill>
                <a:latin typeface="Arimo"/>
              </a:rPr>
              <a:t> </a:t>
            </a:r>
            <a:r>
              <a:rPr lang="en-US" sz="1264" err="1">
                <a:solidFill>
                  <a:srgbClr val="000000"/>
                </a:solidFill>
                <a:latin typeface="Arimo"/>
              </a:rPr>
              <a:t>wskazanych</a:t>
            </a:r>
            <a:r>
              <a:rPr lang="en-US" sz="1264">
                <a:solidFill>
                  <a:srgbClr val="000000"/>
                </a:solidFill>
                <a:latin typeface="Arimo"/>
              </a:rPr>
              <a:t> </a:t>
            </a:r>
            <a:r>
              <a:rPr lang="en-US" sz="1264" err="1">
                <a:solidFill>
                  <a:srgbClr val="000000"/>
                </a:solidFill>
                <a:latin typeface="Arimo"/>
              </a:rPr>
              <a:t>zaleceń</a:t>
            </a:r>
            <a:r>
              <a:rPr lang="en-US" sz="1264">
                <a:solidFill>
                  <a:srgbClr val="000000"/>
                </a:solidFill>
                <a:latin typeface="Arimo"/>
              </a:rPr>
              <a:t> </a:t>
            </a:r>
            <a:r>
              <a:rPr lang="en-US" sz="1264" err="1">
                <a:solidFill>
                  <a:srgbClr val="000000"/>
                </a:solidFill>
                <a:latin typeface="Arimo"/>
              </a:rPr>
              <a:t>rekomendowanych</a:t>
            </a:r>
            <a:r>
              <a:rPr lang="en-US" sz="1264">
                <a:solidFill>
                  <a:srgbClr val="000000"/>
                </a:solidFill>
                <a:latin typeface="Arimo"/>
              </a:rPr>
              <a:t> przez </a:t>
            </a:r>
            <a:r>
              <a:rPr lang="en-US" sz="1264" err="1">
                <a:solidFill>
                  <a:srgbClr val="000000"/>
                </a:solidFill>
                <a:latin typeface="Arimo"/>
              </a:rPr>
              <a:t>Komisję</a:t>
            </a:r>
            <a:r>
              <a:rPr lang="en-US" sz="1264">
                <a:solidFill>
                  <a:srgbClr val="000000"/>
                </a:solidFill>
                <a:latin typeface="Arimo"/>
              </a:rPr>
              <a:t>.</a:t>
            </a:r>
          </a:p>
          <a:p>
            <a:pPr algn="just">
              <a:lnSpc>
                <a:spcPts val="1770"/>
              </a:lnSpc>
            </a:pPr>
            <a:endParaRPr lang="en-US" sz="1264">
              <a:solidFill>
                <a:srgbClr val="000000"/>
              </a:solidFill>
              <a:latin typeface="Arimo"/>
            </a:endParaRPr>
          </a:p>
          <a:p>
            <a:pPr algn="just">
              <a:lnSpc>
                <a:spcPts val="1770"/>
              </a:lnSpc>
            </a:pPr>
            <a:r>
              <a:rPr lang="en-US" sz="1264">
                <a:solidFill>
                  <a:srgbClr val="000000"/>
                </a:solidFill>
                <a:latin typeface="Arimo"/>
              </a:rPr>
              <a:t>E-book </a:t>
            </a:r>
            <a:r>
              <a:rPr lang="en-US" sz="1264" err="1">
                <a:solidFill>
                  <a:srgbClr val="000000"/>
                </a:solidFill>
                <a:latin typeface="Arimo"/>
              </a:rPr>
              <a:t>wydany</a:t>
            </a:r>
            <a:r>
              <a:rPr lang="en-US" sz="1264">
                <a:solidFill>
                  <a:srgbClr val="000000"/>
                </a:solidFill>
                <a:latin typeface="Arimo"/>
              </a:rPr>
              <a:t> w </a:t>
            </a:r>
            <a:r>
              <a:rPr lang="en-US" sz="1264" err="1">
                <a:solidFill>
                  <a:srgbClr val="000000"/>
                </a:solidFill>
                <a:latin typeface="Arimo"/>
              </a:rPr>
              <a:t>wersji</a:t>
            </a:r>
            <a:r>
              <a:rPr lang="en-US" sz="1264">
                <a:solidFill>
                  <a:srgbClr val="000000"/>
                </a:solidFill>
                <a:latin typeface="Arimo"/>
              </a:rPr>
              <a:t> </a:t>
            </a:r>
            <a:r>
              <a:rPr lang="en-US" sz="1264" err="1">
                <a:solidFill>
                  <a:srgbClr val="000000"/>
                </a:solidFill>
                <a:latin typeface="Arimo"/>
              </a:rPr>
              <a:t>elektornicznej</a:t>
            </a:r>
            <a:r>
              <a:rPr lang="en-US" sz="1264">
                <a:solidFill>
                  <a:srgbClr val="000000"/>
                </a:solidFill>
                <a:latin typeface="Arimo"/>
              </a:rPr>
              <a:t> (.pdf) </a:t>
            </a:r>
            <a:r>
              <a:rPr lang="en-US" sz="1264" err="1">
                <a:solidFill>
                  <a:srgbClr val="000000"/>
                </a:solidFill>
                <a:latin typeface="Arimo"/>
              </a:rPr>
              <a:t>wraz</a:t>
            </a:r>
            <a:r>
              <a:rPr lang="en-US" sz="1264">
                <a:solidFill>
                  <a:srgbClr val="000000"/>
                </a:solidFill>
                <a:latin typeface="Arimo"/>
              </a:rPr>
              <a:t> z </a:t>
            </a:r>
            <a:r>
              <a:rPr lang="en-US" sz="1264" err="1">
                <a:solidFill>
                  <a:srgbClr val="000000"/>
                </a:solidFill>
                <a:latin typeface="Arimo"/>
              </a:rPr>
              <a:t>wersją</a:t>
            </a:r>
            <a:r>
              <a:rPr lang="en-US" sz="1264">
                <a:solidFill>
                  <a:srgbClr val="000000"/>
                </a:solidFill>
                <a:latin typeface="Arimo"/>
              </a:rPr>
              <a:t> </a:t>
            </a:r>
            <a:r>
              <a:rPr lang="en-US" sz="1264" err="1">
                <a:solidFill>
                  <a:srgbClr val="000000"/>
                </a:solidFill>
                <a:latin typeface="Arimo"/>
              </a:rPr>
              <a:t>edytowalną</a:t>
            </a:r>
            <a:r>
              <a:rPr lang="en-US" sz="1264">
                <a:solidFill>
                  <a:srgbClr val="000000"/>
                </a:solidFill>
                <a:latin typeface="Arimo"/>
              </a:rPr>
              <a:t> </a:t>
            </a:r>
            <a:r>
              <a:rPr lang="en-US" sz="1264" err="1">
                <a:solidFill>
                  <a:srgbClr val="000000"/>
                </a:solidFill>
                <a:latin typeface="Arimo"/>
              </a:rPr>
              <a:t>stanowi</a:t>
            </a:r>
            <a:r>
              <a:rPr lang="en-US" sz="1264">
                <a:solidFill>
                  <a:srgbClr val="000000"/>
                </a:solidFill>
                <a:latin typeface="Arimo"/>
              </a:rPr>
              <a:t> </a:t>
            </a:r>
            <a:r>
              <a:rPr lang="en-US" sz="1264" err="1">
                <a:solidFill>
                  <a:srgbClr val="000000"/>
                </a:solidFill>
                <a:latin typeface="Arimo"/>
              </a:rPr>
              <a:t>bazowe</a:t>
            </a:r>
            <a:r>
              <a:rPr lang="en-US" sz="1264">
                <a:solidFill>
                  <a:srgbClr val="000000"/>
                </a:solidFill>
                <a:latin typeface="Arimo"/>
              </a:rPr>
              <a:t> </a:t>
            </a:r>
            <a:r>
              <a:rPr lang="en-US" sz="1264" err="1">
                <a:solidFill>
                  <a:srgbClr val="000000"/>
                </a:solidFill>
                <a:latin typeface="Arimo"/>
              </a:rPr>
              <a:t>narzędzie</a:t>
            </a:r>
            <a:r>
              <a:rPr lang="en-US" sz="1264">
                <a:solidFill>
                  <a:srgbClr val="000000"/>
                </a:solidFill>
                <a:latin typeface="Arimo"/>
              </a:rPr>
              <a:t> dla </a:t>
            </a:r>
            <a:r>
              <a:rPr lang="en-US" sz="1264" err="1">
                <a:solidFill>
                  <a:srgbClr val="000000"/>
                </a:solidFill>
                <a:latin typeface="Arimo"/>
              </a:rPr>
              <a:t>podmiotów</a:t>
            </a:r>
            <a:r>
              <a:rPr lang="en-US" sz="1264">
                <a:solidFill>
                  <a:srgbClr val="000000"/>
                </a:solidFill>
                <a:latin typeface="Arimo"/>
              </a:rPr>
              <a:t> i </a:t>
            </a:r>
            <a:r>
              <a:rPr lang="en-US" sz="1264" err="1">
                <a:solidFill>
                  <a:srgbClr val="000000"/>
                </a:solidFill>
                <a:latin typeface="Arimo"/>
              </a:rPr>
              <a:t>osób</a:t>
            </a:r>
            <a:r>
              <a:rPr lang="en-US" sz="1264">
                <a:solidFill>
                  <a:srgbClr val="000000"/>
                </a:solidFill>
                <a:latin typeface="Arimo"/>
              </a:rPr>
              <a:t> </a:t>
            </a:r>
            <a:r>
              <a:rPr lang="en-US" sz="1264" err="1">
                <a:solidFill>
                  <a:srgbClr val="000000"/>
                </a:solidFill>
                <a:latin typeface="Arimo"/>
              </a:rPr>
              <a:t>działających</a:t>
            </a:r>
            <a:r>
              <a:rPr lang="en-US" sz="1264">
                <a:solidFill>
                  <a:srgbClr val="000000"/>
                </a:solidFill>
                <a:latin typeface="Arimo"/>
              </a:rPr>
              <a:t> w III </a:t>
            </a:r>
            <a:r>
              <a:rPr lang="en-US" sz="1264" err="1">
                <a:solidFill>
                  <a:srgbClr val="000000"/>
                </a:solidFill>
                <a:latin typeface="Arimo"/>
              </a:rPr>
              <a:t>sektorze</a:t>
            </a:r>
            <a:r>
              <a:rPr lang="en-US" sz="1264">
                <a:solidFill>
                  <a:srgbClr val="000000"/>
                </a:solidFill>
                <a:latin typeface="Arimo"/>
              </a:rPr>
              <a:t> </a:t>
            </a:r>
            <a:r>
              <a:rPr lang="en-US" sz="1264" err="1">
                <a:solidFill>
                  <a:srgbClr val="000000"/>
                </a:solidFill>
                <a:latin typeface="Arimo"/>
              </a:rPr>
              <a:t>gospodarki</a:t>
            </a:r>
            <a:r>
              <a:rPr lang="en-US" sz="1264">
                <a:solidFill>
                  <a:srgbClr val="000000"/>
                </a:solidFill>
                <a:latin typeface="Arimo"/>
              </a:rPr>
              <a:t> </a:t>
            </a:r>
            <a:r>
              <a:rPr lang="en-US" sz="1264" err="1">
                <a:solidFill>
                  <a:srgbClr val="000000"/>
                </a:solidFill>
                <a:latin typeface="Arimo"/>
              </a:rPr>
              <a:t>pomocne</a:t>
            </a:r>
            <a:r>
              <a:rPr lang="en-US" sz="1264">
                <a:solidFill>
                  <a:srgbClr val="000000"/>
                </a:solidFill>
                <a:latin typeface="Arimo"/>
              </a:rPr>
              <a:t> w  </a:t>
            </a:r>
            <a:r>
              <a:rPr lang="en-US" sz="1264" err="1">
                <a:solidFill>
                  <a:srgbClr val="000000"/>
                </a:solidFill>
                <a:latin typeface="Arimo"/>
              </a:rPr>
              <a:t>prewencji</a:t>
            </a:r>
            <a:r>
              <a:rPr lang="en-US" sz="1264">
                <a:solidFill>
                  <a:srgbClr val="000000"/>
                </a:solidFill>
                <a:latin typeface="Arimo"/>
              </a:rPr>
              <a:t> </a:t>
            </a:r>
            <a:r>
              <a:rPr lang="en-US" sz="1264" err="1">
                <a:solidFill>
                  <a:srgbClr val="000000"/>
                </a:solidFill>
                <a:latin typeface="Arimo"/>
              </a:rPr>
              <a:t>antymobbingowej</a:t>
            </a:r>
            <a:r>
              <a:rPr lang="en-US" sz="1264">
                <a:solidFill>
                  <a:srgbClr val="000000"/>
                </a:solidFill>
                <a:latin typeface="Arimo"/>
              </a:rPr>
              <a:t>                    </a:t>
            </a:r>
            <a:r>
              <a:rPr lang="pl-PL" sz="1264">
                <a:solidFill>
                  <a:srgbClr val="000000"/>
                </a:solidFill>
                <a:latin typeface="Arimo"/>
              </a:rPr>
              <a:t> </a:t>
            </a:r>
            <a:r>
              <a:rPr lang="en-US" sz="1264">
                <a:solidFill>
                  <a:srgbClr val="000000"/>
                </a:solidFill>
                <a:latin typeface="Arimo"/>
              </a:rPr>
              <a:t> i</a:t>
            </a:r>
            <a:r>
              <a:rPr lang="pl-PL" sz="1264">
                <a:solidFill>
                  <a:srgbClr val="000000"/>
                </a:solidFill>
                <a:latin typeface="Arimo"/>
              </a:rPr>
              <a:t> </a:t>
            </a:r>
            <a:r>
              <a:rPr lang="en-US" sz="1264" err="1">
                <a:solidFill>
                  <a:srgbClr val="000000"/>
                </a:solidFill>
                <a:latin typeface="Arimo"/>
              </a:rPr>
              <a:t>antydyskryminacyjnej</a:t>
            </a:r>
            <a:r>
              <a:rPr lang="en-US" sz="1264">
                <a:solidFill>
                  <a:srgbClr val="000000"/>
                </a:solidFill>
                <a:latin typeface="Arimo"/>
              </a:rPr>
              <a:t> zarówno dla NGO`s jako </a:t>
            </a:r>
            <a:r>
              <a:rPr lang="en-US" sz="1264" err="1">
                <a:solidFill>
                  <a:srgbClr val="000000"/>
                </a:solidFill>
                <a:latin typeface="Arimo"/>
              </a:rPr>
              <a:t>pracodawców</a:t>
            </a:r>
            <a:r>
              <a:rPr lang="en-US" sz="1264">
                <a:solidFill>
                  <a:srgbClr val="000000"/>
                </a:solidFill>
                <a:latin typeface="Arimo"/>
              </a:rPr>
              <a:t>/</a:t>
            </a:r>
            <a:r>
              <a:rPr lang="en-US" sz="1264" err="1">
                <a:solidFill>
                  <a:srgbClr val="000000"/>
                </a:solidFill>
                <a:latin typeface="Arimo"/>
              </a:rPr>
              <a:t>zleceniodawców</a:t>
            </a:r>
            <a:r>
              <a:rPr lang="en-US" sz="1264">
                <a:solidFill>
                  <a:srgbClr val="000000"/>
                </a:solidFill>
                <a:latin typeface="Arimo"/>
              </a:rPr>
              <a:t>/</a:t>
            </a:r>
            <a:r>
              <a:rPr lang="en-US" sz="1264" err="1">
                <a:solidFill>
                  <a:srgbClr val="000000"/>
                </a:solidFill>
                <a:latin typeface="Arimo"/>
              </a:rPr>
              <a:t>organizatorów</a:t>
            </a:r>
            <a:r>
              <a:rPr lang="en-US" sz="1264">
                <a:solidFill>
                  <a:srgbClr val="000000"/>
                </a:solidFill>
                <a:latin typeface="Arimo"/>
              </a:rPr>
              <a:t> </a:t>
            </a:r>
            <a:r>
              <a:rPr lang="en-US" sz="1264" err="1">
                <a:solidFill>
                  <a:srgbClr val="000000"/>
                </a:solidFill>
                <a:latin typeface="Arimo"/>
              </a:rPr>
              <a:t>wolontariatu</a:t>
            </a:r>
            <a:r>
              <a:rPr lang="en-US" sz="1264">
                <a:solidFill>
                  <a:srgbClr val="000000"/>
                </a:solidFill>
                <a:latin typeface="Arimo"/>
              </a:rPr>
              <a:t> jak i  </a:t>
            </a:r>
            <a:r>
              <a:rPr lang="en-US" sz="1264" err="1">
                <a:solidFill>
                  <a:srgbClr val="000000"/>
                </a:solidFill>
                <a:latin typeface="Arimo"/>
              </a:rPr>
              <a:t>osób</a:t>
            </a:r>
            <a:r>
              <a:rPr lang="en-US" sz="1264">
                <a:solidFill>
                  <a:srgbClr val="000000"/>
                </a:solidFill>
                <a:latin typeface="Arimo"/>
              </a:rPr>
              <a:t> </a:t>
            </a:r>
            <a:r>
              <a:rPr lang="en-US" sz="1264" err="1">
                <a:solidFill>
                  <a:srgbClr val="000000"/>
                </a:solidFill>
                <a:latin typeface="Arimo"/>
              </a:rPr>
              <a:t>działających</a:t>
            </a:r>
            <a:r>
              <a:rPr lang="en-US" sz="1264">
                <a:solidFill>
                  <a:srgbClr val="000000"/>
                </a:solidFill>
                <a:latin typeface="Arimo"/>
              </a:rPr>
              <a:t> na </a:t>
            </a:r>
            <a:r>
              <a:rPr lang="en-US" sz="1264" err="1">
                <a:solidFill>
                  <a:srgbClr val="000000"/>
                </a:solidFill>
                <a:latin typeface="Arimo"/>
              </a:rPr>
              <a:t>rzecz</a:t>
            </a:r>
            <a:r>
              <a:rPr lang="en-US" sz="1264">
                <a:solidFill>
                  <a:srgbClr val="000000"/>
                </a:solidFill>
                <a:latin typeface="Arimo"/>
              </a:rPr>
              <a:t> </a:t>
            </a:r>
            <a:r>
              <a:rPr lang="en-US" sz="1264" err="1">
                <a:solidFill>
                  <a:srgbClr val="000000"/>
                </a:solidFill>
                <a:latin typeface="Arimo"/>
              </a:rPr>
              <a:t>realizacji</a:t>
            </a:r>
            <a:r>
              <a:rPr lang="en-US" sz="1264">
                <a:solidFill>
                  <a:srgbClr val="000000"/>
                </a:solidFill>
                <a:latin typeface="Arimo"/>
              </a:rPr>
              <a:t> </a:t>
            </a:r>
            <a:r>
              <a:rPr lang="en-US" sz="1264" err="1">
                <a:solidFill>
                  <a:srgbClr val="000000"/>
                </a:solidFill>
                <a:latin typeface="Arimo"/>
              </a:rPr>
              <a:t>celów</a:t>
            </a:r>
            <a:r>
              <a:rPr lang="en-US" sz="1264">
                <a:solidFill>
                  <a:srgbClr val="000000"/>
                </a:solidFill>
                <a:latin typeface="Arimo"/>
              </a:rPr>
              <a:t> </a:t>
            </a:r>
            <a:r>
              <a:rPr lang="en-US" sz="1264" err="1">
                <a:solidFill>
                  <a:srgbClr val="000000"/>
                </a:solidFill>
                <a:latin typeface="Arimo"/>
              </a:rPr>
              <a:t>statutowych</a:t>
            </a:r>
            <a:r>
              <a:rPr lang="en-US" sz="1264">
                <a:solidFill>
                  <a:srgbClr val="000000"/>
                </a:solidFill>
                <a:latin typeface="Arimo"/>
              </a:rPr>
              <a:t> </a:t>
            </a:r>
            <a:r>
              <a:rPr lang="en-US" sz="1264" err="1">
                <a:solidFill>
                  <a:srgbClr val="000000"/>
                </a:solidFill>
                <a:latin typeface="Arimo"/>
              </a:rPr>
              <a:t>Organizacji</a:t>
            </a:r>
            <a:r>
              <a:rPr lang="en-US" sz="1264">
                <a:solidFill>
                  <a:srgbClr val="000000"/>
                </a:solidFill>
                <a:latin typeface="Arimo"/>
              </a:rPr>
              <a:t> </a:t>
            </a:r>
            <a:r>
              <a:rPr lang="en-US" sz="1264" err="1">
                <a:solidFill>
                  <a:srgbClr val="000000"/>
                </a:solidFill>
                <a:latin typeface="Arimo"/>
              </a:rPr>
              <a:t>Pozarządowych</a:t>
            </a:r>
            <a:r>
              <a:rPr lang="en-US" sz="1264">
                <a:solidFill>
                  <a:srgbClr val="000000"/>
                </a:solidFill>
                <a:latin typeface="Arimo"/>
              </a:rPr>
              <a:t> w Polsce – </a:t>
            </a:r>
            <a:r>
              <a:rPr lang="en-US" sz="1264" err="1">
                <a:solidFill>
                  <a:srgbClr val="000000"/>
                </a:solidFill>
                <a:latin typeface="Arimo"/>
              </a:rPr>
              <a:t>zatrudnionych</a:t>
            </a:r>
            <a:r>
              <a:rPr lang="en-US" sz="1264">
                <a:solidFill>
                  <a:srgbClr val="000000"/>
                </a:solidFill>
                <a:latin typeface="Arimo"/>
              </a:rPr>
              <a:t>, </a:t>
            </a:r>
            <a:r>
              <a:rPr lang="en-US" sz="1264" err="1">
                <a:solidFill>
                  <a:srgbClr val="000000"/>
                </a:solidFill>
                <a:latin typeface="Arimo"/>
              </a:rPr>
              <a:t>wykonujących</a:t>
            </a:r>
            <a:r>
              <a:rPr lang="en-US" sz="1264">
                <a:solidFill>
                  <a:srgbClr val="000000"/>
                </a:solidFill>
                <a:latin typeface="Arimo"/>
              </a:rPr>
              <a:t> </a:t>
            </a:r>
            <a:r>
              <a:rPr lang="en-US" sz="1264" err="1">
                <a:solidFill>
                  <a:srgbClr val="000000"/>
                </a:solidFill>
                <a:latin typeface="Arimo"/>
              </a:rPr>
              <a:t>zlecenie</a:t>
            </a:r>
            <a:r>
              <a:rPr lang="en-US" sz="1264">
                <a:solidFill>
                  <a:srgbClr val="000000"/>
                </a:solidFill>
                <a:latin typeface="Arimo"/>
              </a:rPr>
              <a:t> </a:t>
            </a:r>
            <a:r>
              <a:rPr lang="en-US" sz="1264" err="1">
                <a:solidFill>
                  <a:srgbClr val="000000"/>
                </a:solidFill>
                <a:latin typeface="Arimo"/>
              </a:rPr>
              <a:t>bądź</a:t>
            </a:r>
            <a:r>
              <a:rPr lang="en-US" sz="1264">
                <a:solidFill>
                  <a:srgbClr val="000000"/>
                </a:solidFill>
                <a:latin typeface="Arimo"/>
              </a:rPr>
              <a:t> </a:t>
            </a:r>
            <a:r>
              <a:rPr lang="en-US" sz="1264" err="1">
                <a:solidFill>
                  <a:srgbClr val="000000"/>
                </a:solidFill>
                <a:latin typeface="Arimo"/>
              </a:rPr>
              <a:t>wolontariat</a:t>
            </a:r>
            <a:r>
              <a:rPr lang="en-US" sz="1264">
                <a:solidFill>
                  <a:srgbClr val="000000"/>
                </a:solidFill>
                <a:latin typeface="Arimo"/>
              </a:rPr>
              <a:t>.</a:t>
            </a:r>
          </a:p>
          <a:p>
            <a:pPr algn="just">
              <a:lnSpc>
                <a:spcPts val="1770"/>
              </a:lnSpc>
            </a:pPr>
            <a:endParaRPr lang="en-US" sz="1264">
              <a:solidFill>
                <a:srgbClr val="000000"/>
              </a:solidFill>
              <a:latin typeface="Arimo"/>
            </a:endParaRPr>
          </a:p>
          <a:p>
            <a:pPr algn="just">
              <a:lnSpc>
                <a:spcPts val="1770"/>
              </a:lnSpc>
            </a:pPr>
            <a:r>
              <a:rPr lang="en-US" sz="1264">
                <a:solidFill>
                  <a:srgbClr val="000000"/>
                </a:solidFill>
                <a:latin typeface="Arimo"/>
              </a:rPr>
              <a:t>E-book „Stop </a:t>
            </a:r>
            <a:r>
              <a:rPr lang="en-US" sz="1264" err="1">
                <a:solidFill>
                  <a:srgbClr val="000000"/>
                </a:solidFill>
                <a:latin typeface="Arimo"/>
              </a:rPr>
              <a:t>mobbingowi</a:t>
            </a:r>
            <a:r>
              <a:rPr lang="en-US" sz="1264">
                <a:solidFill>
                  <a:srgbClr val="000000"/>
                </a:solidFill>
                <a:latin typeface="Arimo"/>
              </a:rPr>
              <a:t> w NGO!” w </a:t>
            </a:r>
            <a:r>
              <a:rPr lang="en-US" sz="1264" err="1">
                <a:solidFill>
                  <a:srgbClr val="000000"/>
                </a:solidFill>
                <a:latin typeface="Arimo"/>
              </a:rPr>
              <a:t>postaci</a:t>
            </a:r>
            <a:r>
              <a:rPr lang="en-US" sz="1264">
                <a:solidFill>
                  <a:srgbClr val="000000"/>
                </a:solidFill>
                <a:latin typeface="Arimo"/>
              </a:rPr>
              <a:t> </a:t>
            </a:r>
            <a:r>
              <a:rPr lang="en-US" sz="1264" err="1">
                <a:solidFill>
                  <a:srgbClr val="000000"/>
                </a:solidFill>
                <a:latin typeface="Arimo"/>
              </a:rPr>
              <a:t>wzorów</a:t>
            </a:r>
            <a:r>
              <a:rPr lang="en-US" sz="1264">
                <a:solidFill>
                  <a:srgbClr val="000000"/>
                </a:solidFill>
                <a:latin typeface="Arimo"/>
              </a:rPr>
              <a:t> </a:t>
            </a:r>
            <a:r>
              <a:rPr lang="en-US" sz="1264" err="1">
                <a:solidFill>
                  <a:srgbClr val="000000"/>
                </a:solidFill>
                <a:latin typeface="Arimo"/>
              </a:rPr>
              <a:t>Procedur</a:t>
            </a:r>
            <a:r>
              <a:rPr lang="en-US" sz="1264">
                <a:solidFill>
                  <a:srgbClr val="000000"/>
                </a:solidFill>
                <a:latin typeface="Arimo"/>
              </a:rPr>
              <a:t> </a:t>
            </a:r>
            <a:r>
              <a:rPr lang="en-US" sz="1264" err="1">
                <a:solidFill>
                  <a:srgbClr val="000000"/>
                </a:solidFill>
                <a:latin typeface="Arimo"/>
              </a:rPr>
              <a:t>przeciwdziałania</a:t>
            </a:r>
            <a:r>
              <a:rPr lang="en-US" sz="1264">
                <a:solidFill>
                  <a:srgbClr val="000000"/>
                </a:solidFill>
                <a:latin typeface="Arimo"/>
              </a:rPr>
              <a:t> </a:t>
            </a:r>
            <a:r>
              <a:rPr lang="en-US" sz="1264" err="1">
                <a:solidFill>
                  <a:srgbClr val="000000"/>
                </a:solidFill>
                <a:latin typeface="Arimo"/>
              </a:rPr>
              <a:t>zjawiskom</a:t>
            </a:r>
            <a:r>
              <a:rPr lang="en-US" sz="1264">
                <a:solidFill>
                  <a:srgbClr val="000000"/>
                </a:solidFill>
                <a:latin typeface="Arimo"/>
              </a:rPr>
              <a:t> </a:t>
            </a:r>
            <a:r>
              <a:rPr lang="en-US" sz="1264" err="1">
                <a:solidFill>
                  <a:srgbClr val="000000"/>
                </a:solidFill>
                <a:latin typeface="Arimo"/>
              </a:rPr>
              <a:t>niepożądanym</a:t>
            </a:r>
            <a:r>
              <a:rPr lang="en-US" sz="1264">
                <a:solidFill>
                  <a:srgbClr val="000000"/>
                </a:solidFill>
                <a:latin typeface="Arimo"/>
              </a:rPr>
              <a:t> w </a:t>
            </a:r>
            <a:r>
              <a:rPr lang="en-US" sz="1264" err="1">
                <a:solidFill>
                  <a:srgbClr val="000000"/>
                </a:solidFill>
                <a:latin typeface="Arimo"/>
              </a:rPr>
              <a:t>miejscu</a:t>
            </a:r>
            <a:r>
              <a:rPr lang="en-US" sz="1264">
                <a:solidFill>
                  <a:srgbClr val="000000"/>
                </a:solidFill>
                <a:latin typeface="Arimo"/>
              </a:rPr>
              <a:t> </a:t>
            </a:r>
            <a:r>
              <a:rPr lang="en-US" sz="1264" err="1">
                <a:solidFill>
                  <a:srgbClr val="000000"/>
                </a:solidFill>
                <a:latin typeface="Arimo"/>
              </a:rPr>
              <a:t>zatrudnienia</a:t>
            </a:r>
            <a:r>
              <a:rPr lang="en-US" sz="1264">
                <a:solidFill>
                  <a:srgbClr val="000000"/>
                </a:solidFill>
                <a:latin typeface="Arimo"/>
              </a:rPr>
              <a:t>/ </a:t>
            </a:r>
            <a:r>
              <a:rPr lang="en-US" sz="1264" err="1">
                <a:solidFill>
                  <a:srgbClr val="000000"/>
                </a:solidFill>
                <a:latin typeface="Arimo"/>
              </a:rPr>
              <a:t>zlecenia</a:t>
            </a:r>
            <a:r>
              <a:rPr lang="en-US" sz="1264">
                <a:solidFill>
                  <a:srgbClr val="000000"/>
                </a:solidFill>
                <a:latin typeface="Arimo"/>
              </a:rPr>
              <a:t>/</a:t>
            </a:r>
            <a:r>
              <a:rPr lang="en-US" sz="1264" err="1">
                <a:solidFill>
                  <a:srgbClr val="000000"/>
                </a:solidFill>
                <a:latin typeface="Arimo"/>
              </a:rPr>
              <a:t>zaangażowania</a:t>
            </a:r>
            <a:r>
              <a:rPr lang="en-US" sz="1264">
                <a:solidFill>
                  <a:srgbClr val="000000"/>
                </a:solidFill>
                <a:latin typeface="Arimo"/>
              </a:rPr>
              <a:t> </a:t>
            </a:r>
            <a:r>
              <a:rPr lang="en-US" sz="1264" err="1">
                <a:solidFill>
                  <a:srgbClr val="000000"/>
                </a:solidFill>
                <a:latin typeface="Arimo"/>
              </a:rPr>
              <a:t>wraz</a:t>
            </a:r>
            <a:r>
              <a:rPr lang="en-US" sz="1264">
                <a:solidFill>
                  <a:srgbClr val="000000"/>
                </a:solidFill>
                <a:latin typeface="Arimo"/>
              </a:rPr>
              <a:t> </a:t>
            </a:r>
            <a:r>
              <a:rPr lang="en-US" sz="1264" err="1">
                <a:solidFill>
                  <a:srgbClr val="000000"/>
                </a:solidFill>
                <a:latin typeface="Arimo"/>
              </a:rPr>
              <a:t>załącznikami</a:t>
            </a:r>
            <a:r>
              <a:rPr lang="en-US" sz="1264">
                <a:solidFill>
                  <a:srgbClr val="000000"/>
                </a:solidFill>
                <a:latin typeface="Arimo"/>
              </a:rPr>
              <a:t> </a:t>
            </a:r>
            <a:r>
              <a:rPr lang="en-US" sz="1264" err="1">
                <a:solidFill>
                  <a:srgbClr val="000000"/>
                </a:solidFill>
                <a:latin typeface="Arimo"/>
              </a:rPr>
              <a:t>opracowano</a:t>
            </a:r>
            <a:r>
              <a:rPr lang="en-US" sz="1264">
                <a:solidFill>
                  <a:srgbClr val="000000"/>
                </a:solidFill>
                <a:latin typeface="Arimo"/>
              </a:rPr>
              <a:t> w </a:t>
            </a:r>
            <a:r>
              <a:rPr lang="en-US" sz="1264" err="1">
                <a:solidFill>
                  <a:srgbClr val="000000"/>
                </a:solidFill>
                <a:latin typeface="Arimo"/>
              </a:rPr>
              <a:t>ramach</a:t>
            </a:r>
            <a:r>
              <a:rPr lang="en-US" sz="1264">
                <a:solidFill>
                  <a:srgbClr val="000000"/>
                </a:solidFill>
                <a:latin typeface="Arimo"/>
              </a:rPr>
              <a:t> </a:t>
            </a:r>
            <a:r>
              <a:rPr lang="en-US" sz="1264" err="1">
                <a:solidFill>
                  <a:srgbClr val="000000"/>
                </a:solidFill>
                <a:latin typeface="Arimo"/>
              </a:rPr>
              <a:t>projektu</a:t>
            </a:r>
            <a:r>
              <a:rPr lang="en-US" sz="1264">
                <a:solidFill>
                  <a:srgbClr val="000000"/>
                </a:solidFill>
                <a:latin typeface="Arimo"/>
              </a:rPr>
              <a:t> „</a:t>
            </a:r>
            <a:r>
              <a:rPr lang="en-US" sz="1264" err="1">
                <a:solidFill>
                  <a:srgbClr val="000000"/>
                </a:solidFill>
                <a:latin typeface="Arimo"/>
              </a:rPr>
              <a:t>Działasz</a:t>
            </a:r>
            <a:r>
              <a:rPr lang="en-US" sz="1264">
                <a:solidFill>
                  <a:srgbClr val="000000"/>
                </a:solidFill>
                <a:latin typeface="Arimo"/>
              </a:rPr>
              <a:t> – </a:t>
            </a:r>
            <a:r>
              <a:rPr lang="en-US" sz="1264" err="1">
                <a:solidFill>
                  <a:srgbClr val="000000"/>
                </a:solidFill>
                <a:latin typeface="Arimo"/>
              </a:rPr>
              <a:t>Szanujesz</a:t>
            </a:r>
            <a:r>
              <a:rPr lang="en-US" sz="1264">
                <a:solidFill>
                  <a:srgbClr val="000000"/>
                </a:solidFill>
                <a:latin typeface="Arimo"/>
              </a:rPr>
              <a:t> – Nie </a:t>
            </a:r>
            <a:r>
              <a:rPr lang="en-US" sz="1264" err="1">
                <a:solidFill>
                  <a:srgbClr val="000000"/>
                </a:solidFill>
                <a:latin typeface="Arimo"/>
              </a:rPr>
              <a:t>mobbingujesz</a:t>
            </a:r>
            <a:r>
              <a:rPr lang="en-US" sz="1264">
                <a:solidFill>
                  <a:srgbClr val="000000"/>
                </a:solidFill>
                <a:latin typeface="Arimo"/>
              </a:rPr>
              <a:t>!” </a:t>
            </a:r>
            <a:r>
              <a:rPr lang="en-US" sz="1264" err="1">
                <a:solidFill>
                  <a:srgbClr val="000000"/>
                </a:solidFill>
                <a:latin typeface="Arimo"/>
              </a:rPr>
              <a:t>realizowanego</a:t>
            </a:r>
            <a:r>
              <a:rPr lang="en-US" sz="1264">
                <a:solidFill>
                  <a:srgbClr val="000000"/>
                </a:solidFill>
                <a:latin typeface="Arimo"/>
              </a:rPr>
              <a:t>          z </a:t>
            </a:r>
            <a:r>
              <a:rPr lang="en-US" sz="1264" err="1">
                <a:solidFill>
                  <a:srgbClr val="000000"/>
                </a:solidFill>
                <a:latin typeface="Arimo"/>
              </a:rPr>
              <a:t>dotacji</a:t>
            </a:r>
            <a:r>
              <a:rPr lang="en-US" sz="1264">
                <a:solidFill>
                  <a:srgbClr val="000000"/>
                </a:solidFill>
                <a:latin typeface="Arimo"/>
              </a:rPr>
              <a:t> </a:t>
            </a:r>
            <a:r>
              <a:rPr lang="en-US" sz="1264" err="1">
                <a:solidFill>
                  <a:srgbClr val="000000"/>
                </a:solidFill>
                <a:latin typeface="Arimo"/>
              </a:rPr>
              <a:t>programu</a:t>
            </a:r>
            <a:r>
              <a:rPr lang="en-US" sz="1264">
                <a:solidFill>
                  <a:srgbClr val="000000"/>
                </a:solidFill>
                <a:latin typeface="Arimo"/>
              </a:rPr>
              <a:t> </a:t>
            </a:r>
            <a:r>
              <a:rPr lang="en-US" sz="1264" err="1">
                <a:solidFill>
                  <a:srgbClr val="000000"/>
                </a:solidFill>
                <a:latin typeface="Arimo"/>
              </a:rPr>
              <a:t>Aktywni</a:t>
            </a:r>
            <a:r>
              <a:rPr lang="en-US" sz="1264">
                <a:solidFill>
                  <a:srgbClr val="000000"/>
                </a:solidFill>
                <a:latin typeface="Arimo"/>
              </a:rPr>
              <a:t> </a:t>
            </a:r>
            <a:r>
              <a:rPr lang="en-US" sz="1264" err="1">
                <a:solidFill>
                  <a:srgbClr val="000000"/>
                </a:solidFill>
                <a:latin typeface="Arimo"/>
              </a:rPr>
              <a:t>Obywatele</a:t>
            </a:r>
            <a:r>
              <a:rPr lang="en-US" sz="1264">
                <a:solidFill>
                  <a:srgbClr val="000000"/>
                </a:solidFill>
                <a:latin typeface="Arimo"/>
              </a:rPr>
              <a:t> – </a:t>
            </a:r>
            <a:r>
              <a:rPr lang="en-US" sz="1264" err="1">
                <a:solidFill>
                  <a:srgbClr val="000000"/>
                </a:solidFill>
                <a:latin typeface="Arimo"/>
              </a:rPr>
              <a:t>Fundusz</a:t>
            </a:r>
            <a:r>
              <a:rPr lang="en-US" sz="1264">
                <a:solidFill>
                  <a:srgbClr val="000000"/>
                </a:solidFill>
                <a:latin typeface="Arimo"/>
              </a:rPr>
              <a:t> </a:t>
            </a:r>
            <a:r>
              <a:rPr lang="en-US" sz="1264" err="1">
                <a:solidFill>
                  <a:srgbClr val="000000"/>
                </a:solidFill>
                <a:latin typeface="Arimo"/>
              </a:rPr>
              <a:t>Krajowy</a:t>
            </a:r>
            <a:r>
              <a:rPr lang="en-US" sz="1264">
                <a:solidFill>
                  <a:srgbClr val="000000"/>
                </a:solidFill>
                <a:latin typeface="Arimo"/>
              </a:rPr>
              <a:t> </a:t>
            </a:r>
            <a:r>
              <a:rPr lang="en-US" sz="1264" err="1">
                <a:solidFill>
                  <a:srgbClr val="000000"/>
                </a:solidFill>
                <a:latin typeface="Arimo"/>
              </a:rPr>
              <a:t>finansowanego</a:t>
            </a:r>
            <a:r>
              <a:rPr lang="en-US" sz="1264">
                <a:solidFill>
                  <a:srgbClr val="000000"/>
                </a:solidFill>
                <a:latin typeface="Arimo"/>
              </a:rPr>
              <a:t> przez </a:t>
            </a:r>
            <a:r>
              <a:rPr lang="en-US" sz="1264" err="1">
                <a:solidFill>
                  <a:srgbClr val="000000"/>
                </a:solidFill>
                <a:latin typeface="Arimo"/>
              </a:rPr>
              <a:t>Islandię</a:t>
            </a:r>
            <a:r>
              <a:rPr lang="en-US" sz="1264">
                <a:solidFill>
                  <a:srgbClr val="000000"/>
                </a:solidFill>
                <a:latin typeface="Arimo"/>
              </a:rPr>
              <a:t>, Liechtenstein i </a:t>
            </a:r>
            <a:r>
              <a:rPr lang="en-US" sz="1264" err="1">
                <a:solidFill>
                  <a:srgbClr val="000000"/>
                </a:solidFill>
                <a:latin typeface="Arimo"/>
              </a:rPr>
              <a:t>Norwegię</a:t>
            </a:r>
            <a:r>
              <a:rPr lang="en-US" sz="1264">
                <a:solidFill>
                  <a:srgbClr val="000000"/>
                </a:solidFill>
                <a:latin typeface="Arimo"/>
              </a:rPr>
              <a:t> w </a:t>
            </a:r>
            <a:r>
              <a:rPr lang="en-US" sz="1264" err="1">
                <a:solidFill>
                  <a:srgbClr val="000000"/>
                </a:solidFill>
                <a:latin typeface="Arimo"/>
              </a:rPr>
              <a:t>ramach</a:t>
            </a:r>
            <a:r>
              <a:rPr lang="en-US" sz="1264">
                <a:solidFill>
                  <a:srgbClr val="000000"/>
                </a:solidFill>
                <a:latin typeface="Arimo"/>
              </a:rPr>
              <a:t> </a:t>
            </a:r>
            <a:r>
              <a:rPr lang="en-US" sz="1264" err="1">
                <a:solidFill>
                  <a:srgbClr val="000000"/>
                </a:solidFill>
                <a:latin typeface="Arimo"/>
              </a:rPr>
              <a:t>Funduszy</a:t>
            </a:r>
            <a:r>
              <a:rPr lang="en-US" sz="1264">
                <a:solidFill>
                  <a:srgbClr val="000000"/>
                </a:solidFill>
                <a:latin typeface="Arimo"/>
              </a:rPr>
              <a:t> EOG.</a:t>
            </a: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nSpc>
                <a:spcPts val="1770"/>
              </a:lnSpc>
            </a:pPr>
            <a:endParaRPr lang="en-US" sz="1264">
              <a:solidFill>
                <a:srgbClr val="000000"/>
              </a:solidFill>
              <a:latin typeface="Arimo"/>
            </a:endParaRPr>
          </a:p>
        </p:txBody>
      </p:sp>
      <p:sp>
        <p:nvSpPr>
          <p:cNvPr id="13" name="TextBox 13"/>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a:t>
            </a:r>
          </a:p>
        </p:txBody>
      </p:sp>
      <p:grpSp>
        <p:nvGrpSpPr>
          <p:cNvPr id="14" name="Group 14"/>
          <p:cNvGrpSpPr/>
          <p:nvPr/>
        </p:nvGrpSpPr>
        <p:grpSpPr>
          <a:xfrm>
            <a:off x="756000" y="1236959"/>
            <a:ext cx="6582463" cy="8699041"/>
            <a:chOff x="0" y="0"/>
            <a:chExt cx="38645408" cy="51071764"/>
          </a:xfrm>
        </p:grpSpPr>
        <p:sp>
          <p:nvSpPr>
            <p:cNvPr id="15" name="Freeform 15"/>
            <p:cNvSpPr/>
            <p:nvPr/>
          </p:nvSpPr>
          <p:spPr>
            <a:xfrm>
              <a:off x="0" y="0"/>
              <a:ext cx="38645409" cy="51071763"/>
            </a:xfrm>
            <a:custGeom>
              <a:avLst/>
              <a:gdLst/>
              <a:ahLst/>
              <a:cxnLst/>
              <a:rect l="l" t="t" r="r" b="b"/>
              <a:pathLst>
                <a:path w="38645409" h="51071763">
                  <a:moveTo>
                    <a:pt x="0" y="0"/>
                  </a:moveTo>
                  <a:lnTo>
                    <a:pt x="0" y="51071763"/>
                  </a:lnTo>
                  <a:lnTo>
                    <a:pt x="38645409" y="51071763"/>
                  </a:lnTo>
                  <a:lnTo>
                    <a:pt x="38645409" y="0"/>
                  </a:lnTo>
                  <a:lnTo>
                    <a:pt x="0" y="0"/>
                  </a:lnTo>
                  <a:close/>
                  <a:moveTo>
                    <a:pt x="38584448" y="51010806"/>
                  </a:moveTo>
                  <a:lnTo>
                    <a:pt x="59690" y="51010806"/>
                  </a:lnTo>
                  <a:lnTo>
                    <a:pt x="59690" y="59690"/>
                  </a:lnTo>
                  <a:lnTo>
                    <a:pt x="38584448" y="59690"/>
                  </a:lnTo>
                  <a:lnTo>
                    <a:pt x="38584448" y="51010806"/>
                  </a:lnTo>
                  <a:close/>
                </a:path>
              </a:pathLst>
            </a:custGeom>
            <a:solidFill>
              <a:srgbClr val="000000"/>
            </a:solidFill>
          </p:spPr>
          <p:txBody>
            <a:bodyPr/>
            <a:lstStyle/>
            <a:p>
              <a:endParaRPr lang="pl-PL"/>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68961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„Mobbing” </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pracującej</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skierowane</a:t>
            </a:r>
            <a:r>
              <a:rPr lang="en-US" sz="1200" spc="-48">
                <a:solidFill>
                  <a:srgbClr val="000000"/>
                </a:solidFill>
                <a:latin typeface="Arimo"/>
              </a:rPr>
              <a:t> </a:t>
            </a:r>
            <a:r>
              <a:rPr lang="en-US" sz="1200" spc="-48" err="1">
                <a:solidFill>
                  <a:srgbClr val="000000"/>
                </a:solidFill>
                <a:latin typeface="Arimo"/>
              </a:rPr>
              <a:t>przeciwko</a:t>
            </a:r>
            <a:r>
              <a:rPr lang="en-US" sz="1200" spc="-48">
                <a:solidFill>
                  <a:srgbClr val="000000"/>
                </a:solidFill>
                <a:latin typeface="Arimo"/>
              </a:rPr>
              <a:t> </a:t>
            </a:r>
            <a:r>
              <a:rPr lang="en-US" sz="1200" spc="-48" err="1">
                <a:solidFill>
                  <a:srgbClr val="000000"/>
                </a:solidFill>
                <a:latin typeface="Arimo"/>
              </a:rPr>
              <a:t>niej</a:t>
            </a:r>
            <a:r>
              <a:rPr lang="en-US" sz="1200" spc="-48">
                <a:solidFill>
                  <a:srgbClr val="000000"/>
                </a:solidFill>
                <a:latin typeface="Arimo"/>
              </a:rPr>
              <a:t>, </a:t>
            </a:r>
            <a:r>
              <a:rPr lang="en-US" sz="1200" spc="-48" err="1">
                <a:solidFill>
                  <a:srgbClr val="000000"/>
                </a:solidFill>
                <a:latin typeface="Arimo"/>
              </a:rPr>
              <a:t>polegające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uporczywym</a:t>
            </a:r>
            <a:r>
              <a:rPr lang="en-US" sz="1200" spc="-48">
                <a:solidFill>
                  <a:srgbClr val="000000"/>
                </a:solidFill>
                <a:latin typeface="Arimo"/>
              </a:rPr>
              <a:t> i </a:t>
            </a:r>
            <a:r>
              <a:rPr lang="en-US" sz="1200" spc="-48" err="1">
                <a:solidFill>
                  <a:srgbClr val="000000"/>
                </a:solidFill>
                <a:latin typeface="Arimo"/>
              </a:rPr>
              <a:t>długotrwałym</a:t>
            </a:r>
            <a:r>
              <a:rPr lang="en-US" sz="1200" spc="-48">
                <a:solidFill>
                  <a:srgbClr val="000000"/>
                </a:solidFill>
                <a:latin typeface="Arimo"/>
              </a:rPr>
              <a:t> </a:t>
            </a:r>
            <a:r>
              <a:rPr lang="en-US" sz="1200" spc="-48" err="1">
                <a:solidFill>
                  <a:srgbClr val="000000"/>
                </a:solidFill>
                <a:latin typeface="Arimo"/>
              </a:rPr>
              <a:t>nękaniu</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zastraszaniu</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wywołujące</a:t>
            </a:r>
            <a:r>
              <a:rPr lang="en-US" sz="1200" spc="-48">
                <a:solidFill>
                  <a:srgbClr val="000000"/>
                </a:solidFill>
                <a:latin typeface="Arimo"/>
              </a:rPr>
              <a:t> u </a:t>
            </a:r>
            <a:r>
              <a:rPr lang="en-US" sz="1200" spc="-48" err="1">
                <a:solidFill>
                  <a:srgbClr val="000000"/>
                </a:solidFill>
                <a:latin typeface="Arimo"/>
              </a:rPr>
              <a:t>niej</a:t>
            </a:r>
            <a:r>
              <a:rPr lang="en-US" sz="1200" spc="-48">
                <a:solidFill>
                  <a:srgbClr val="000000"/>
                </a:solidFill>
                <a:latin typeface="Arimo"/>
              </a:rPr>
              <a:t> </a:t>
            </a:r>
            <a:r>
              <a:rPr lang="en-US" sz="1200" spc="-48" err="1">
                <a:solidFill>
                  <a:srgbClr val="000000"/>
                </a:solidFill>
                <a:latin typeface="Arimo"/>
              </a:rPr>
              <a:t>zaniżoną</a:t>
            </a:r>
            <a:r>
              <a:rPr lang="en-US" sz="1200" spc="-48">
                <a:solidFill>
                  <a:srgbClr val="000000"/>
                </a:solidFill>
                <a:latin typeface="Arimo"/>
              </a:rPr>
              <a:t> </a:t>
            </a:r>
            <a:r>
              <a:rPr lang="en-US" sz="1200" spc="-48" err="1">
                <a:solidFill>
                  <a:srgbClr val="000000"/>
                </a:solidFill>
                <a:latin typeface="Arimo"/>
              </a:rPr>
              <a:t>ocenę</a:t>
            </a:r>
            <a:r>
              <a:rPr lang="en-US" sz="1200" spc="-48">
                <a:solidFill>
                  <a:srgbClr val="000000"/>
                </a:solidFill>
                <a:latin typeface="Arimo"/>
              </a:rPr>
              <a:t> </a:t>
            </a:r>
            <a:r>
              <a:rPr lang="en-US" sz="1200" spc="-48" err="1">
                <a:solidFill>
                  <a:srgbClr val="000000"/>
                </a:solidFill>
                <a:latin typeface="Arimo"/>
              </a:rPr>
              <a:t>przydatności</a:t>
            </a:r>
            <a:r>
              <a:rPr lang="en-US" sz="1200" spc="-48">
                <a:solidFill>
                  <a:srgbClr val="000000"/>
                </a:solidFill>
                <a:latin typeface="Arimo"/>
              </a:rPr>
              <a:t> </a:t>
            </a:r>
            <a:r>
              <a:rPr lang="en-US" sz="1200" spc="-48" err="1">
                <a:solidFill>
                  <a:srgbClr val="000000"/>
                </a:solidFill>
                <a:latin typeface="Arimo"/>
              </a:rPr>
              <a:t>zawodowej</a:t>
            </a:r>
            <a:r>
              <a:rPr lang="en-US" sz="1200" spc="-48">
                <a:solidFill>
                  <a:srgbClr val="000000"/>
                </a:solidFill>
                <a:latin typeface="Arimo"/>
              </a:rPr>
              <a:t>, </a:t>
            </a:r>
            <a:r>
              <a:rPr lang="en-US" sz="1200" spc="-48" err="1">
                <a:solidFill>
                  <a:srgbClr val="000000"/>
                </a:solidFill>
                <a:latin typeface="Arimo"/>
              </a:rPr>
              <a:t>powodujące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poniżenie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ośmieszenie</a:t>
            </a:r>
            <a:r>
              <a:rPr lang="en-US" sz="1200" spc="-48">
                <a:solidFill>
                  <a:srgbClr val="000000"/>
                </a:solidFill>
                <a:latin typeface="Arimo"/>
              </a:rPr>
              <a:t>, </a:t>
            </a:r>
            <a:r>
              <a:rPr lang="en-US" sz="1200" spc="-48" err="1">
                <a:solidFill>
                  <a:srgbClr val="000000"/>
                </a:solidFill>
                <a:latin typeface="Arimo"/>
              </a:rPr>
              <a:t>izolowanie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wyeliminowanie</a:t>
            </a:r>
            <a:r>
              <a:rPr lang="en-US" sz="1200" spc="-48">
                <a:solidFill>
                  <a:srgbClr val="000000"/>
                </a:solidFill>
                <a:latin typeface="Arimo"/>
              </a:rPr>
              <a:t> z </a:t>
            </a:r>
            <a:r>
              <a:rPr lang="en-US" sz="1200" spc="-48" err="1">
                <a:solidFill>
                  <a:srgbClr val="000000"/>
                </a:solidFill>
                <a:latin typeface="Arimo"/>
              </a:rPr>
              <a:t>zespołu</a:t>
            </a:r>
            <a:r>
              <a:rPr lang="en-US" sz="1200" spc="-48">
                <a:solidFill>
                  <a:srgbClr val="000000"/>
                </a:solidFill>
                <a:latin typeface="Arimo"/>
              </a:rPr>
              <a:t> </a:t>
            </a:r>
            <a:r>
              <a:rPr lang="en-US" sz="1200" spc="-48" err="1">
                <a:solidFill>
                  <a:srgbClr val="000000"/>
                </a:solidFill>
                <a:latin typeface="Arimo"/>
              </a:rPr>
              <a:t>współpracownic</a:t>
            </a:r>
            <a:r>
              <a:rPr lang="en-US" sz="1200" spc="-48">
                <a:solidFill>
                  <a:srgbClr val="000000"/>
                </a:solidFill>
                <a:latin typeface="Arimo"/>
              </a:rPr>
              <a:t>/</a:t>
            </a:r>
            <a:r>
              <a:rPr lang="en-US" sz="1200" spc="-48" err="1">
                <a:solidFill>
                  <a:srgbClr val="000000"/>
                </a:solidFill>
                <a:latin typeface="Arimo"/>
              </a:rPr>
              <a:t>ków</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a:t>
            </a:r>
            <a:r>
              <a:rPr lang="en-US" sz="1200" spc="-48" err="1">
                <a:solidFill>
                  <a:srgbClr val="000000"/>
                </a:solidFill>
                <a:latin typeface="Arimo Bold"/>
              </a:rPr>
              <a:t>Komisja</a:t>
            </a:r>
            <a:r>
              <a:rPr lang="en-US" sz="1200" spc="-48">
                <a:solidFill>
                  <a:srgbClr val="000000"/>
                </a:solidFill>
                <a:latin typeface="Arimo Bold"/>
              </a:rPr>
              <a:t>”</a:t>
            </a:r>
            <a:r>
              <a:rPr lang="en-US" sz="1200" spc="-48">
                <a:solidFill>
                  <a:srgbClr val="000000"/>
                </a:solidFill>
                <a:latin typeface="Arimo"/>
              </a:rPr>
              <a:t> - organ </a:t>
            </a:r>
            <a:r>
              <a:rPr lang="en-US" sz="1200" spc="-48" err="1">
                <a:solidFill>
                  <a:srgbClr val="000000"/>
                </a:solidFill>
                <a:latin typeface="Arimo"/>
              </a:rPr>
              <a:t>powołany</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Fundację</a:t>
            </a:r>
            <a:r>
              <a:rPr lang="en-US" sz="1200" spc="-48">
                <a:solidFill>
                  <a:srgbClr val="000000"/>
                </a:solidFill>
                <a:latin typeface="Arimo"/>
              </a:rPr>
              <a:t>, </a:t>
            </a:r>
            <a:r>
              <a:rPr lang="en-US" sz="1200" spc="-48" err="1">
                <a:solidFill>
                  <a:srgbClr val="000000"/>
                </a:solidFill>
                <a:latin typeface="Arimo"/>
              </a:rPr>
              <a:t>którego</a:t>
            </a:r>
            <a:r>
              <a:rPr lang="en-US" sz="1200" spc="-48">
                <a:solidFill>
                  <a:srgbClr val="000000"/>
                </a:solidFill>
                <a:latin typeface="Arimo"/>
              </a:rPr>
              <a:t> </a:t>
            </a:r>
            <a:r>
              <a:rPr lang="en-US" sz="1200" spc="-48" err="1">
                <a:solidFill>
                  <a:srgbClr val="000000"/>
                </a:solidFill>
                <a:latin typeface="Arimo"/>
              </a:rPr>
              <a:t>zadaniem</a:t>
            </a:r>
            <a:r>
              <a:rPr lang="en-US" sz="1200" spc="-48">
                <a:solidFill>
                  <a:srgbClr val="000000"/>
                </a:solidFill>
                <a:latin typeface="Arimo"/>
              </a:rPr>
              <a:t> jest </a:t>
            </a:r>
            <a:r>
              <a:rPr lang="en-US" sz="1200" spc="-48" err="1">
                <a:solidFill>
                  <a:srgbClr val="000000"/>
                </a:solidFill>
                <a:latin typeface="Arimo"/>
              </a:rPr>
              <a:t>rozpatrywanie</a:t>
            </a:r>
            <a:r>
              <a:rPr lang="en-US" sz="1200" spc="-48">
                <a:solidFill>
                  <a:srgbClr val="000000"/>
                </a:solidFill>
                <a:latin typeface="Arimo"/>
              </a:rPr>
              <a:t> i </a:t>
            </a:r>
            <a:r>
              <a:rPr lang="en-US" sz="1200" spc="-48" err="1">
                <a:solidFill>
                  <a:srgbClr val="000000"/>
                </a:solidFill>
                <a:latin typeface="Arimo"/>
              </a:rPr>
              <a:t>wyjaśnianie</a:t>
            </a:r>
            <a:r>
              <a:rPr lang="en-US" sz="1200" spc="-48">
                <a:solidFill>
                  <a:srgbClr val="000000"/>
                </a:solidFill>
                <a:latin typeface="Arimo"/>
              </a:rPr>
              <a:t> </a:t>
            </a:r>
            <a:r>
              <a:rPr lang="en-US" sz="1200" spc="-48" err="1">
                <a:solidFill>
                  <a:srgbClr val="000000"/>
                </a:solidFill>
                <a:latin typeface="Arimo"/>
              </a:rPr>
              <a:t>zgłoszeń</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Celem</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powinno</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ustalenie</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stanowiło</a:t>
            </a:r>
            <a:r>
              <a:rPr lang="en-US" sz="1200" spc="-48">
                <a:solidFill>
                  <a:srgbClr val="000000"/>
                </a:solidFill>
                <a:latin typeface="Arimo"/>
              </a:rPr>
              <a:t> </a:t>
            </a:r>
            <a:r>
              <a:rPr lang="en-US" sz="1200" spc="-48" err="1">
                <a:solidFill>
                  <a:srgbClr val="000000"/>
                </a:solidFill>
                <a:latin typeface="Arimo"/>
              </a:rPr>
              <a:t>jedno</a:t>
            </a:r>
            <a:r>
              <a:rPr lang="en-US" sz="1200" spc="-48">
                <a:solidFill>
                  <a:srgbClr val="000000"/>
                </a:solidFill>
                <a:latin typeface="Arimo"/>
              </a:rPr>
              <a:t> ze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też</a:t>
            </a:r>
            <a:r>
              <a:rPr lang="en-US" sz="1200" spc="-48">
                <a:solidFill>
                  <a:srgbClr val="000000"/>
                </a:solidFill>
                <a:latin typeface="Arimo"/>
              </a:rPr>
              <a:t> </a:t>
            </a:r>
            <a:r>
              <a:rPr lang="en-US" sz="1200" spc="-48" err="1">
                <a:solidFill>
                  <a:srgbClr val="000000"/>
                </a:solidFill>
                <a:latin typeface="Arimo"/>
              </a:rPr>
              <a:t>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err="1">
                <a:solidFill>
                  <a:srgbClr val="000000"/>
                </a:solidFill>
                <a:latin typeface="Arimo Bold"/>
              </a:rPr>
              <a:t>Zawiadomienie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zgłoszenie</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wolontariacie</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noszącego</a:t>
            </a:r>
            <a:r>
              <a:rPr lang="en-US" sz="1200" spc="-48">
                <a:solidFill>
                  <a:srgbClr val="000000"/>
                </a:solidFill>
                <a:latin typeface="Arimo"/>
              </a:rPr>
              <a:t> </a:t>
            </a:r>
            <a:r>
              <a:rPr lang="en-US" sz="1200" spc="-48" err="1">
                <a:solidFill>
                  <a:srgbClr val="000000"/>
                </a:solidFill>
                <a:latin typeface="Arimo"/>
              </a:rPr>
              <a:t>znamiona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podejrzeń</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przekazane</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pracodawczyni</a:t>
            </a:r>
            <a:r>
              <a:rPr lang="en-US" sz="1200" spc="-48">
                <a:solidFill>
                  <a:srgbClr val="000000"/>
                </a:solidFill>
                <a:latin typeface="Arimo"/>
              </a:rPr>
              <a:t>/</a:t>
            </a:r>
            <a:r>
              <a:rPr lang="en-US" sz="1200" spc="-48" err="1">
                <a:solidFill>
                  <a:srgbClr val="000000"/>
                </a:solidFill>
                <a:latin typeface="Arimo"/>
              </a:rPr>
              <a:t>zleceniodawczyni</a:t>
            </a:r>
            <a:r>
              <a:rPr lang="en-US" sz="1200" spc="-48">
                <a:solidFill>
                  <a:srgbClr val="000000"/>
                </a:solidFill>
                <a:latin typeface="Arimo"/>
              </a:rPr>
              <a:t>/</a:t>
            </a:r>
            <a:r>
              <a:rPr lang="en-US" sz="1200" spc="-48" err="1">
                <a:solidFill>
                  <a:srgbClr val="000000"/>
                </a:solidFill>
                <a:latin typeface="Arimo"/>
              </a:rPr>
              <a:t>organizatorce</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osobę</a:t>
            </a:r>
            <a:r>
              <a:rPr lang="en-US" sz="1200" spc="-48">
                <a:solidFill>
                  <a:srgbClr val="000000"/>
                </a:solidFill>
                <a:latin typeface="Arimo"/>
              </a:rPr>
              <a:t> </a:t>
            </a:r>
            <a:r>
              <a:rPr lang="en-US" sz="1200" spc="-48" err="1">
                <a:solidFill>
                  <a:srgbClr val="000000"/>
                </a:solidFill>
                <a:latin typeface="Arimo"/>
              </a:rPr>
              <a:t>zatrudnioną</a:t>
            </a:r>
            <a:r>
              <a:rPr lang="en-US" sz="1200" spc="-48">
                <a:solidFill>
                  <a:srgbClr val="000000"/>
                </a:solidFill>
                <a:latin typeface="Arimo"/>
              </a:rPr>
              <a:t>/ </a:t>
            </a:r>
            <a:r>
              <a:rPr lang="en-US" sz="1200" spc="-48" err="1">
                <a:solidFill>
                  <a:srgbClr val="000000"/>
                </a:solidFill>
                <a:latin typeface="Arimo"/>
              </a:rPr>
              <a:t>wykonującą</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wolontariat</a:t>
            </a:r>
            <a:r>
              <a:rPr lang="en-US" sz="1200" spc="-48">
                <a:solidFill>
                  <a:srgbClr val="000000"/>
                </a:solidFill>
                <a:latin typeface="Arimo"/>
              </a:rPr>
              <a:t> za </a:t>
            </a:r>
            <a:r>
              <a:rPr lang="en-US" sz="1200" spc="-48" err="1">
                <a:solidFill>
                  <a:srgbClr val="000000"/>
                </a:solidFill>
                <a:latin typeface="Arimo"/>
              </a:rPr>
              <a:t>pośrednictwem</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a:t>
            </a:r>
            <a:r>
              <a:rPr lang="en-US" sz="1200" spc="-48" err="1">
                <a:solidFill>
                  <a:srgbClr val="000000"/>
                </a:solidFill>
                <a:latin typeface="Arimo"/>
              </a:rPr>
              <a:t>komunikacji</a:t>
            </a:r>
            <a:r>
              <a:rPr lang="en-US" sz="1200" spc="-48">
                <a:solidFill>
                  <a:srgbClr val="000000"/>
                </a:solidFill>
                <a:latin typeface="Arimo"/>
              </a:rPr>
              <a:t>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a:t>
            </a:r>
            <a:r>
              <a:rPr lang="en-US" sz="1200" spc="-48" err="1">
                <a:solidFill>
                  <a:srgbClr val="000000"/>
                </a:solidFill>
                <a:latin typeface="Arimo Bold"/>
              </a:rPr>
              <a:t>lub</a:t>
            </a:r>
            <a:r>
              <a:rPr lang="en-US" sz="1200" spc="-48">
                <a:solidFill>
                  <a:srgbClr val="000000"/>
                </a:solidFill>
                <a:latin typeface="Arimo Bold"/>
              </a:rPr>
              <a:t> „</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w </a:t>
            </a:r>
            <a:r>
              <a:rPr lang="en-US" sz="1200" spc="-48" err="1">
                <a:solidFill>
                  <a:srgbClr val="000000"/>
                </a:solidFill>
                <a:latin typeface="Arimo Bold"/>
              </a:rPr>
              <a:t>zatrudnieniu</a:t>
            </a:r>
            <a:r>
              <a:rPr lang="en-US" sz="1200" spc="-48">
                <a:solidFill>
                  <a:srgbClr val="000000"/>
                </a:solidFill>
                <a:latin typeface="Arimo Bold"/>
              </a:rPr>
              <a:t>/</a:t>
            </a:r>
            <a:r>
              <a:rPr lang="en-US" sz="1200" spc="-48" err="1">
                <a:solidFill>
                  <a:srgbClr val="000000"/>
                </a:solidFill>
                <a:latin typeface="Arimo Bold"/>
              </a:rPr>
              <a:t>zleceniu</a:t>
            </a:r>
            <a:r>
              <a:rPr lang="en-US" sz="1200" spc="-48">
                <a:solidFill>
                  <a:srgbClr val="000000"/>
                </a:solidFill>
                <a:latin typeface="Arimo Bold"/>
              </a:rPr>
              <a:t> </a:t>
            </a:r>
            <a:r>
              <a:rPr lang="en-US" sz="1200" spc="-48" err="1">
                <a:solidFill>
                  <a:srgbClr val="000000"/>
                </a:solidFill>
                <a:latin typeface="Arimo Bold"/>
              </a:rPr>
              <a:t>bądź</a:t>
            </a:r>
            <a:r>
              <a:rPr lang="en-US" sz="1200" spc="-48">
                <a:solidFill>
                  <a:srgbClr val="000000"/>
                </a:solidFill>
                <a:latin typeface="Arimo Bold"/>
              </a:rPr>
              <a:t> </a:t>
            </a:r>
            <a:r>
              <a:rPr lang="en-US" sz="1200" spc="-48" err="1">
                <a:solidFill>
                  <a:srgbClr val="000000"/>
                </a:solidFill>
                <a:latin typeface="Arimo Bold"/>
              </a:rPr>
              <a:t>zaangażowaniu</a:t>
            </a:r>
            <a:r>
              <a:rPr lang="en-US" sz="1200" spc="-48">
                <a:solidFill>
                  <a:srgbClr val="000000"/>
                </a:solidFill>
                <a:latin typeface="Arimo Bold"/>
              </a:rPr>
              <a:t> w </a:t>
            </a:r>
            <a:r>
              <a:rPr lang="en-US" sz="1200" spc="-48" err="1">
                <a:solidFill>
                  <a:srgbClr val="000000"/>
                </a:solidFill>
                <a:latin typeface="Arimo Bold"/>
              </a:rPr>
              <a:t>ramach</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Bold"/>
              </a:rPr>
              <a:t>” </a:t>
            </a:r>
            <a:r>
              <a:rPr lang="en-US" sz="1200" spc="-48">
                <a:solidFill>
                  <a:srgbClr val="000000"/>
                </a:solidFill>
                <a:latin typeface="Arimo"/>
              </a:rPr>
              <a:t>- </a:t>
            </a:r>
            <a:r>
              <a:rPr lang="en-US" sz="1200" spc="-48" err="1">
                <a:solidFill>
                  <a:srgbClr val="000000"/>
                </a:solidFill>
                <a:latin typeface="Arimo"/>
              </a:rPr>
              <a:t>działanie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zachowanie</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z </a:t>
            </a:r>
            <a:r>
              <a:rPr lang="en-US" sz="1200" spc="-48" err="1">
                <a:solidFill>
                  <a:srgbClr val="000000"/>
                </a:solidFill>
                <a:latin typeface="Arimo"/>
              </a:rPr>
              <a:t>uwagi</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sprzeczność</a:t>
            </a:r>
            <a:r>
              <a:rPr lang="en-US" sz="1200" spc="-48">
                <a:solidFill>
                  <a:srgbClr val="000000"/>
                </a:solidFill>
                <a:latin typeface="Arimo"/>
              </a:rPr>
              <a:t> z </a:t>
            </a:r>
            <a:r>
              <a:rPr lang="en-US" sz="1200" spc="-48" err="1">
                <a:solidFill>
                  <a:srgbClr val="000000"/>
                </a:solidFill>
                <a:latin typeface="Arimo"/>
              </a:rPr>
              <a:t>obowiązującymi</a:t>
            </a:r>
            <a:r>
              <a:rPr lang="en-US" sz="1200" spc="-48">
                <a:solidFill>
                  <a:srgbClr val="000000"/>
                </a:solidFill>
                <a:latin typeface="Arimo"/>
              </a:rPr>
              <a:t> </a:t>
            </a:r>
            <a:r>
              <a:rPr lang="en-US" sz="1200" spc="-48" err="1">
                <a:solidFill>
                  <a:srgbClr val="000000"/>
                </a:solidFill>
                <a:latin typeface="Arimo"/>
              </a:rPr>
              <a:t>przepisami</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procedurami</a:t>
            </a:r>
            <a:r>
              <a:rPr lang="en-US" sz="1200" spc="-48">
                <a:solidFill>
                  <a:srgbClr val="000000"/>
                </a:solidFill>
                <a:latin typeface="Arimo"/>
              </a:rPr>
              <a:t> i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obowiązującymi</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powszechnie</a:t>
            </a:r>
            <a:r>
              <a:rPr lang="en-US" sz="1200" spc="-48">
                <a:solidFill>
                  <a:srgbClr val="000000"/>
                </a:solidFill>
                <a:latin typeface="Arimo"/>
              </a:rPr>
              <a:t> </a:t>
            </a:r>
            <a:r>
              <a:rPr lang="en-US" sz="1200" spc="-48" err="1">
                <a:solidFill>
                  <a:srgbClr val="000000"/>
                </a:solidFill>
                <a:latin typeface="Arimo"/>
              </a:rPr>
              <a:t>akceptowanymi</a:t>
            </a:r>
            <a:r>
              <a:rPr lang="en-US" sz="1200" spc="-48">
                <a:solidFill>
                  <a:srgbClr val="000000"/>
                </a:solidFill>
                <a:latin typeface="Arimo"/>
              </a:rPr>
              <a:t>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mobbing, </a:t>
            </a:r>
            <a:r>
              <a:rPr lang="en-US" sz="1200" spc="-48" err="1">
                <a:solidFill>
                  <a:srgbClr val="000000"/>
                </a:solidFill>
                <a:latin typeface="Arimo"/>
              </a:rPr>
              <a:t>nierówne</a:t>
            </a:r>
            <a:r>
              <a:rPr lang="en-US" sz="1200" spc="-48">
                <a:solidFill>
                  <a:srgbClr val="000000"/>
                </a:solidFill>
                <a:latin typeface="Arimo"/>
              </a:rPr>
              <a:t> </a:t>
            </a:r>
            <a:r>
              <a:rPr lang="en-US" sz="1200" spc="-48" err="1">
                <a:solidFill>
                  <a:srgbClr val="000000"/>
                </a:solidFill>
                <a:latin typeface="Arimo"/>
              </a:rPr>
              <a:t>traktowanie</a:t>
            </a:r>
            <a:r>
              <a:rPr lang="en-US" sz="1200" spc="-48">
                <a:solidFill>
                  <a:srgbClr val="000000"/>
                </a:solidFill>
                <a:latin typeface="Arimo"/>
              </a:rPr>
              <a:t>, </a:t>
            </a:r>
            <a:r>
              <a:rPr lang="en-US" sz="1200" spc="-48" err="1">
                <a:solidFill>
                  <a:srgbClr val="000000"/>
                </a:solidFill>
                <a:latin typeface="Arimo"/>
              </a:rPr>
              <a:t>dyskryminacja</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seksualne</a:t>
            </a:r>
            <a:r>
              <a:rPr lang="en-US" sz="1200" spc="-48">
                <a:solidFill>
                  <a:srgbClr val="000000"/>
                </a:solidFill>
                <a:latin typeface="Arimo"/>
              </a:rPr>
              <a:t>, </a:t>
            </a:r>
            <a:r>
              <a:rPr lang="en-US" sz="1200" spc="-48" err="1">
                <a:solidFill>
                  <a:srgbClr val="000000"/>
                </a:solidFill>
                <a:latin typeface="Arimo"/>
              </a:rPr>
              <a:t>naruszenie</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a:solidFill>
                  <a:srgbClr val="000000"/>
                </a:solidFill>
                <a:latin typeface="Arimo Bold"/>
              </a:rPr>
              <a:t>„</a:t>
            </a:r>
            <a:r>
              <a:rPr lang="en-US" sz="1200" spc="-48" err="1">
                <a:solidFill>
                  <a:srgbClr val="000000"/>
                </a:solidFill>
                <a:latin typeface="Arimo Bold"/>
              </a:rPr>
              <a:t>Postępowanie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wyjaśniające</a:t>
            </a:r>
            <a:r>
              <a:rPr lang="en-US" sz="1200" spc="-48">
                <a:solidFill>
                  <a:srgbClr val="000000"/>
                </a:solidFill>
                <a:latin typeface="Arimo"/>
              </a:rPr>
              <a:t> </a:t>
            </a:r>
            <a:r>
              <a:rPr lang="en-US" sz="1200" spc="-48" err="1">
                <a:solidFill>
                  <a:srgbClr val="000000"/>
                </a:solidFill>
                <a:latin typeface="Arimo"/>
              </a:rPr>
              <a:t>prowadzone</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Komisję</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wyjaśnienie</a:t>
            </a:r>
            <a:r>
              <a:rPr lang="en-US" sz="1200" spc="-48">
                <a:solidFill>
                  <a:srgbClr val="000000"/>
                </a:solidFill>
                <a:latin typeface="Arimo"/>
              </a:rPr>
              <a:t> </a:t>
            </a:r>
            <a:r>
              <a:rPr lang="en-US" sz="1200" spc="-48" err="1">
                <a:solidFill>
                  <a:srgbClr val="000000"/>
                </a:solidFill>
                <a:latin typeface="Arimo"/>
              </a:rPr>
              <a:t>okoliczności</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i </a:t>
            </a:r>
            <a:r>
              <a:rPr lang="en-US" sz="1200" spc="-48" err="1">
                <a:solidFill>
                  <a:srgbClr val="000000"/>
                </a:solidFill>
                <a:latin typeface="Arimo"/>
              </a:rPr>
              <a:t>podjęcie</a:t>
            </a:r>
            <a:r>
              <a:rPr lang="en-US" sz="1200" spc="-48">
                <a:solidFill>
                  <a:srgbClr val="000000"/>
                </a:solidFill>
                <a:latin typeface="Arimo"/>
              </a:rPr>
              <a:t> </a:t>
            </a:r>
            <a:r>
              <a:rPr lang="en-US" sz="1200" spc="-48" err="1">
                <a:solidFill>
                  <a:srgbClr val="000000"/>
                </a:solidFill>
                <a:latin typeface="Arimo"/>
              </a:rPr>
              <a:t>stosownych</a:t>
            </a:r>
            <a:r>
              <a:rPr lang="en-US" sz="1200" spc="-48">
                <a:solidFill>
                  <a:srgbClr val="000000"/>
                </a:solidFill>
                <a:latin typeface="Arimo"/>
              </a:rPr>
              <a:t> </a:t>
            </a:r>
            <a:r>
              <a:rPr lang="en-US" sz="1200" spc="-48" err="1">
                <a:solidFill>
                  <a:srgbClr val="000000"/>
                </a:solidFill>
                <a:latin typeface="Arimo"/>
              </a:rPr>
              <a:t>kroków</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Fundację</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a:solidFill>
                  <a:srgbClr val="000000"/>
                </a:solidFill>
                <a:latin typeface="Arimo Bold"/>
              </a:rPr>
              <a:t>„</a:t>
            </a:r>
            <a:r>
              <a:rPr lang="en-US" sz="1200" spc="-48" err="1">
                <a:solidFill>
                  <a:srgbClr val="000000"/>
                </a:solidFill>
                <a:latin typeface="Arimo Bold"/>
              </a:rPr>
              <a:t>Pracownica</a:t>
            </a:r>
            <a:r>
              <a:rPr lang="en-US" sz="1200" spc="-48">
                <a:solidFill>
                  <a:srgbClr val="000000"/>
                </a:solidFill>
                <a:latin typeface="Arimo Bold"/>
              </a:rPr>
              <a:t>/ </a:t>
            </a:r>
            <a:r>
              <a:rPr lang="en-US" sz="1200" spc="-48" err="1">
                <a:solidFill>
                  <a:srgbClr val="000000"/>
                </a:solidFill>
                <a:latin typeface="Arimo Bold"/>
              </a:rPr>
              <a:t>pracownik</a:t>
            </a:r>
            <a:r>
              <a:rPr lang="en-US" sz="1200" spc="-48">
                <a:solidFill>
                  <a:srgbClr val="000000"/>
                </a:solidFill>
                <a:latin typeface="Arimo Bold"/>
              </a:rPr>
              <a:t>/ </a:t>
            </a:r>
            <a:r>
              <a:rPr lang="en-US" sz="1200" spc="-48" err="1">
                <a:solidFill>
                  <a:srgbClr val="000000"/>
                </a:solidFill>
                <a:latin typeface="Arimo Bold"/>
              </a:rPr>
              <a:t>zleceniobiorczyni</a:t>
            </a:r>
            <a:r>
              <a:rPr lang="en-US" sz="1200" spc="-48">
                <a:solidFill>
                  <a:srgbClr val="000000"/>
                </a:solidFill>
                <a:latin typeface="Arimo Bold"/>
              </a:rPr>
              <a:t>/ </a:t>
            </a:r>
            <a:r>
              <a:rPr lang="en-US" sz="1200" spc="-48" err="1">
                <a:solidFill>
                  <a:srgbClr val="000000"/>
                </a:solidFill>
                <a:latin typeface="Arimo Bold"/>
              </a:rPr>
              <a:t>zleceniobiorca</a:t>
            </a:r>
            <a:r>
              <a:rPr lang="en-US" sz="1200" spc="-48">
                <a:solidFill>
                  <a:srgbClr val="000000"/>
                </a:solidFill>
                <a:latin typeface="Arimo Bold"/>
              </a:rPr>
              <a:t>” </a:t>
            </a:r>
            <a:r>
              <a:rPr lang="en-US" sz="1200" spc="-48">
                <a:solidFill>
                  <a:srgbClr val="000000"/>
                </a:solidFill>
                <a:latin typeface="Arimo"/>
              </a:rPr>
              <a:t>-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dla </a:t>
            </a:r>
            <a:r>
              <a:rPr lang="en-US" sz="1200" spc="-48" err="1">
                <a:solidFill>
                  <a:srgbClr val="000000"/>
                </a:solidFill>
                <a:latin typeface="Arimo"/>
              </a:rPr>
              <a:t>Fundacji</a:t>
            </a:r>
            <a:r>
              <a:rPr lang="en-US" sz="1200" spc="-48">
                <a:solidFill>
                  <a:srgbClr val="000000"/>
                </a:solidFill>
                <a:latin typeface="Arimo"/>
              </a:rPr>
              <a:t> „..............................................” </a:t>
            </a:r>
            <a:r>
              <a:rPr lang="pl-PL" sz="1200" spc="-48">
                <a:solidFill>
                  <a:srgbClr val="000000"/>
                </a:solidFill>
                <a:latin typeface="Arimo"/>
              </a:rPr>
              <a:t>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/i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cywilno-prawnej</a:t>
            </a:r>
            <a:r>
              <a:rPr lang="en-US" sz="1200" spc="-48">
                <a:solidFill>
                  <a:srgbClr val="000000"/>
                </a:solidFill>
                <a:latin typeface="Arimo"/>
              </a:rPr>
              <a:t> bez </a:t>
            </a:r>
            <a:r>
              <a:rPr lang="en-US" sz="1200" spc="-48" err="1">
                <a:solidFill>
                  <a:srgbClr val="000000"/>
                </a:solidFill>
                <a:latin typeface="Arimo"/>
              </a:rPr>
              <a:t>względu</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rodzaj</a:t>
            </a:r>
            <a:r>
              <a:rPr lang="en-US" sz="1200" spc="-48">
                <a:solidFill>
                  <a:srgbClr val="000000"/>
                </a:solidFill>
                <a:latin typeface="Arimo"/>
              </a:rPr>
              <a:t> </a:t>
            </a:r>
            <a:r>
              <a:rPr lang="en-US" sz="1200" spc="-48" err="1">
                <a:solidFill>
                  <a:srgbClr val="000000"/>
                </a:solidFill>
                <a:latin typeface="Arimo"/>
              </a:rPr>
              <a:t>wykonywanej</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 i </a:t>
            </a:r>
            <a:r>
              <a:rPr lang="en-US" sz="1200" spc="-48" err="1">
                <a:solidFill>
                  <a:srgbClr val="000000"/>
                </a:solidFill>
                <a:latin typeface="Arimo"/>
              </a:rPr>
              <a:t>zajmowane</a:t>
            </a:r>
            <a:r>
              <a:rPr lang="en-US" sz="1200" spc="-48">
                <a:solidFill>
                  <a:srgbClr val="000000"/>
                </a:solidFill>
                <a:latin typeface="Arimo"/>
              </a:rPr>
              <a:t> </a:t>
            </a:r>
            <a:r>
              <a:rPr lang="en-US" sz="1200" spc="-48" err="1">
                <a:solidFill>
                  <a:srgbClr val="000000"/>
                </a:solidFill>
                <a:latin typeface="Arimo"/>
              </a:rPr>
              <a:t>stanowisko</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15. </a:t>
            </a:r>
            <a:r>
              <a:rPr lang="en-US" sz="1200" spc="-48">
                <a:solidFill>
                  <a:srgbClr val="000000"/>
                </a:solidFill>
                <a:latin typeface="Arimo Bold"/>
              </a:rPr>
              <a:t>„</a:t>
            </a:r>
            <a:r>
              <a:rPr lang="en-US" sz="1200" spc="-48" err="1">
                <a:solidFill>
                  <a:srgbClr val="000000"/>
                </a:solidFill>
                <a:latin typeface="Arimo Bold"/>
              </a:rPr>
              <a:t>Wolontariuszka</a:t>
            </a:r>
            <a:r>
              <a:rPr lang="en-US" sz="1200" spc="-48">
                <a:solidFill>
                  <a:srgbClr val="000000"/>
                </a:solidFill>
                <a:latin typeface="Arimo Bold"/>
              </a:rPr>
              <a:t>/ </a:t>
            </a:r>
            <a:r>
              <a:rPr lang="en-US" sz="1200" spc="-48" err="1">
                <a:solidFill>
                  <a:srgbClr val="000000"/>
                </a:solidFill>
                <a:latin typeface="Arimo Bold"/>
              </a:rPr>
              <a:t>wolontariusz</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a:t>
            </a:r>
            <a:r>
              <a:rPr lang="en-US" sz="1200" spc="-48" err="1">
                <a:solidFill>
                  <a:srgbClr val="000000"/>
                </a:solidFill>
                <a:latin typeface="Arimo"/>
              </a:rPr>
              <a:t>powierzone</a:t>
            </a:r>
            <a:r>
              <a:rPr lang="en-US" sz="1200" spc="-48">
                <a:solidFill>
                  <a:srgbClr val="000000"/>
                </a:solidFill>
                <a:latin typeface="Arimo"/>
              </a:rPr>
              <a:t> </a:t>
            </a:r>
            <a:r>
              <a:rPr lang="en-US" sz="1200" spc="-48" err="1">
                <a:solidFill>
                  <a:srgbClr val="000000"/>
                </a:solidFill>
                <a:latin typeface="Arimo"/>
              </a:rPr>
              <a:t>czynności</a:t>
            </a:r>
            <a:r>
              <a:rPr lang="en-US" sz="1200" spc="-48">
                <a:solidFill>
                  <a:srgbClr val="000000"/>
                </a:solidFill>
                <a:latin typeface="Arimo"/>
              </a:rPr>
              <a:t> dla </a:t>
            </a:r>
            <a:r>
              <a:rPr lang="en-US" sz="1200" spc="-48" err="1">
                <a:solidFill>
                  <a:srgbClr val="000000"/>
                </a:solidFill>
                <a:latin typeface="Arimo"/>
              </a:rPr>
              <a:t>Fundacji</a:t>
            </a:r>
            <a:r>
              <a:rPr lang="en-US" sz="1200" spc="-48">
                <a:solidFill>
                  <a:srgbClr val="000000"/>
                </a:solidFill>
                <a:latin typeface="Arimo"/>
              </a:rPr>
              <a:t> „..............................................”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organizatorki</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zgodnie</a:t>
            </a:r>
            <a:r>
              <a:rPr lang="en-US" sz="1200" spc="-48">
                <a:solidFill>
                  <a:srgbClr val="000000"/>
                </a:solidFill>
                <a:latin typeface="Arimo"/>
              </a:rPr>
              <a:t> z art. 42 </a:t>
            </a:r>
            <a:r>
              <a:rPr lang="en-US" sz="1200" spc="-48" err="1">
                <a:solidFill>
                  <a:srgbClr val="000000"/>
                </a:solidFill>
                <a:latin typeface="Arimo"/>
              </a:rPr>
              <a:t>ust</a:t>
            </a:r>
            <a:r>
              <a:rPr lang="en-US" sz="1200" spc="-48">
                <a:solidFill>
                  <a:srgbClr val="000000"/>
                </a:solidFill>
                <a:latin typeface="Arimo"/>
              </a:rPr>
              <a:t>. 1 pkt 1 </a:t>
            </a:r>
            <a:r>
              <a:rPr lang="en-US" sz="1200" spc="-48" err="1">
                <a:solidFill>
                  <a:srgbClr val="000000"/>
                </a:solidFill>
                <a:latin typeface="Arimo"/>
              </a:rPr>
              <a:t>ustawy</a:t>
            </a:r>
            <a:r>
              <a:rPr lang="en-US" sz="1200" spc="-48">
                <a:solidFill>
                  <a:srgbClr val="000000"/>
                </a:solidFill>
                <a:latin typeface="Arimo"/>
              </a:rPr>
              <a:t> z </a:t>
            </a:r>
            <a:r>
              <a:rPr lang="en-US" sz="1200" spc="-48" err="1">
                <a:solidFill>
                  <a:srgbClr val="000000"/>
                </a:solidFill>
                <a:latin typeface="Arimo"/>
              </a:rPr>
              <a:t>dnia</a:t>
            </a:r>
            <a:r>
              <a:rPr lang="en-US" sz="1200" spc="-48">
                <a:solidFill>
                  <a:srgbClr val="000000"/>
                </a:solidFill>
                <a:latin typeface="Arimo"/>
              </a:rPr>
              <a:t> 24 </a:t>
            </a:r>
            <a:r>
              <a:rPr lang="en-US" sz="1200" spc="-48" err="1">
                <a:solidFill>
                  <a:srgbClr val="000000"/>
                </a:solidFill>
                <a:latin typeface="Arimo"/>
              </a:rPr>
              <a:t>kwietnia</a:t>
            </a:r>
            <a:r>
              <a:rPr lang="en-US" sz="1200" spc="-48">
                <a:solidFill>
                  <a:srgbClr val="000000"/>
                </a:solidFill>
                <a:latin typeface="Arimo"/>
              </a:rPr>
              <a:t> 2003 r. o </a:t>
            </a:r>
            <a:r>
              <a:rPr lang="en-US" sz="1200" spc="-48" err="1">
                <a:solidFill>
                  <a:srgbClr val="000000"/>
                </a:solidFill>
                <a:latin typeface="Arimo"/>
              </a:rPr>
              <a:t>działalności</a:t>
            </a:r>
            <a:r>
              <a:rPr lang="en-US" sz="1200" spc="-48">
                <a:solidFill>
                  <a:srgbClr val="000000"/>
                </a:solidFill>
                <a:latin typeface="Arimo"/>
              </a:rPr>
              <a:t> </a:t>
            </a:r>
            <a:r>
              <a:rPr lang="en-US" sz="1200" spc="-48" err="1">
                <a:solidFill>
                  <a:srgbClr val="000000"/>
                </a:solidFill>
                <a:latin typeface="Arimo"/>
              </a:rPr>
              <a:t>pożytku</a:t>
            </a:r>
            <a:r>
              <a:rPr lang="en-US" sz="1200" spc="-48">
                <a:solidFill>
                  <a:srgbClr val="000000"/>
                </a:solidFill>
                <a:latin typeface="Arimo"/>
              </a:rPr>
              <a:t> </a:t>
            </a:r>
            <a:r>
              <a:rPr lang="en-US" sz="1200" spc="-48" err="1">
                <a:solidFill>
                  <a:srgbClr val="000000"/>
                </a:solidFill>
                <a:latin typeface="Arimo"/>
              </a:rPr>
              <a:t>publicznego</a:t>
            </a:r>
            <a:r>
              <a:rPr lang="en-US" sz="1200" spc="-48">
                <a:solidFill>
                  <a:srgbClr val="000000"/>
                </a:solidFill>
                <a:latin typeface="Arimo"/>
              </a:rPr>
              <a:t> i o </a:t>
            </a:r>
            <a:r>
              <a:rPr lang="en-US" sz="1200" spc="-48" err="1">
                <a:solidFill>
                  <a:srgbClr val="000000"/>
                </a:solidFill>
                <a:latin typeface="Arimo"/>
              </a:rPr>
              <a:t>wolontariacie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16. </a:t>
            </a:r>
            <a:r>
              <a:rPr lang="en-US" sz="1200" spc="-48" err="1">
                <a:solidFill>
                  <a:srgbClr val="000000"/>
                </a:solidFill>
                <a:latin typeface="Arimo Bold"/>
              </a:rPr>
              <a:t>Pracodawczyni</a:t>
            </a:r>
            <a:r>
              <a:rPr lang="en-US" sz="1200" spc="-48">
                <a:solidFill>
                  <a:srgbClr val="000000"/>
                </a:solidFill>
                <a:latin typeface="Arimo Bold"/>
              </a:rPr>
              <a:t>/ </a:t>
            </a:r>
            <a:r>
              <a:rPr lang="en-US" sz="1200" spc="-48" err="1">
                <a:solidFill>
                  <a:srgbClr val="000000"/>
                </a:solidFill>
                <a:latin typeface="Arimo Bold"/>
              </a:rPr>
              <a:t>zleceniodawczyni</a:t>
            </a:r>
            <a:r>
              <a:rPr lang="en-US" sz="1200" spc="-48">
                <a:solidFill>
                  <a:srgbClr val="000000"/>
                </a:solidFill>
                <a:latin typeface="Arimo Bold"/>
              </a:rPr>
              <a:t>/ </a:t>
            </a:r>
            <a:r>
              <a:rPr lang="en-US" sz="1200" spc="-48" err="1">
                <a:solidFill>
                  <a:srgbClr val="000000"/>
                </a:solidFill>
                <a:latin typeface="Arimo Bold"/>
              </a:rPr>
              <a:t>organizatorka</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a:rPr>
              <a:t> – </a:t>
            </a:r>
            <a:r>
              <a:rPr lang="en-US" sz="1200" spc="-48" err="1">
                <a:solidFill>
                  <a:srgbClr val="000000"/>
                </a:solidFill>
                <a:latin typeface="Arimo"/>
              </a:rPr>
              <a:t>Fundacja</a:t>
            </a:r>
            <a:r>
              <a:rPr lang="en-US" sz="1200" spc="-48">
                <a:solidFill>
                  <a:srgbClr val="000000"/>
                </a:solidFill>
                <a:latin typeface="Arimo"/>
              </a:rPr>
              <a:t> „..............................................”, </a:t>
            </a:r>
            <a:r>
              <a:rPr lang="en-US" sz="1200" spc="-48" err="1">
                <a:solidFill>
                  <a:srgbClr val="000000"/>
                </a:solidFill>
                <a:latin typeface="Arimo"/>
              </a:rPr>
              <a:t>zwana</a:t>
            </a:r>
            <a:r>
              <a:rPr lang="en-US" sz="1200" spc="-48">
                <a:solidFill>
                  <a:srgbClr val="000000"/>
                </a:solidFill>
                <a:latin typeface="Arimo"/>
              </a:rPr>
              <a:t> </a:t>
            </a:r>
            <a:r>
              <a:rPr lang="en-US" sz="1200" spc="-48" err="1">
                <a:solidFill>
                  <a:srgbClr val="000000"/>
                </a:solidFill>
                <a:latin typeface="Arimo"/>
              </a:rPr>
              <a:t>również</a:t>
            </a:r>
            <a:r>
              <a:rPr lang="en-US" sz="1200" spc="-48">
                <a:solidFill>
                  <a:srgbClr val="000000"/>
                </a:solidFill>
                <a:latin typeface="Arimo"/>
              </a:rPr>
              <a:t> </a:t>
            </a:r>
            <a:r>
              <a:rPr lang="en-US" sz="1200" spc="-48" err="1">
                <a:solidFill>
                  <a:srgbClr val="000000"/>
                </a:solidFill>
                <a:latin typeface="Arimo"/>
              </a:rPr>
              <a:t>Fundacją</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101</a:t>
            </a:r>
          </a:p>
        </p:txBody>
      </p:sp>
      <p:sp>
        <p:nvSpPr>
          <p:cNvPr id="16" name="TextBox 16"/>
          <p:cNvSpPr txBox="1"/>
          <p:nvPr/>
        </p:nvSpPr>
        <p:spPr>
          <a:xfrm>
            <a:off x="4311650" y="41275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2369119" y="58801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8" name="TextBox 18"/>
          <p:cNvSpPr txBox="1"/>
          <p:nvPr/>
        </p:nvSpPr>
        <p:spPr>
          <a:xfrm>
            <a:off x="2369119" y="78613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2940050" y="70993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0" name="TextBox 20"/>
          <p:cNvSpPr txBox="1"/>
          <p:nvPr/>
        </p:nvSpPr>
        <p:spPr>
          <a:xfrm>
            <a:off x="3244850" y="64135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nvGrpSpPr>
          <p:cNvPr id="21" name="Grupa 20">
            <a:extLst>
              <a:ext uri="{FF2B5EF4-FFF2-40B4-BE49-F238E27FC236}">
                <a16:creationId xmlns:a16="http://schemas.microsoft.com/office/drawing/2014/main" id="{423001C5-EE30-10F2-C0FA-A71986FA1CC2}"/>
              </a:ext>
            </a:extLst>
          </p:cNvPr>
          <p:cNvGrpSpPr/>
          <p:nvPr/>
        </p:nvGrpSpPr>
        <p:grpSpPr>
          <a:xfrm>
            <a:off x="569522" y="9458777"/>
            <a:ext cx="1491402" cy="191168"/>
            <a:chOff x="569522" y="9458777"/>
            <a:chExt cx="1491402" cy="191168"/>
          </a:xfrm>
        </p:grpSpPr>
        <p:sp>
          <p:nvSpPr>
            <p:cNvPr id="22" name="TextBox 39">
              <a:extLst>
                <a:ext uri="{FF2B5EF4-FFF2-40B4-BE49-F238E27FC236}">
                  <a16:creationId xmlns:a16="http://schemas.microsoft.com/office/drawing/2014/main" id="{C5680693-6B40-14BA-82BB-A40C625699C9}"/>
                </a:ext>
              </a:extLst>
            </p:cNvPr>
            <p:cNvSpPr txBox="1"/>
            <p:nvPr/>
          </p:nvSpPr>
          <p:spPr>
            <a:xfrm>
              <a:off x="668688" y="9508944"/>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pl-PL" sz="875">
                  <a:solidFill>
                    <a:srgbClr val="34414A"/>
                  </a:solidFill>
                  <a:latin typeface="Arimo"/>
                </a:rPr>
                <a:t>Fundacji</a:t>
              </a:r>
              <a:endParaRPr lang="en-US" sz="875">
                <a:solidFill>
                  <a:srgbClr val="34414A"/>
                </a:solidFill>
                <a:latin typeface="Arimo"/>
              </a:endParaRPr>
            </a:p>
          </p:txBody>
        </p:sp>
        <p:sp>
          <p:nvSpPr>
            <p:cNvPr id="23" name="TextBox 40">
              <a:extLst>
                <a:ext uri="{FF2B5EF4-FFF2-40B4-BE49-F238E27FC236}">
                  <a16:creationId xmlns:a16="http://schemas.microsoft.com/office/drawing/2014/main" id="{929A7B50-432C-07BF-7791-ADC4782464FA}"/>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730733" y="1477552"/>
            <a:ext cx="6181606" cy="923925"/>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a:t>
            </a:r>
          </a:p>
          <a:p>
            <a:pPr algn="ctr">
              <a:lnSpc>
                <a:spcPts val="1439"/>
              </a:lnSpc>
            </a:pPr>
            <a:r>
              <a:rPr lang="en-US" sz="1200" spc="-48">
                <a:solidFill>
                  <a:srgbClr val="000000"/>
                </a:solidFill>
                <a:latin typeface="Arimo Bold"/>
              </a:rPr>
              <a:t>PRAWA I OBOWIĄZKI FUNDACJI</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3</a:t>
            </a:r>
          </a:p>
          <a:p>
            <a:pPr algn="ctr">
              <a:lnSpc>
                <a:spcPts val="1439"/>
              </a:lnSpc>
              <a:spcBef>
                <a:spcPct val="0"/>
              </a:spcBef>
            </a:pPr>
            <a:r>
              <a:rPr lang="en-US" sz="1200" spc="-48">
                <a:solidFill>
                  <a:srgbClr val="000000"/>
                </a:solidFill>
                <a:latin typeface="Arimo Bold"/>
              </a:rPr>
              <a:t>Prawa i obowiązki Fundacji jako pracodawczyni/zleceniodawczyni/organizatorki wolontariatu</a:t>
            </a:r>
          </a:p>
        </p:txBody>
      </p:sp>
      <p:sp>
        <p:nvSpPr>
          <p:cNvPr id="15" name="TextBox 15"/>
          <p:cNvSpPr txBox="1"/>
          <p:nvPr/>
        </p:nvSpPr>
        <p:spPr>
          <a:xfrm>
            <a:off x="536257" y="2514387"/>
            <a:ext cx="6487486" cy="327660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1. </a:t>
            </a:r>
            <a:r>
              <a:rPr lang="en-US" sz="1200" spc="-48" err="1">
                <a:solidFill>
                  <a:srgbClr val="000000"/>
                </a:solidFill>
                <a:latin typeface="Arimo"/>
              </a:rPr>
              <a:t>Fundacja</a:t>
            </a:r>
            <a:r>
              <a:rPr lang="en-US" sz="1200" spc="-48">
                <a:solidFill>
                  <a:srgbClr val="000000"/>
                </a:solidFill>
                <a:latin typeface="Arimo"/>
              </a:rPr>
              <a:t> </a:t>
            </a:r>
            <a:r>
              <a:rPr lang="en-US" sz="1200" spc="-48" err="1">
                <a:solidFill>
                  <a:srgbClr val="000000"/>
                </a:solidFill>
                <a:latin typeface="Arimo"/>
              </a:rPr>
              <a:t>prowadzi</a:t>
            </a:r>
            <a:r>
              <a:rPr lang="en-US" sz="1200" spc="-48">
                <a:solidFill>
                  <a:srgbClr val="000000"/>
                </a:solidFill>
                <a:latin typeface="Arimo"/>
              </a:rPr>
              <a:t> </a:t>
            </a:r>
            <a:r>
              <a:rPr lang="en-US" sz="1200" spc="-48" err="1">
                <a:solidFill>
                  <a:srgbClr val="000000"/>
                </a:solidFill>
                <a:latin typeface="Arimo"/>
              </a:rPr>
              <a:t>aktywne</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na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przeciwdziałanie</a:t>
            </a:r>
            <a:r>
              <a:rPr lang="en-US" sz="1200" spc="-48">
                <a:solidFill>
                  <a:srgbClr val="000000"/>
                </a:solidFill>
                <a:latin typeface="Arimo"/>
              </a:rPr>
              <a:t> </a:t>
            </a:r>
            <a:r>
              <a:rPr lang="en-US" sz="1200" spc="-48" err="1">
                <a:solidFill>
                  <a:srgbClr val="000000"/>
                </a:solidFill>
                <a:latin typeface="Arimo"/>
              </a:rPr>
              <a:t>zjawiskom</a:t>
            </a:r>
            <a:r>
              <a:rPr lang="en-US" sz="1200" spc="-48">
                <a:solidFill>
                  <a:srgbClr val="000000"/>
                </a:solidFill>
                <a:latin typeface="Arimo"/>
              </a:rPr>
              <a:t> </a:t>
            </a:r>
            <a:r>
              <a:rPr lang="en-US" sz="1200" spc="-48" err="1">
                <a:solidFill>
                  <a:srgbClr val="000000"/>
                </a:solidFill>
                <a:latin typeface="Arimo"/>
              </a:rPr>
              <a:t>niepożądanym</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a:t>
            </a:r>
            <a:r>
              <a:rPr lang="en-US" sz="1200" spc="-48" err="1">
                <a:solidFill>
                  <a:srgbClr val="000000"/>
                </a:solidFill>
                <a:latin typeface="Arimo"/>
              </a:rPr>
              <a:t>zleceniu</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w </a:t>
            </a:r>
            <a:r>
              <a:rPr lang="en-US" sz="1200" spc="-48" err="1">
                <a:solidFill>
                  <a:srgbClr val="000000"/>
                </a:solidFill>
                <a:latin typeface="Arimo"/>
              </a:rPr>
              <a:t>wykonywaniu</a:t>
            </a:r>
            <a:r>
              <a:rPr lang="en-US" sz="1200" spc="-48">
                <a:solidFill>
                  <a:srgbClr val="000000"/>
                </a:solidFill>
                <a:latin typeface="Arimo"/>
              </a:rPr>
              <a:t> </a:t>
            </a:r>
            <a:r>
              <a:rPr lang="en-US" sz="1200" spc="-48" err="1">
                <a:solidFill>
                  <a:srgbClr val="000000"/>
                </a:solidFill>
                <a:latin typeface="Arimo"/>
              </a:rPr>
              <a:t>świadczeń</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oraz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właściwe</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na </a:t>
            </a:r>
            <a:r>
              <a:rPr lang="en-US" sz="1200" spc="-48" err="1">
                <a:solidFill>
                  <a:srgbClr val="000000"/>
                </a:solidFill>
                <a:latin typeface="Arimo"/>
              </a:rPr>
              <a:t>wypadek</a:t>
            </a:r>
            <a:r>
              <a:rPr lang="en-US" sz="1200" spc="-48">
                <a:solidFill>
                  <a:srgbClr val="000000"/>
                </a:solidFill>
                <a:latin typeface="Arimo"/>
              </a:rPr>
              <a:t> </a:t>
            </a:r>
            <a:r>
              <a:rPr lang="en-US" sz="1200" spc="-48" err="1">
                <a:solidFill>
                  <a:srgbClr val="000000"/>
                </a:solidFill>
                <a:latin typeface="Arimo"/>
              </a:rPr>
              <a:t>prawdopodobieństwa</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ww. </a:t>
            </a:r>
            <a:r>
              <a:rPr lang="en-US" sz="1200" spc="-48" err="1">
                <a:solidFill>
                  <a:srgbClr val="000000"/>
                </a:solidFill>
                <a:latin typeface="Arimo"/>
              </a:rPr>
              <a:t>zjawisk</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2. </a:t>
            </a:r>
            <a:r>
              <a:rPr lang="en-US" sz="1200" spc="-48" err="1">
                <a:solidFill>
                  <a:srgbClr val="000000"/>
                </a:solidFill>
                <a:latin typeface="Arimo"/>
              </a:rPr>
              <a:t>Fundacja</a:t>
            </a:r>
            <a:r>
              <a:rPr lang="en-US" sz="1200" spc="-48">
                <a:solidFill>
                  <a:srgbClr val="000000"/>
                </a:solidFill>
                <a:latin typeface="Arimo"/>
              </a:rPr>
              <a:t> jest </a:t>
            </a:r>
            <a:r>
              <a:rPr lang="en-US" sz="1200" spc="-48" err="1">
                <a:solidFill>
                  <a:srgbClr val="000000"/>
                </a:solidFill>
                <a:latin typeface="Arimo"/>
              </a:rPr>
              <a:t>odpowiedzialna</a:t>
            </a:r>
            <a:r>
              <a:rPr lang="en-US" sz="1200" spc="-48">
                <a:solidFill>
                  <a:srgbClr val="000000"/>
                </a:solidFill>
                <a:latin typeface="Arimo"/>
              </a:rPr>
              <a:t> za </a:t>
            </a:r>
            <a:r>
              <a:rPr lang="en-US" sz="1200" spc="-48" err="1">
                <a:solidFill>
                  <a:srgbClr val="000000"/>
                </a:solidFill>
                <a:latin typeface="Arimo"/>
              </a:rPr>
              <a:t>utrzymywanie</a:t>
            </a:r>
            <a:r>
              <a:rPr lang="en-US" sz="1200" spc="-48">
                <a:solidFill>
                  <a:srgbClr val="000000"/>
                </a:solidFill>
                <a:latin typeface="Arimo"/>
              </a:rPr>
              <a:t> i </a:t>
            </a:r>
            <a:r>
              <a:rPr lang="en-US" sz="1200" spc="-48" err="1">
                <a:solidFill>
                  <a:srgbClr val="000000"/>
                </a:solidFill>
                <a:latin typeface="Arimo"/>
              </a:rPr>
              <a:t>kształtowanie</a:t>
            </a:r>
            <a:r>
              <a:rPr lang="en-US" sz="1200" spc="-48">
                <a:solidFill>
                  <a:srgbClr val="000000"/>
                </a:solidFill>
                <a:latin typeface="Arimo"/>
              </a:rPr>
              <a:t> </a:t>
            </a:r>
            <a:r>
              <a:rPr lang="en-US" sz="1200" spc="-48" err="1">
                <a:solidFill>
                  <a:srgbClr val="000000"/>
                </a:solidFill>
                <a:latin typeface="Arimo"/>
              </a:rPr>
              <a:t>właściwych</a:t>
            </a:r>
            <a:r>
              <a:rPr lang="en-US" sz="1200" spc="-48">
                <a:solidFill>
                  <a:srgbClr val="000000"/>
                </a:solidFill>
                <a:latin typeface="Arimo"/>
              </a:rPr>
              <a:t> </a:t>
            </a:r>
            <a:r>
              <a:rPr lang="en-US" sz="1200" spc="-48" err="1">
                <a:solidFill>
                  <a:srgbClr val="000000"/>
                </a:solidFill>
                <a:latin typeface="Arimo"/>
              </a:rPr>
              <a:t>relacji</a:t>
            </a:r>
            <a:r>
              <a:rPr lang="en-US" sz="1200" spc="-48">
                <a:solidFill>
                  <a:srgbClr val="000000"/>
                </a:solidFill>
                <a:latin typeface="Arimo"/>
              </a:rPr>
              <a:t> w </a:t>
            </a:r>
            <a:r>
              <a:rPr lang="en-US" sz="1200" spc="-48" err="1">
                <a:solidFill>
                  <a:srgbClr val="000000"/>
                </a:solidFill>
                <a:latin typeface="Arimo"/>
              </a:rPr>
              <a:t>miejscu</a:t>
            </a:r>
            <a:r>
              <a:rPr lang="en-US" sz="1200" spc="-48">
                <a:solidFill>
                  <a:srgbClr val="000000"/>
                </a:solidFill>
                <a:latin typeface="Arimo"/>
              </a:rPr>
              <a:t> pracy/</a:t>
            </a:r>
            <a:r>
              <a:rPr lang="en-US" sz="1200" spc="-48" err="1">
                <a:solidFill>
                  <a:srgbClr val="000000"/>
                </a:solidFill>
                <a:latin typeface="Arimo"/>
              </a:rPr>
              <a:t>zaangażowania</a:t>
            </a:r>
            <a:r>
              <a:rPr lang="en-US" sz="1200" spc="-48">
                <a:solidFill>
                  <a:srgbClr val="000000"/>
                </a:solidFill>
                <a:latin typeface="Arimo"/>
              </a:rPr>
              <a:t>, </a:t>
            </a:r>
            <a:r>
              <a:rPr lang="en-US" sz="1200" spc="-48" err="1">
                <a:solidFill>
                  <a:srgbClr val="000000"/>
                </a:solidFill>
                <a:latin typeface="Arimo"/>
              </a:rPr>
              <a:t>opartych</a:t>
            </a:r>
            <a:r>
              <a:rPr lang="en-US" sz="1200" spc="-48">
                <a:solidFill>
                  <a:srgbClr val="000000"/>
                </a:solidFill>
                <a:latin typeface="Arimo"/>
              </a:rPr>
              <a:t> na </a:t>
            </a:r>
            <a:r>
              <a:rPr lang="en-US" sz="1200" spc="-48" err="1">
                <a:solidFill>
                  <a:srgbClr val="000000"/>
                </a:solidFill>
                <a:latin typeface="Arimo"/>
              </a:rPr>
              <a:t>zasadzie</a:t>
            </a:r>
            <a:r>
              <a:rPr lang="en-US" sz="1200" spc="-48">
                <a:solidFill>
                  <a:srgbClr val="000000"/>
                </a:solidFill>
                <a:latin typeface="Arimo"/>
              </a:rPr>
              <a:t> </a:t>
            </a:r>
            <a:r>
              <a:rPr lang="en-US" sz="1200" spc="-48" err="1">
                <a:solidFill>
                  <a:srgbClr val="000000"/>
                </a:solidFill>
                <a:latin typeface="Arimo"/>
              </a:rPr>
              <a:t>wzajemnego</a:t>
            </a:r>
            <a:r>
              <a:rPr lang="en-US" sz="1200" spc="-48">
                <a:solidFill>
                  <a:srgbClr val="000000"/>
                </a:solidFill>
                <a:latin typeface="Arimo"/>
              </a:rPr>
              <a:t> </a:t>
            </a:r>
            <a:r>
              <a:rPr lang="en-US" sz="1200" spc="-48" err="1">
                <a:solidFill>
                  <a:srgbClr val="000000"/>
                </a:solidFill>
                <a:latin typeface="Arimo"/>
              </a:rPr>
              <a:t>szacunku</a:t>
            </a:r>
            <a:r>
              <a:rPr lang="en-US" sz="1200" spc="-48">
                <a:solidFill>
                  <a:srgbClr val="000000"/>
                </a:solidFill>
                <a:latin typeface="Arimo"/>
              </a:rPr>
              <a:t> oraz </a:t>
            </a:r>
            <a:r>
              <a:rPr lang="en-US" sz="1200" spc="-48" err="1">
                <a:solidFill>
                  <a:srgbClr val="000000"/>
                </a:solidFill>
                <a:latin typeface="Arimo"/>
              </a:rPr>
              <a:t>niedopuszczania</a:t>
            </a:r>
            <a:r>
              <a:rPr lang="en-US" sz="1200" spc="-48">
                <a:solidFill>
                  <a:srgbClr val="000000"/>
                </a:solidFill>
                <a:latin typeface="Arimo"/>
              </a:rPr>
              <a:t> do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i </a:t>
            </a:r>
            <a:r>
              <a:rPr lang="en-US" sz="1200" spc="-48" err="1">
                <a:solidFill>
                  <a:srgbClr val="000000"/>
                </a:solidFill>
                <a:latin typeface="Arimo"/>
              </a:rPr>
              <a:t>godności</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pracujących</a:t>
            </a:r>
            <a:r>
              <a:rPr lang="en-US" sz="1200" spc="-48">
                <a:solidFill>
                  <a:srgbClr val="000000"/>
                </a:solidFill>
                <a:latin typeface="Arimo"/>
              </a:rPr>
              <a:t>/ </a:t>
            </a:r>
            <a:r>
              <a:rPr lang="en-US" sz="1200" spc="-48" err="1">
                <a:solidFill>
                  <a:srgbClr val="000000"/>
                </a:solidFill>
                <a:latin typeface="Arimo"/>
              </a:rPr>
              <a:t>realizujących</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wolontariat</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a:t>
            </a:r>
            <a:r>
              <a:rPr lang="en-US" sz="1200" spc="-48" err="1">
                <a:solidFill>
                  <a:srgbClr val="000000"/>
                </a:solidFill>
                <a:latin typeface="Arimo"/>
              </a:rPr>
              <a:t>Fundacja</a:t>
            </a:r>
            <a:r>
              <a:rPr lang="en-US" sz="1200" spc="-48">
                <a:solidFill>
                  <a:srgbClr val="000000"/>
                </a:solidFill>
                <a:latin typeface="Arimo"/>
              </a:rPr>
              <a:t> jest </a:t>
            </a:r>
            <a:r>
              <a:rPr lang="en-US" sz="1200" spc="-48" err="1">
                <a:solidFill>
                  <a:srgbClr val="000000"/>
                </a:solidFill>
                <a:latin typeface="Arimo"/>
              </a:rPr>
              <a:t>zobowiązana</a:t>
            </a:r>
            <a:r>
              <a:rPr lang="en-US" sz="1200" spc="-48">
                <a:solidFill>
                  <a:srgbClr val="000000"/>
                </a:solidFill>
                <a:latin typeface="Arimo"/>
              </a:rPr>
              <a:t> </a:t>
            </a:r>
            <a:r>
              <a:rPr lang="en-US" sz="1200" spc="-48" err="1">
                <a:solidFill>
                  <a:srgbClr val="000000"/>
                </a:solidFill>
                <a:latin typeface="Arimo"/>
              </a:rPr>
              <a:t>zapoznać</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pracujące</a:t>
            </a:r>
            <a:r>
              <a:rPr lang="en-US" sz="1200" spc="-48">
                <a:solidFill>
                  <a:srgbClr val="000000"/>
                </a:solidFill>
                <a:latin typeface="Arimo"/>
              </a:rPr>
              <a:t>/ </a:t>
            </a:r>
            <a:r>
              <a:rPr lang="en-US" sz="1200" spc="-48" err="1">
                <a:solidFill>
                  <a:srgbClr val="000000"/>
                </a:solidFill>
                <a:latin typeface="Arimo"/>
              </a:rPr>
              <a:t>wykonujące</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wolontariat</a:t>
            </a:r>
            <a:r>
              <a:rPr lang="en-US" sz="1200" spc="-48">
                <a:solidFill>
                  <a:srgbClr val="000000"/>
                </a:solidFill>
                <a:latin typeface="Arimo"/>
              </a:rPr>
              <a:t> z </a:t>
            </a:r>
            <a:r>
              <a:rPr lang="en-US" sz="1200" spc="-48" err="1">
                <a:solidFill>
                  <a:srgbClr val="000000"/>
                </a:solidFill>
                <a:latin typeface="Arimo"/>
              </a:rPr>
              <a:t>Procedurą</a:t>
            </a:r>
            <a:r>
              <a:rPr lang="en-US" sz="1200" spc="-48">
                <a:solidFill>
                  <a:srgbClr val="000000"/>
                </a:solidFill>
                <a:latin typeface="Arimo"/>
              </a:rPr>
              <a:t> oraz 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zatrudnienia</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na </a:t>
            </a:r>
            <a:r>
              <a:rPr lang="en-US" sz="1200" spc="-48" err="1">
                <a:solidFill>
                  <a:srgbClr val="000000"/>
                </a:solidFill>
                <a:latin typeface="Arimo"/>
              </a:rPr>
              <a:t>podstawie</a:t>
            </a:r>
            <a:r>
              <a:rPr lang="en-US" sz="1200" spc="-48">
                <a:solidFill>
                  <a:srgbClr val="000000"/>
                </a:solidFill>
                <a:latin typeface="Arimo"/>
              </a:rPr>
              <a:t> KP - z </a:t>
            </a:r>
            <a:r>
              <a:rPr lang="en-US" sz="1200" spc="-48" err="1">
                <a:solidFill>
                  <a:srgbClr val="000000"/>
                </a:solidFill>
                <a:latin typeface="Arimo"/>
              </a:rPr>
              <a:t>tekstem</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równego</a:t>
            </a:r>
            <a:r>
              <a:rPr lang="en-US" sz="1200" spc="-48">
                <a:solidFill>
                  <a:srgbClr val="000000"/>
                </a:solidFill>
                <a:latin typeface="Arimo"/>
              </a:rPr>
              <a:t> </a:t>
            </a:r>
            <a:r>
              <a:rPr lang="en-US" sz="1200" spc="-48" err="1">
                <a:solidFill>
                  <a:srgbClr val="000000"/>
                </a:solidFill>
                <a:latin typeface="Arimo"/>
              </a:rPr>
              <a:t>traktowania</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w </a:t>
            </a:r>
            <a:r>
              <a:rPr lang="en-US" sz="1200" spc="-48" err="1">
                <a:solidFill>
                  <a:srgbClr val="000000"/>
                </a:solidFill>
                <a:latin typeface="Arimo"/>
              </a:rPr>
              <a:t>formie</a:t>
            </a:r>
            <a:r>
              <a:rPr lang="en-US" sz="1200" spc="-48">
                <a:solidFill>
                  <a:srgbClr val="000000"/>
                </a:solidFill>
                <a:latin typeface="Arimo"/>
              </a:rPr>
              <a:t> </a:t>
            </a:r>
            <a:r>
              <a:rPr lang="en-US" sz="1200" spc="-48" err="1">
                <a:solidFill>
                  <a:srgbClr val="000000"/>
                </a:solidFill>
                <a:latin typeface="Arimo"/>
              </a:rPr>
              <a:t>wyciągu</a:t>
            </a:r>
            <a:r>
              <a:rPr lang="en-US" sz="1200" spc="-48">
                <a:solidFill>
                  <a:srgbClr val="000000"/>
                </a:solidFill>
                <a:latin typeface="Arimo"/>
              </a:rPr>
              <a:t> z </a:t>
            </a:r>
            <a:r>
              <a:rPr lang="en-US" sz="1200" spc="-48" err="1">
                <a:solidFill>
                  <a:srgbClr val="000000"/>
                </a:solidFill>
                <a:latin typeface="Arimo"/>
              </a:rPr>
              <a:t>Kodeksu</a:t>
            </a:r>
            <a:r>
              <a:rPr lang="en-US" sz="1200" spc="-48">
                <a:solidFill>
                  <a:srgbClr val="000000"/>
                </a:solidFill>
                <a:latin typeface="Arimo"/>
              </a:rPr>
              <a:t> pracy, </a:t>
            </a:r>
            <a:r>
              <a:rPr lang="en-US" sz="1200" spc="-48" err="1">
                <a:solidFill>
                  <a:srgbClr val="000000"/>
                </a:solidFill>
                <a:latin typeface="Arimo"/>
              </a:rPr>
              <a:t>który</a:t>
            </a:r>
            <a:r>
              <a:rPr lang="en-US" sz="1200" spc="-48">
                <a:solidFill>
                  <a:srgbClr val="000000"/>
                </a:solidFill>
                <a:latin typeface="Arimo"/>
              </a:rPr>
              <a:t> </a:t>
            </a:r>
            <a:r>
              <a:rPr lang="en-US" sz="1200" spc="-48" err="1">
                <a:solidFill>
                  <a:srgbClr val="000000"/>
                </a:solidFill>
                <a:latin typeface="Arimo"/>
              </a:rPr>
              <a:t>stanowi</a:t>
            </a:r>
            <a:r>
              <a:rPr lang="en-US" sz="1200" spc="-48">
                <a:solidFill>
                  <a:srgbClr val="000000"/>
                </a:solidFill>
                <a:latin typeface="Arimo"/>
              </a:rPr>
              <a:t> </a:t>
            </a:r>
            <a:r>
              <a:rPr lang="en-US" sz="1200" spc="-48" err="1">
                <a:solidFill>
                  <a:srgbClr val="000000"/>
                </a:solidFill>
                <a:latin typeface="Arimo"/>
              </a:rPr>
              <a:t>Załącznik</a:t>
            </a:r>
            <a:r>
              <a:rPr lang="en-US" sz="1200" spc="-48">
                <a:solidFill>
                  <a:srgbClr val="000000"/>
                </a:solidFill>
                <a:latin typeface="Arimo"/>
              </a:rPr>
              <a:t> nr 1 do </a:t>
            </a:r>
            <a:r>
              <a:rPr lang="en-US" sz="1200" spc="-48" err="1">
                <a:solidFill>
                  <a:srgbClr val="000000"/>
                </a:solidFill>
                <a:latin typeface="Arimo"/>
              </a:rPr>
              <a:t>Procedury</a:t>
            </a:r>
            <a:r>
              <a:rPr lang="en-US" sz="1200" spc="-48">
                <a:solidFill>
                  <a:srgbClr val="000000"/>
                </a:solidFill>
                <a:latin typeface="Arimo"/>
              </a:rPr>
              <a:t> oraz </a:t>
            </a:r>
            <a:r>
              <a:rPr lang="en-US" sz="1200" spc="-48" err="1">
                <a:solidFill>
                  <a:srgbClr val="000000"/>
                </a:solidFill>
                <a:latin typeface="Arimo"/>
              </a:rPr>
              <a:t>poinformować</a:t>
            </a:r>
            <a:r>
              <a:rPr lang="en-US" sz="1200" spc="-48">
                <a:solidFill>
                  <a:srgbClr val="000000"/>
                </a:solidFill>
                <a:latin typeface="Arimo"/>
              </a:rPr>
              <a:t> ich o </a:t>
            </a:r>
            <a:r>
              <a:rPr lang="en-US" sz="1200" spc="-48" err="1">
                <a:solidFill>
                  <a:srgbClr val="000000"/>
                </a:solidFill>
                <a:latin typeface="Arimo"/>
              </a:rPr>
              <a:t>obowiązku</a:t>
            </a:r>
            <a:r>
              <a:rPr lang="en-US" sz="1200" spc="-48">
                <a:solidFill>
                  <a:srgbClr val="000000"/>
                </a:solidFill>
                <a:latin typeface="Arimo"/>
              </a:rPr>
              <a:t> </a:t>
            </a:r>
            <a:r>
              <a:rPr lang="en-US" sz="1200" spc="-48" err="1">
                <a:solidFill>
                  <a:srgbClr val="000000"/>
                </a:solidFill>
                <a:latin typeface="Arimo"/>
              </a:rPr>
              <a:t>przestrzegania</a:t>
            </a:r>
            <a:r>
              <a:rPr lang="en-US" sz="1200" spc="-48">
                <a:solidFill>
                  <a:srgbClr val="000000"/>
                </a:solidFill>
                <a:latin typeface="Arimo"/>
              </a:rPr>
              <a:t> </a:t>
            </a:r>
            <a:r>
              <a:rPr lang="en-US" sz="1200" spc="-48" err="1">
                <a:solidFill>
                  <a:srgbClr val="000000"/>
                </a:solidFill>
                <a:latin typeface="Arimo"/>
              </a:rPr>
              <a:t>zawartych</a:t>
            </a:r>
            <a:r>
              <a:rPr lang="en-US" sz="1200" spc="-48">
                <a:solidFill>
                  <a:srgbClr val="000000"/>
                </a:solidFill>
                <a:latin typeface="Arimo"/>
              </a:rPr>
              <a:t> tam </a:t>
            </a:r>
            <a:r>
              <a:rPr lang="en-US" sz="1200" spc="-48" err="1">
                <a:solidFill>
                  <a:srgbClr val="000000"/>
                </a:solidFill>
                <a:latin typeface="Arimo"/>
              </a:rPr>
              <a:t>postanowień</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4. </a:t>
            </a:r>
            <a:r>
              <a:rPr lang="en-US" sz="1200" spc="-48" err="1">
                <a:solidFill>
                  <a:srgbClr val="000000"/>
                </a:solidFill>
                <a:latin typeface="Arimo"/>
              </a:rPr>
              <a:t>Fundacja</a:t>
            </a:r>
            <a:r>
              <a:rPr lang="en-US" sz="1200" spc="-48">
                <a:solidFill>
                  <a:srgbClr val="000000"/>
                </a:solidFill>
                <a:latin typeface="Arimo"/>
              </a:rPr>
              <a:t> jest </a:t>
            </a:r>
            <a:r>
              <a:rPr lang="en-US" sz="1200" spc="-48" err="1">
                <a:solidFill>
                  <a:srgbClr val="000000"/>
                </a:solidFill>
                <a:latin typeface="Arimo"/>
              </a:rPr>
              <a:t>zobowiązana</a:t>
            </a:r>
            <a:r>
              <a:rPr lang="en-US" sz="1200" spc="-48">
                <a:solidFill>
                  <a:srgbClr val="000000"/>
                </a:solidFill>
                <a:latin typeface="Arimo"/>
              </a:rPr>
              <a:t> </a:t>
            </a:r>
            <a:r>
              <a:rPr lang="en-US" sz="1200" spc="-48" err="1">
                <a:solidFill>
                  <a:srgbClr val="000000"/>
                </a:solidFill>
                <a:latin typeface="Arimo"/>
              </a:rPr>
              <a:t>podjąć</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opisane</a:t>
            </a:r>
            <a:r>
              <a:rPr lang="en-US" sz="1200" spc="-48">
                <a:solidFill>
                  <a:srgbClr val="000000"/>
                </a:solidFill>
                <a:latin typeface="Arimo"/>
              </a:rPr>
              <a:t> w </a:t>
            </a:r>
            <a:r>
              <a:rPr lang="en-US" sz="1200" spc="-48" err="1">
                <a:solidFill>
                  <a:srgbClr val="000000"/>
                </a:solidFill>
                <a:latin typeface="Arimo"/>
              </a:rPr>
              <a:t>Procedurze</a:t>
            </a:r>
            <a:r>
              <a:rPr lang="en-US" sz="1200" spc="-48">
                <a:solidFill>
                  <a:srgbClr val="000000"/>
                </a:solidFill>
                <a:latin typeface="Arimo"/>
              </a:rPr>
              <a:t> w </a:t>
            </a:r>
            <a:r>
              <a:rPr lang="en-US" sz="1200" spc="-48" err="1">
                <a:solidFill>
                  <a:srgbClr val="000000"/>
                </a:solidFill>
                <a:latin typeface="Arimo"/>
              </a:rPr>
              <a:t>każdym</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dokonania</a:t>
            </a:r>
            <a:r>
              <a:rPr lang="en-US" sz="1200" spc="-48">
                <a:solidFill>
                  <a:srgbClr val="000000"/>
                </a:solidFill>
                <a:latin typeface="Arimo"/>
              </a:rPr>
              <a:t> </a:t>
            </a:r>
            <a:r>
              <a:rPr lang="en-US" sz="1200" spc="-48" err="1">
                <a:solidFill>
                  <a:srgbClr val="000000"/>
                </a:solidFill>
                <a:latin typeface="Arimo"/>
              </a:rPr>
              <a:t>Zawiadomienia</a:t>
            </a:r>
            <a:r>
              <a:rPr lang="en-US" sz="1200" spc="-48">
                <a:solidFill>
                  <a:srgbClr val="000000"/>
                </a:solidFill>
                <a:latin typeface="Arimo"/>
              </a:rPr>
              <a:t>, a </a:t>
            </a:r>
            <a:r>
              <a:rPr lang="en-US" sz="1200" spc="-48" err="1">
                <a:solidFill>
                  <a:srgbClr val="000000"/>
                </a:solidFill>
                <a:latin typeface="Arimo"/>
              </a:rPr>
              <a:t>także</a:t>
            </a:r>
            <a:r>
              <a:rPr lang="en-US" sz="1200" spc="-48">
                <a:solidFill>
                  <a:srgbClr val="000000"/>
                </a:solidFill>
                <a:latin typeface="Arimo"/>
              </a:rPr>
              <a:t> 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informacji</a:t>
            </a:r>
            <a:r>
              <a:rPr lang="en-US" sz="1200" spc="-48">
                <a:solidFill>
                  <a:srgbClr val="000000"/>
                </a:solidFill>
                <a:latin typeface="Arimo"/>
              </a:rPr>
              <a:t> o </a:t>
            </a:r>
            <a:r>
              <a:rPr lang="en-US" sz="1200" spc="-48" err="1">
                <a:solidFill>
                  <a:srgbClr val="000000"/>
                </a:solidFill>
                <a:latin typeface="Arimo"/>
              </a:rPr>
              <a:t>zaistnieniu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wolontaryjnym</a:t>
            </a:r>
            <a:r>
              <a:rPr lang="en-US" sz="1200" spc="-48">
                <a:solidFill>
                  <a:srgbClr val="000000"/>
                </a:solidFill>
                <a:latin typeface="Arimo"/>
              </a:rPr>
              <a:t>, </a:t>
            </a:r>
            <a:r>
              <a:rPr lang="en-US" sz="1200" spc="-48" err="1">
                <a:solidFill>
                  <a:srgbClr val="000000"/>
                </a:solidFill>
                <a:latin typeface="Arimo"/>
              </a:rPr>
              <a:t>nawet</a:t>
            </a:r>
            <a:r>
              <a:rPr lang="en-US" sz="1200" spc="-48">
                <a:solidFill>
                  <a:srgbClr val="000000"/>
                </a:solidFill>
                <a:latin typeface="Arimo"/>
              </a:rPr>
              <a:t> </a:t>
            </a:r>
            <a:r>
              <a:rPr lang="en-US" sz="1200" spc="-48" err="1">
                <a:solidFill>
                  <a:srgbClr val="000000"/>
                </a:solidFill>
                <a:latin typeface="Arimo"/>
              </a:rPr>
              <a:t>pomimo</a:t>
            </a:r>
            <a:r>
              <a:rPr lang="en-US" sz="1200" spc="-48">
                <a:solidFill>
                  <a:srgbClr val="000000"/>
                </a:solidFill>
                <a:latin typeface="Arimo"/>
              </a:rPr>
              <a:t>, </a:t>
            </a:r>
            <a:r>
              <a:rPr lang="en-US" sz="1200" spc="-48" err="1">
                <a:solidFill>
                  <a:srgbClr val="000000"/>
                </a:solidFill>
                <a:latin typeface="Arimo"/>
              </a:rPr>
              <a:t>iż</a:t>
            </a:r>
            <a:r>
              <a:rPr lang="en-US" sz="1200" spc="-48">
                <a:solidFill>
                  <a:srgbClr val="000000"/>
                </a:solidFill>
                <a:latin typeface="Arimo"/>
              </a:rPr>
              <a:t> nie </a:t>
            </a:r>
            <a:r>
              <a:rPr lang="en-US" sz="1200" spc="-48" err="1">
                <a:solidFill>
                  <a:srgbClr val="000000"/>
                </a:solidFill>
                <a:latin typeface="Arimo"/>
              </a:rPr>
              <a:t>wpłynęło</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a:t>
            </a:r>
          </a:p>
        </p:txBody>
      </p:sp>
      <p:sp>
        <p:nvSpPr>
          <p:cNvPr id="16" name="TextBox 16"/>
          <p:cNvSpPr txBox="1"/>
          <p:nvPr/>
        </p:nvSpPr>
        <p:spPr>
          <a:xfrm>
            <a:off x="2723856" y="5912986"/>
            <a:ext cx="211228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Fundacji</a:t>
            </a:r>
          </a:p>
        </p:txBody>
      </p:sp>
      <p:sp>
        <p:nvSpPr>
          <p:cNvPr id="17" name="TextBox 17"/>
          <p:cNvSpPr txBox="1"/>
          <p:nvPr/>
        </p:nvSpPr>
        <p:spPr>
          <a:xfrm>
            <a:off x="536257" y="6465436"/>
            <a:ext cx="6487486"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Fundacja jako pracodawczyni/ zleceniodawczyni/ organizatorka wolontariatu, podejmuje działania prewencyjne mające na celu przeciwdziałanie zjawiskom niepożądanym                                                            w zatrudnieniu/zleceniu/zaangażowaniu wolontaryjnym polegające w szczególności na:</a:t>
            </a:r>
          </a:p>
        </p:txBody>
      </p:sp>
      <p:sp>
        <p:nvSpPr>
          <p:cNvPr id="18" name="TextBox 18"/>
          <p:cNvSpPr txBox="1"/>
          <p:nvPr/>
        </p:nvSpPr>
        <p:spPr>
          <a:xfrm>
            <a:off x="971990" y="7008361"/>
            <a:ext cx="6051753" cy="255270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zamieszczeniu w kanałach komunikacji wykorzystywanych w Fundacji aktualnej treści Procedury wraz z tekstem przepisów dotyczących równego traktowania w zatrudnieniu w formie wyciągu        z Kodeksu pracy, który stanowi Załącznik nr 1 do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obligatoryjnym przeszkoleniu osób zatrudnionych w ramach umowy o pracę, z zakresu problematyki przeciwdziałania zjawiskom niepożądanym w zatrudnieniu i zaznajomieniu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zaznajomieniu zleceniobiorczyń/ów i wolontariuszek/y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udostępnianiu osobom pracującym/ wykonującym zlecenie/ wolontariat, materiałów informacyjnych na tematy związane z przeciwdziałaniem zjawiskom niepożądanym;</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756000" y="71893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9132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64363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9838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057418" y="1426816"/>
            <a:ext cx="600786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uruchomieniu formularza dostępnego w kanałach komunikacji wykorzystywanych w Fundacji, umożliwiającego m.in. przekazanie Zawiadomienia przez osoby zatrudnione/ wykonujące zlecenie/ wolontariat;</a:t>
            </a:r>
          </a:p>
        </p:txBody>
      </p:sp>
      <p:sp>
        <p:nvSpPr>
          <p:cNvPr id="15" name="TextBox 15"/>
          <p:cNvSpPr txBox="1"/>
          <p:nvPr/>
        </p:nvSpPr>
        <p:spPr>
          <a:xfrm>
            <a:off x="820242"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6" name="TextBox 16"/>
          <p:cNvSpPr txBox="1"/>
          <p:nvPr/>
        </p:nvSpPr>
        <p:spPr>
          <a:xfrm>
            <a:off x="577793" y="2429833"/>
            <a:ext cx="6487486"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 Fundacja jest odpowiedzialna za ograniczenie ryzyka organizacyjnego oraz osobowego w zarządzaniu pracą, zaangażowaniem cywilnoprawnym i wolontaryjnym oraz promowanie pożądanych, zgodnych        z zasadami współżycia społecznego postaw i zachowań między osobami zatrudnionymi w ramach umowy o pracę/ wykonującym zlecenie/ wolontariat, w związku z tym zobowiązane jest do:</a:t>
            </a:r>
          </a:p>
        </p:txBody>
      </p:sp>
      <p:grpSp>
        <p:nvGrpSpPr>
          <p:cNvPr id="17" name="Group 17"/>
          <p:cNvGrpSpPr/>
          <p:nvPr/>
        </p:nvGrpSpPr>
        <p:grpSpPr>
          <a:xfrm>
            <a:off x="820242" y="3195032"/>
            <a:ext cx="6245037" cy="542925"/>
            <a:chOff x="0" y="0"/>
            <a:chExt cx="8326716" cy="723900"/>
          </a:xfrm>
        </p:grpSpPr>
        <p:sp>
          <p:nvSpPr>
            <p:cNvPr id="18" name="TextBox 18"/>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rozwiązywania konfliktów z / lub pomiędzy ww. osobami, bez zbędnej zwłoki;</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20" name="Group 20"/>
          <p:cNvGrpSpPr/>
          <p:nvPr/>
        </p:nvGrpSpPr>
        <p:grpSpPr>
          <a:xfrm>
            <a:off x="820242" y="3555536"/>
            <a:ext cx="6245037" cy="364842"/>
            <a:chOff x="0" y="0"/>
            <a:chExt cx="8326716" cy="486456"/>
          </a:xfrm>
        </p:grpSpPr>
        <p:sp>
          <p:nvSpPr>
            <p:cNvPr id="21" name="TextBox 21"/>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dawania przykładu właściwej postawy przez osoby z zarządu;</a:t>
              </a:r>
            </a:p>
          </p:txBody>
        </p:sp>
        <p:sp>
          <p:nvSpPr>
            <p:cNvPr id="22" name="TextBox 22"/>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3" name="Group 23"/>
          <p:cNvGrpSpPr/>
          <p:nvPr/>
        </p:nvGrpSpPr>
        <p:grpSpPr>
          <a:xfrm>
            <a:off x="799298" y="4020776"/>
            <a:ext cx="6245037" cy="542925"/>
            <a:chOff x="0" y="0"/>
            <a:chExt cx="8326716" cy="723900"/>
          </a:xfrm>
        </p:grpSpPr>
        <p:sp>
          <p:nvSpPr>
            <p:cNvPr id="24" name="TextBox 24"/>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wykazania otwartości na informacje zwrotne przekazywane przez osoby pracujące/ wykonujące zlecenie/ wolontariat;</a:t>
              </a:r>
            </a:p>
          </p:txBody>
        </p:sp>
        <p:sp>
          <p:nvSpPr>
            <p:cNvPr id="25" name="TextBox 25"/>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grpSp>
      <p:grpSp>
        <p:nvGrpSpPr>
          <p:cNvPr id="26" name="Group 26"/>
          <p:cNvGrpSpPr/>
          <p:nvPr/>
        </p:nvGrpSpPr>
        <p:grpSpPr>
          <a:xfrm>
            <a:off x="756000" y="4591725"/>
            <a:ext cx="6245037" cy="723900"/>
            <a:chOff x="0" y="0"/>
            <a:chExt cx="8326716" cy="965200"/>
          </a:xfrm>
        </p:grpSpPr>
        <p:sp>
          <p:nvSpPr>
            <p:cNvPr id="27" name="TextBox 27"/>
            <p:cNvSpPr txBox="1"/>
            <p:nvPr/>
          </p:nvSpPr>
          <p:spPr>
            <a:xfrm>
              <a:off x="316235" y="-19050"/>
              <a:ext cx="8010481" cy="9842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rozpatrywania przypadków problemów związanych z relacjami, które wymagają interwencji ze strony Fundacji, w celu ograniczenia ryzyka organizacyjnego i osobowego w zarządzaniu Fundacją.</a:t>
              </a:r>
            </a:p>
          </p:txBody>
        </p:sp>
        <p:sp>
          <p:nvSpPr>
            <p:cNvPr id="28" name="TextBox 2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9" name="TextBox 29"/>
          <p:cNvSpPr txBox="1"/>
          <p:nvPr/>
        </p:nvSpPr>
        <p:spPr>
          <a:xfrm>
            <a:off x="577793" y="5629950"/>
            <a:ext cx="6487486"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Fundacja dba o podnoszenie kompetencji osób pracujących/ realizujących zlecenie/ wolontariat,          w zakresie świadomości ryzyka związanego z wystąpieniem zjawisk niepożądanych                                   w zatrudnieniu/zleceniu/wolontariacie. W sytuacji wystąpienia tych zjawisk podejmuje dodatkowe działania informacyjne oraz prewencyjne.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Fundacja na wniosek każdej z ww. osób, które w Postępowaniu są typowane jako ofiara/y, może zapewnić niezbędną pomoc, w szczególności medyczną, psychologiczną lub prawną.</a:t>
            </a: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286371" y="7357186"/>
            <a:ext cx="7070330" cy="425458"/>
          </a:xfrm>
          <a:prstGeom prst="rect">
            <a:avLst/>
          </a:prstGeom>
        </p:spPr>
        <p:txBody>
          <a:bodyPr lIns="0" tIns="0" rIns="0" bIns="0" rtlCol="0" anchor="t">
            <a:spAutoFit/>
          </a:bodyPr>
          <a:lstStyle/>
          <a:p>
            <a:pPr algn="ctr">
              <a:lnSpc>
                <a:spcPts val="1440"/>
              </a:lnSpc>
              <a:spcBef>
                <a:spcPct val="0"/>
              </a:spcBef>
            </a:pPr>
            <a:r>
              <a:rPr lang="en-US" sz="1200" spc="-48">
                <a:solidFill>
                  <a:srgbClr val="000000"/>
                </a:solidFill>
                <a:latin typeface="Arimo Bold"/>
                <a:ea typeface="Arimo Bold"/>
              </a:rPr>
              <a:t>§ 5</a:t>
            </a:r>
          </a:p>
          <a:p>
            <a:pPr algn="ctr">
              <a:lnSpc>
                <a:spcPts val="360"/>
              </a:lnSpc>
              <a:spcBef>
                <a:spcPct val="0"/>
              </a:spcBef>
            </a:pPr>
            <a:endParaRPr lang="en-US" sz="1200" spc="-48">
              <a:solidFill>
                <a:srgbClr val="000000"/>
              </a:solidFill>
              <a:latin typeface="Arimo Bold"/>
              <a:ea typeface="Arimo Bold"/>
            </a:endParaRPr>
          </a:p>
          <a:p>
            <a:pPr algn="ctr">
              <a:lnSpc>
                <a:spcPts val="1440"/>
              </a:lnSpc>
              <a:spcBef>
                <a:spcPct val="0"/>
              </a:spcBef>
            </a:pPr>
            <a:r>
              <a:rPr lang="en-US" sz="1200" spc="-48">
                <a:solidFill>
                  <a:srgbClr val="000000"/>
                </a:solidFill>
                <a:latin typeface="Arimo Bold"/>
              </a:rPr>
              <a:t>Prawa i obowiązki osób pracujących/ wykonujących zlecenie/ wolontariat w Fundacji</a:t>
            </a:r>
          </a:p>
        </p:txBody>
      </p:sp>
      <p:sp>
        <p:nvSpPr>
          <p:cNvPr id="31" name="TextBox 31"/>
          <p:cNvSpPr txBox="1"/>
          <p:nvPr/>
        </p:nvSpPr>
        <p:spPr>
          <a:xfrm>
            <a:off x="634775" y="7993218"/>
            <a:ext cx="6409559" cy="538609"/>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zatrudniona</a:t>
            </a:r>
            <a:r>
              <a:rPr lang="en-US" sz="1200" spc="-48">
                <a:solidFill>
                  <a:srgbClr val="000000"/>
                </a:solidFill>
                <a:latin typeface="Arimo"/>
              </a:rPr>
              <a:t>, </a:t>
            </a:r>
            <a:r>
              <a:rPr lang="en-US" sz="1200" spc="-48" err="1">
                <a:solidFill>
                  <a:srgbClr val="000000"/>
                </a:solidFill>
                <a:latin typeface="Arimo"/>
              </a:rPr>
              <a:t>wykonująca</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wolontariat</a:t>
            </a:r>
            <a:r>
              <a:rPr lang="en-US" sz="1200" spc="-48">
                <a:solidFill>
                  <a:srgbClr val="000000"/>
                </a:solidFill>
                <a:latin typeface="Arimo"/>
              </a:rPr>
              <a:t>, </a:t>
            </a:r>
            <a:r>
              <a:rPr lang="en-US" sz="1200" spc="-48" err="1">
                <a:solidFill>
                  <a:srgbClr val="000000"/>
                </a:solidFill>
                <a:latin typeface="Arimo"/>
              </a:rPr>
              <a:t>która</a:t>
            </a:r>
            <a:r>
              <a:rPr lang="en-US" sz="1200" spc="-48">
                <a:solidFill>
                  <a:srgbClr val="000000"/>
                </a:solidFill>
                <a:latin typeface="Arimo"/>
              </a:rPr>
              <a:t> </a:t>
            </a:r>
            <a:r>
              <a:rPr lang="en-US" sz="1200" spc="-48" err="1">
                <a:solidFill>
                  <a:srgbClr val="000000"/>
                </a:solidFill>
                <a:latin typeface="Arimo"/>
              </a:rPr>
              <a:t>twierdzi</a:t>
            </a:r>
            <a:r>
              <a:rPr lang="en-US" sz="1200" spc="-48">
                <a:solidFill>
                  <a:srgbClr val="000000"/>
                </a:solidFill>
                <a:latin typeface="Arimo"/>
              </a:rPr>
              <a:t>, </a:t>
            </a:r>
            <a:r>
              <a:rPr lang="en-US" sz="1200" spc="-48" err="1">
                <a:solidFill>
                  <a:srgbClr val="000000"/>
                </a:solidFill>
                <a:latin typeface="Arimo"/>
              </a:rPr>
              <a:t>że</a:t>
            </a:r>
            <a:r>
              <a:rPr lang="en-US" sz="1200" spc="-48">
                <a:solidFill>
                  <a:srgbClr val="000000"/>
                </a:solidFill>
                <a:latin typeface="Arimo"/>
              </a:rPr>
              <a:t> w </a:t>
            </a:r>
            <a:r>
              <a:rPr lang="en-US" sz="1200" spc="-48" err="1">
                <a:solidFill>
                  <a:srgbClr val="000000"/>
                </a:solidFill>
                <a:latin typeface="Arimo"/>
              </a:rPr>
              <a:t>stosunku</a:t>
            </a:r>
            <a:r>
              <a:rPr lang="en-US" sz="1200" spc="-48">
                <a:solidFill>
                  <a:srgbClr val="000000"/>
                </a:solidFill>
                <a:latin typeface="Arimo"/>
              </a:rPr>
              <a:t> do </a:t>
            </a:r>
            <a:r>
              <a:rPr lang="en-US" sz="1200" spc="-48" err="1">
                <a:solidFill>
                  <a:srgbClr val="000000"/>
                </a:solidFill>
                <a:latin typeface="Arimo"/>
              </a:rPr>
              <a:t>niej</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innej</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wykonującej</a:t>
            </a:r>
            <a:r>
              <a:rPr lang="en-US" sz="1200" spc="-48">
                <a:solidFill>
                  <a:srgbClr val="000000"/>
                </a:solidFill>
                <a:latin typeface="Arimo"/>
              </a:rPr>
              <a:t> </a:t>
            </a:r>
            <a:r>
              <a:rPr lang="en-US" sz="1200" spc="-48" err="1">
                <a:solidFill>
                  <a:srgbClr val="000000"/>
                </a:solidFill>
                <a:latin typeface="Arimo"/>
              </a:rPr>
              <a:t>pracę</a:t>
            </a:r>
            <a:r>
              <a:rPr lang="en-US" sz="1200" spc="-48">
                <a:solidFill>
                  <a:srgbClr val="000000"/>
                </a:solidFill>
                <a:latin typeface="Arimo"/>
              </a:rPr>
              <a:t>/</a:t>
            </a:r>
            <a:r>
              <a:rPr lang="en-US" sz="1200" spc="-48" err="1">
                <a:solidFill>
                  <a:srgbClr val="000000"/>
                </a:solidFill>
                <a:latin typeface="Arimo"/>
              </a:rPr>
              <a:t>zlecenie</a:t>
            </a:r>
            <a:r>
              <a:rPr lang="en-US" sz="1200" spc="-48">
                <a:solidFill>
                  <a:srgbClr val="000000"/>
                </a:solidFill>
                <a:latin typeface="Arimo"/>
              </a:rPr>
              <a:t>/</a:t>
            </a:r>
            <a:r>
              <a:rPr lang="en-US" sz="1200" spc="-48" err="1">
                <a:solidFill>
                  <a:srgbClr val="000000"/>
                </a:solidFill>
                <a:latin typeface="Arimo"/>
              </a:rPr>
              <a:t>wolontariat</a:t>
            </a:r>
            <a:r>
              <a:rPr lang="en-US" sz="1200" spc="-48">
                <a:solidFill>
                  <a:srgbClr val="000000"/>
                </a:solidFill>
                <a:latin typeface="Arimo"/>
              </a:rPr>
              <a:t> </a:t>
            </a:r>
            <a:r>
              <a:rPr lang="en-US" sz="1200" spc="-48" err="1">
                <a:solidFill>
                  <a:srgbClr val="000000"/>
                </a:solidFill>
                <a:latin typeface="Arimo"/>
              </a:rPr>
              <a:t>stosowane</a:t>
            </a:r>
            <a:r>
              <a:rPr lang="en-US" sz="1200" spc="-48">
                <a:solidFill>
                  <a:srgbClr val="000000"/>
                </a:solidFill>
                <a:latin typeface="Arimo"/>
              </a:rPr>
              <a:t> jest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jest </a:t>
            </a:r>
            <a:r>
              <a:rPr lang="en-US" sz="1200" spc="-48" err="1">
                <a:solidFill>
                  <a:srgbClr val="000000"/>
                </a:solidFill>
                <a:latin typeface="Arimo"/>
              </a:rPr>
              <a:t>uprawniona</a:t>
            </a:r>
            <a:r>
              <a:rPr lang="en-US" sz="1200" spc="-48">
                <a:solidFill>
                  <a:srgbClr val="000000"/>
                </a:solidFill>
                <a:latin typeface="Arimo"/>
              </a:rPr>
              <a:t> do </a:t>
            </a:r>
            <a:r>
              <a:rPr lang="en-US" sz="1200" spc="-48" err="1">
                <a:solidFill>
                  <a:srgbClr val="000000"/>
                </a:solidFill>
                <a:latin typeface="Arimo"/>
              </a:rPr>
              <a:t>przedstawienia</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 - </a:t>
            </a:r>
            <a:r>
              <a:rPr lang="en-US" sz="1200" spc="-48" err="1">
                <a:solidFill>
                  <a:srgbClr val="000000"/>
                </a:solidFill>
                <a:latin typeface="Arimo"/>
              </a:rPr>
              <a:t>Zawiadomienia</a:t>
            </a:r>
            <a:r>
              <a:rPr lang="en-US" sz="1200" spc="-48">
                <a:solidFill>
                  <a:srgbClr val="000000"/>
                </a:solidFill>
                <a:latin typeface="Arimo"/>
              </a:rPr>
              <a:t>. </a:t>
            </a:r>
          </a:p>
        </p:txBody>
      </p:sp>
      <p:sp>
        <p:nvSpPr>
          <p:cNvPr id="32" name="TextBox 32"/>
          <p:cNvSpPr txBox="1"/>
          <p:nvPr/>
        </p:nvSpPr>
        <p:spPr>
          <a:xfrm>
            <a:off x="648678" y="8774268"/>
            <a:ext cx="641660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Bezpodstawne oskarżanie o zjawisko niepożądane wśród osób działających na rzecz Fundacji jest zabronione. </a:t>
            </a:r>
          </a:p>
          <a:p>
            <a:pPr algn="just">
              <a:lnSpc>
                <a:spcPts val="1439"/>
              </a:lnSpc>
              <a:spcBef>
                <a:spcPct val="0"/>
              </a:spcBef>
            </a:pPr>
            <a:endParaRPr lang="en-US" sz="1200" spc="-48">
              <a:solidFill>
                <a:srgbClr val="000000"/>
              </a:solidFill>
              <a:latin typeface="Arimo"/>
            </a:endParaRPr>
          </a:p>
        </p:txBody>
      </p:sp>
      <p:sp>
        <p:nvSpPr>
          <p:cNvPr id="33" name="TextBox 33"/>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103</a:t>
            </a:r>
          </a:p>
        </p:txBody>
      </p:sp>
      <p:sp>
        <p:nvSpPr>
          <p:cNvPr id="34" name="TextBox 34"/>
          <p:cNvSpPr txBox="1"/>
          <p:nvPr/>
        </p:nvSpPr>
        <p:spPr>
          <a:xfrm>
            <a:off x="3883103" y="833988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5" name="TextBox 37">
            <a:extLst>
              <a:ext uri="{FF2B5EF4-FFF2-40B4-BE49-F238E27FC236}">
                <a16:creationId xmlns:a16="http://schemas.microsoft.com/office/drawing/2014/main" id="{26934E44-3430-7C21-615A-4E646CEFCF03}"/>
              </a:ext>
            </a:extLst>
          </p:cNvPr>
          <p:cNvSpPr txBox="1"/>
          <p:nvPr/>
        </p:nvSpPr>
        <p:spPr>
          <a:xfrm>
            <a:off x="594512" y="9523140"/>
            <a:ext cx="1392236" cy="164100"/>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36" name="TextBox 34">
            <a:extLst>
              <a:ext uri="{FF2B5EF4-FFF2-40B4-BE49-F238E27FC236}">
                <a16:creationId xmlns:a16="http://schemas.microsoft.com/office/drawing/2014/main" id="{22370CB5-F1A2-B9F4-9EE7-80B3C4A1D393}"/>
              </a:ext>
            </a:extLst>
          </p:cNvPr>
          <p:cNvSpPr txBox="1"/>
          <p:nvPr/>
        </p:nvSpPr>
        <p:spPr>
          <a:xfrm>
            <a:off x="529886" y="9495638"/>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8877"/>
            <a:ext cx="6487486" cy="32766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Osoba zatrudniona na umowę o prace/ wykonująca zlecenie/ wolontariat, będąca domniemaną ofiarą, może zawnioskować do Fundacji o przeniesienie na inne stanowisko pracy lub do innego miejsca, bądź zastosowania wobec niej innej formy zatrudnienia/zlecenia/zaangażowania. Przeniesienie osoby może polegać na zmianie miejsca wykonywania pracy/zlecenia/wolontariatu, połączonej w razie potrzeby lub konieczności ze zmianą stanowiska na równorzędne. Decyzję w sprawie wniosku ww. osoby podejmuje Fundacja, biorąc pod uwagę swoje potrzeby i możliwości.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Pracownica/pracownik, zleceniobiorczyni/zleceniobiorca, wolontariuszka/wolontariusz, ma obowiązek zapoznać się z treścią niniejszej Procedury.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Pracownica/k jest zobowiązana/y do uczestnictwa w szkoleniach organizowanych przez Fundację  dotyczących tematyki przeciwdziałania zjawiskom niepożądanym w zatrudnieniu.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Osoba zatrudniona/ wykonująca zlecenie/ wolontariat, jest zobowiązana do powstrzymania się od zachowań noszących znamiona dyskryminacji, mobbingu lub innego rodzaju zjawisk niepożądanych.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7.  Osoba ww. jest zobowiązana do uczestnictwa na wniosek Komisji w Postępowaniu. </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680738" y="4887402"/>
            <a:ext cx="2281595"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a:solidFill>
                  <a:srgbClr val="000000"/>
                </a:solidFill>
                <a:latin typeface="Arimo Bold"/>
              </a:rPr>
              <a:t>Zasady dokonania Zawiadomienia</a:t>
            </a:r>
          </a:p>
        </p:txBody>
      </p:sp>
      <p:sp>
        <p:nvSpPr>
          <p:cNvPr id="16" name="TextBox 16"/>
          <p:cNvSpPr txBox="1"/>
          <p:nvPr/>
        </p:nvSpPr>
        <p:spPr>
          <a:xfrm>
            <a:off x="513651" y="5511199"/>
            <a:ext cx="3985960" cy="381000"/>
          </a:xfrm>
          <a:prstGeom prst="rect">
            <a:avLst/>
          </a:prstGeom>
        </p:spPr>
        <p:txBody>
          <a:bodyPr lIns="0" tIns="0" rIns="0" bIns="0" rtlCol="0" anchor="t">
            <a:spAutoFit/>
          </a:bodyPr>
          <a:lstStyle/>
          <a:p>
            <a:pPr marL="259080" lvl="1" indent="-129540" algn="just">
              <a:lnSpc>
                <a:spcPts val="1439"/>
              </a:lnSpc>
              <a:buFont typeface="Arial"/>
              <a:buChar char="•"/>
            </a:pPr>
            <a:r>
              <a:rPr lang="en-US" sz="1200" spc="-48">
                <a:solidFill>
                  <a:srgbClr val="000000"/>
                </a:solidFill>
                <a:latin typeface="Arimo"/>
              </a:rPr>
              <a:t> Złożenie Zawiadomienia może mieć miejsce poprzez:</a:t>
            </a:r>
          </a:p>
          <a:p>
            <a:pPr algn="just">
              <a:lnSpc>
                <a:spcPts val="1439"/>
              </a:lnSpc>
            </a:pPr>
            <a:endParaRPr lang="en-US" sz="1200" spc="-48">
              <a:solidFill>
                <a:srgbClr val="000000"/>
              </a:solidFill>
              <a:latin typeface="Arimo"/>
            </a:endParaRPr>
          </a:p>
        </p:txBody>
      </p:sp>
      <p:sp>
        <p:nvSpPr>
          <p:cNvPr id="17" name="TextBox 17"/>
          <p:cNvSpPr txBox="1"/>
          <p:nvPr/>
        </p:nvSpPr>
        <p:spPr>
          <a:xfrm>
            <a:off x="960082" y="5863624"/>
            <a:ext cx="6051753"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wysłanie elektronicznego formularza zgłoszeniowego, dostępnego w kanałach komunikacji wykorzystywanych w Fundacji, lub</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wysłanie bądź przekazanie formularza zgłoszeniowego w formie papierowej, dostępnego do pobrania w kanałach komunikacji wykorzystywanych w Fundacji.</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731616" y="586362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731616" y="640654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641934" y="6967009"/>
            <a:ext cx="6487486" cy="25527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1.Osobą uprawnioną do odbierania Zawiadomień jest dedykowana osoba, niebędąca członkiem/członkinią zarządu, wyznaczona przez zarząd Fundacji, przy czym jeśli Zawiadomienie dotyczy tejże osoby, obowiązana jest ona do przekazania Zawiadomienia innej osobie - członkini, członkowi Komisji ds. przeciwdziałania dyskryminacji i mobbingowi w Fundacji.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ea typeface="Arimo"/>
              </a:rPr>
              <a:t>3. Osoba uprawniona do odbierania Zawiadomień odpowiada za sprawdzenie, czy Zawiadomienie jest kompletne m.in. czy zawiera elementy wskazane w § 6 ust. 4 i 5, a w razie ich braku – wnioskuje o ich uzupełnienie osobę dokonującą Zawiadomienia.</a:t>
            </a:r>
          </a:p>
          <a:p>
            <a:pPr algn="just">
              <a:lnSpc>
                <a:spcPts val="1439"/>
              </a:lnSpc>
            </a:pPr>
            <a:endParaRPr lang="en-US" sz="1200" spc="-48">
              <a:solidFill>
                <a:srgbClr val="000000"/>
              </a:solidFill>
              <a:latin typeface="Arimo"/>
              <a:ea typeface="Arimo"/>
            </a:endParaRPr>
          </a:p>
          <a:p>
            <a:pPr algn="just">
              <a:lnSpc>
                <a:spcPts val="1439"/>
              </a:lnSpc>
              <a:spcBef>
                <a:spcPct val="0"/>
              </a:spcBef>
            </a:pPr>
            <a:r>
              <a:rPr lang="en-US" sz="1200" spc="-48">
                <a:solidFill>
                  <a:srgbClr val="000000"/>
                </a:solidFill>
                <a:latin typeface="Arimo"/>
              </a:rPr>
              <a:t>4. Zawiadomienie powinno zawierać przedstawienie stanu faktycznego oraz wszelkie niezbędne informacje potrzebne do wyjaśnienia sprawy, w tym: daty lub okres, którego ono dotyczy, informacje mogące stanowić dowody dotyczące okoliczności opisanych w Zawiadomieniu, informacje                         o ewentualnych świadkiniach czy świadkach tych zdarzeń oraz wskazanie domniemanej sprawczyni/ domniemanego sprawcy i domniemanej ofiary. </a:t>
            </a:r>
          </a:p>
        </p:txBody>
      </p:sp>
      <p:sp>
        <p:nvSpPr>
          <p:cNvPr id="21" name="TextBox 21"/>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104</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03300" y="1111936"/>
            <a:ext cx="7114857" cy="8751377"/>
            <a:chOff x="0" y="0"/>
            <a:chExt cx="41771077" cy="51379025"/>
          </a:xfrm>
        </p:grpSpPr>
        <p:sp>
          <p:nvSpPr>
            <p:cNvPr id="3" name="Freeform 3"/>
            <p:cNvSpPr/>
            <p:nvPr/>
          </p:nvSpPr>
          <p:spPr>
            <a:xfrm>
              <a:off x="0" y="0"/>
              <a:ext cx="41771078" cy="51379025"/>
            </a:xfrm>
            <a:custGeom>
              <a:avLst/>
              <a:gdLst/>
              <a:ahLst/>
              <a:cxnLst/>
              <a:rect l="l" t="t" r="r" b="b"/>
              <a:pathLst>
                <a:path w="41771078" h="51379025">
                  <a:moveTo>
                    <a:pt x="0" y="0"/>
                  </a:moveTo>
                  <a:lnTo>
                    <a:pt x="0" y="51379025"/>
                  </a:lnTo>
                  <a:lnTo>
                    <a:pt x="41771078" y="51379025"/>
                  </a:lnTo>
                  <a:lnTo>
                    <a:pt x="41771078" y="0"/>
                  </a:lnTo>
                  <a:lnTo>
                    <a:pt x="0" y="0"/>
                  </a:lnTo>
                  <a:close/>
                  <a:moveTo>
                    <a:pt x="41710118" y="51318065"/>
                  </a:moveTo>
                  <a:lnTo>
                    <a:pt x="59690" y="51318065"/>
                  </a:lnTo>
                  <a:lnTo>
                    <a:pt x="59690" y="59690"/>
                  </a:lnTo>
                  <a:lnTo>
                    <a:pt x="41710118" y="59690"/>
                  </a:lnTo>
                  <a:lnTo>
                    <a:pt x="41710118" y="51318065"/>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28236" y="9630820"/>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709928" y="1247161"/>
            <a:ext cx="6384136"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 Zawiadomienie zawiera dane personalne osoby składającej Zawiadomienie - imię, nazwisko, oraz dane kontaktowe wskazane przez tą osobę.</a:t>
            </a:r>
          </a:p>
        </p:txBody>
      </p:sp>
      <p:sp>
        <p:nvSpPr>
          <p:cNvPr id="15" name="TextBox 15"/>
          <p:cNvSpPr txBox="1"/>
          <p:nvPr/>
        </p:nvSpPr>
        <p:spPr>
          <a:xfrm>
            <a:off x="1602228" y="1751986"/>
            <a:ext cx="4355544"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a:solidFill>
                  <a:srgbClr val="000000"/>
                </a:solidFill>
                <a:latin typeface="Arimo Bold"/>
              </a:rPr>
              <a:t>Zasady działania Komisji</a:t>
            </a:r>
          </a:p>
          <a:p>
            <a:pPr algn="ctr">
              <a:lnSpc>
                <a:spcPts val="1439"/>
              </a:lnSpc>
              <a:spcBef>
                <a:spcPct val="0"/>
              </a:spcBef>
            </a:pPr>
            <a:endParaRPr lang="en-US" sz="1200" spc="-48">
              <a:solidFill>
                <a:srgbClr val="000000"/>
              </a:solidFill>
              <a:latin typeface="Arimo Bold"/>
            </a:endParaRPr>
          </a:p>
        </p:txBody>
      </p:sp>
      <p:sp>
        <p:nvSpPr>
          <p:cNvPr id="16" name="TextBox 16"/>
          <p:cNvSpPr txBox="1"/>
          <p:nvPr/>
        </p:nvSpPr>
        <p:spPr>
          <a:xfrm>
            <a:off x="580785" y="2943685"/>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7" name="TextBox 17"/>
          <p:cNvSpPr txBox="1"/>
          <p:nvPr/>
        </p:nvSpPr>
        <p:spPr>
          <a:xfrm>
            <a:off x="928223" y="2943685"/>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Merytorycznym rozpatrzeniem Zawiadomienia w związku z podejrzeniem wystąpienia zjawiska niepożądanego w Fundacji, zajmuje się Komisja składającą się z 2 do max. 3 osób, w skład której wchodzą:</a:t>
            </a:r>
          </a:p>
        </p:txBody>
      </p:sp>
      <p:sp>
        <p:nvSpPr>
          <p:cNvPr id="18" name="TextBox 18"/>
          <p:cNvSpPr txBox="1"/>
          <p:nvPr/>
        </p:nvSpPr>
        <p:spPr>
          <a:xfrm>
            <a:off x="1454519" y="3591385"/>
            <a:ext cx="5610759"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uprawniona do odbierania Zawiadomień, niebędąca członkinią/członkiem zarządu – Przewodnicząca/y;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Osoba wyznaczona przez Fundację lub opiekunka/opiekun wolontariuszy – osoba niebędąca członkinią/członkiem zarządu;</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Ekspertka/ekspert zewnętrzny np. psycholożka/psycholog, prawniczka/prawnik, edukatorka/edukator równościowy (opcjonalnie).</a:t>
            </a:r>
          </a:p>
        </p:txBody>
      </p:sp>
      <p:sp>
        <p:nvSpPr>
          <p:cNvPr id="19" name="TextBox 19"/>
          <p:cNvSpPr txBox="1"/>
          <p:nvPr/>
        </p:nvSpPr>
        <p:spPr>
          <a:xfrm>
            <a:off x="1177878" y="35913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1177878" y="413431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1177878" y="46772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09928" y="5220160"/>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3" name="TextBox 23"/>
          <p:cNvSpPr txBox="1"/>
          <p:nvPr/>
        </p:nvSpPr>
        <p:spPr>
          <a:xfrm>
            <a:off x="963840" y="5220160"/>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jest każdorazowo powoływana przez Przewodniczącą/ego w ciągu 5 dni od wpłynięcia Zawiadomienia zawierającego elementy wskazane w § 6 ust. 4 i 5, w przypadku braku któregokolwiek z tych elementów termin ten liczony jest od dnia uzupełnienia Zawiadomienia.</a:t>
            </a:r>
          </a:p>
        </p:txBody>
      </p:sp>
      <p:sp>
        <p:nvSpPr>
          <p:cNvPr id="24" name="TextBox 24"/>
          <p:cNvSpPr txBox="1"/>
          <p:nvPr/>
        </p:nvSpPr>
        <p:spPr>
          <a:xfrm>
            <a:off x="972751" y="5984331"/>
            <a:ext cx="6121313"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Skład Komisji ulega zmianie w szczególności:</a:t>
            </a:r>
          </a:p>
        </p:txBody>
      </p:sp>
      <p:sp>
        <p:nvSpPr>
          <p:cNvPr id="25" name="TextBox 25"/>
          <p:cNvSpPr txBox="1"/>
          <p:nvPr/>
        </p:nvSpPr>
        <p:spPr>
          <a:xfrm>
            <a:off x="709928" y="598433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6" name="TextBox 26"/>
          <p:cNvSpPr txBox="1"/>
          <p:nvPr/>
        </p:nvSpPr>
        <p:spPr>
          <a:xfrm>
            <a:off x="1454519" y="6310193"/>
            <a:ext cx="6051753"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członkini/członka Komisji z Fundacją;</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gdy członkini/ członek Komisji zrzeknie się swojej funkcji.</a:t>
            </a: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1089351" y="627008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8" name="TextBox 28"/>
          <p:cNvSpPr txBox="1"/>
          <p:nvPr/>
        </p:nvSpPr>
        <p:spPr>
          <a:xfrm>
            <a:off x="1089351" y="667214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9" name="TextBox 29"/>
          <p:cNvSpPr txBox="1"/>
          <p:nvPr/>
        </p:nvSpPr>
        <p:spPr>
          <a:xfrm>
            <a:off x="988493" y="7072392"/>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zostaje rozwiązana w momencie zakończenia danej sprawy.</a:t>
            </a:r>
          </a:p>
        </p:txBody>
      </p:sp>
      <p:sp>
        <p:nvSpPr>
          <p:cNvPr id="30" name="TextBox 30"/>
          <p:cNvSpPr txBox="1"/>
          <p:nvPr/>
        </p:nvSpPr>
        <p:spPr>
          <a:xfrm>
            <a:off x="580785" y="7072392"/>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4.</a:t>
            </a:r>
          </a:p>
        </p:txBody>
      </p:sp>
      <p:sp>
        <p:nvSpPr>
          <p:cNvPr id="31" name="TextBox 31"/>
          <p:cNvSpPr txBox="1"/>
          <p:nvPr/>
        </p:nvSpPr>
        <p:spPr>
          <a:xfrm>
            <a:off x="988493" y="7415193"/>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sytuacji określonej w ust. 3 – Fundacja niezwłocznie powołuje nową członkinię/ nowego członka Komisji.</a:t>
            </a:r>
          </a:p>
        </p:txBody>
      </p:sp>
      <p:sp>
        <p:nvSpPr>
          <p:cNvPr id="32" name="TextBox 32"/>
          <p:cNvSpPr txBox="1"/>
          <p:nvPr/>
        </p:nvSpPr>
        <p:spPr>
          <a:xfrm>
            <a:off x="580785" y="7415259"/>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5.</a:t>
            </a:r>
          </a:p>
        </p:txBody>
      </p:sp>
      <p:sp>
        <p:nvSpPr>
          <p:cNvPr id="33" name="TextBox 33"/>
          <p:cNvSpPr txBox="1"/>
          <p:nvPr/>
        </p:nvSpPr>
        <p:spPr>
          <a:xfrm>
            <a:off x="963840" y="7881918"/>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Do zadań Komisji należy w szczególności:</a:t>
            </a:r>
          </a:p>
        </p:txBody>
      </p:sp>
      <p:sp>
        <p:nvSpPr>
          <p:cNvPr id="34" name="TextBox 34"/>
          <p:cNvSpPr txBox="1"/>
          <p:nvPr/>
        </p:nvSpPr>
        <p:spPr>
          <a:xfrm>
            <a:off x="580785" y="7881918"/>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6.</a:t>
            </a:r>
          </a:p>
        </p:txBody>
      </p:sp>
      <p:sp>
        <p:nvSpPr>
          <p:cNvPr id="35" name="TextBox 35"/>
          <p:cNvSpPr txBox="1"/>
          <p:nvPr/>
        </p:nvSpPr>
        <p:spPr>
          <a:xfrm>
            <a:off x="1454519" y="8224818"/>
            <a:ext cx="6051753"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przeprowadzenie rozmów wyjaśniających z osobami wskazanymi w Zawiadomieniu;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ustalanie stanu faktycznego na podstawie zebranych informacji;</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sformułowanie propozycji rozwiązania konfliktu w formie Sprawozdania;</a:t>
            </a:r>
          </a:p>
        </p:txBody>
      </p:sp>
      <p:sp>
        <p:nvSpPr>
          <p:cNvPr id="36" name="TextBox 36"/>
          <p:cNvSpPr txBox="1"/>
          <p:nvPr/>
        </p:nvSpPr>
        <p:spPr>
          <a:xfrm>
            <a:off x="1089351" y="822481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37" name="TextBox 37"/>
          <p:cNvSpPr txBox="1"/>
          <p:nvPr/>
        </p:nvSpPr>
        <p:spPr>
          <a:xfrm>
            <a:off x="1089351" y="859612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38" name="TextBox 38"/>
          <p:cNvSpPr txBox="1"/>
          <p:nvPr/>
        </p:nvSpPr>
        <p:spPr>
          <a:xfrm>
            <a:off x="1089351" y="896760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9" name="TextBox 39"/>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105</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03300" y="1111936"/>
            <a:ext cx="7144940" cy="8699041"/>
            <a:chOff x="0" y="0"/>
            <a:chExt cx="41947690" cy="51071764"/>
          </a:xfrm>
        </p:grpSpPr>
        <p:sp>
          <p:nvSpPr>
            <p:cNvPr id="10" name="Freeform 10"/>
            <p:cNvSpPr/>
            <p:nvPr/>
          </p:nvSpPr>
          <p:spPr>
            <a:xfrm>
              <a:off x="0" y="0"/>
              <a:ext cx="41947691" cy="51071763"/>
            </a:xfrm>
            <a:custGeom>
              <a:avLst/>
              <a:gdLst/>
              <a:ahLst/>
              <a:cxnLst/>
              <a:rect l="l" t="t" r="r" b="b"/>
              <a:pathLst>
                <a:path w="41947691" h="51071763">
                  <a:moveTo>
                    <a:pt x="0" y="0"/>
                  </a:moveTo>
                  <a:lnTo>
                    <a:pt x="0" y="51071763"/>
                  </a:lnTo>
                  <a:lnTo>
                    <a:pt x="41947691" y="51071763"/>
                  </a:lnTo>
                  <a:lnTo>
                    <a:pt x="41947691" y="0"/>
                  </a:lnTo>
                  <a:lnTo>
                    <a:pt x="0" y="0"/>
                  </a:lnTo>
                  <a:close/>
                  <a:moveTo>
                    <a:pt x="41886730" y="51010806"/>
                  </a:moveTo>
                  <a:lnTo>
                    <a:pt x="59690" y="51010806"/>
                  </a:lnTo>
                  <a:lnTo>
                    <a:pt x="59690" y="59690"/>
                  </a:lnTo>
                  <a:lnTo>
                    <a:pt x="41886730" y="59690"/>
                  </a:lnTo>
                  <a:lnTo>
                    <a:pt x="41886730"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06712"/>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5" name="TextBox 15"/>
          <p:cNvSpPr txBox="1"/>
          <p:nvPr/>
        </p:nvSpPr>
        <p:spPr>
          <a:xfrm>
            <a:off x="860623" y="1306712"/>
            <a:ext cx="6303740" cy="12858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Każda/y z członkiń/ członków Komisji zobowiązana/y jest do zachowania obiektywizmu, bezstronności i poufności przy dokonywaniu ocen konkretnych przypadków, pod rygorem sankcji wynikających          z obowiązujących przepisów prawa. Członkinie/ członkowie Komisji nie mogą kopiować w celu udostępnienia, ani też w jakikolwiek sposób udostępniać lub rozpowszechniać dokumentów dotyczących rozpatrywanego przypadku zjawiska niepożądanego w Fundacji. Dane zawarte                w materiałach i dokumentach Komisji mogą zawierać dane osobowe i podlegają ochronie przewidzianej w obowiązujących przepisach prawa o ochronie danych osobowych. </a:t>
            </a:r>
          </a:p>
        </p:txBody>
      </p:sp>
      <p:sp>
        <p:nvSpPr>
          <p:cNvPr id="16" name="TextBox 16"/>
          <p:cNvSpPr txBox="1"/>
          <p:nvPr/>
        </p:nvSpPr>
        <p:spPr>
          <a:xfrm>
            <a:off x="577793" y="28185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17" name="TextBox 17"/>
          <p:cNvSpPr txBox="1"/>
          <p:nvPr/>
        </p:nvSpPr>
        <p:spPr>
          <a:xfrm>
            <a:off x="853289" y="2818594"/>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Członkinią/członkiem Komisji nie może być:</a:t>
            </a:r>
          </a:p>
        </p:txBody>
      </p:sp>
      <p:sp>
        <p:nvSpPr>
          <p:cNvPr id="18" name="TextBox 18"/>
          <p:cNvSpPr txBox="1"/>
          <p:nvPr/>
        </p:nvSpPr>
        <p:spPr>
          <a:xfrm>
            <a:off x="1062322" y="318788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351363" y="3171516"/>
            <a:ext cx="5812999"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której dotyczy Zawiadomienie;</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osoba pozostająca z osobą przekazującą Zawiadomienie lub z osobą wskazaną                              w Zawiadomieniu jako domniemana ofiara albo domniemana sprawczyni/ domniemany sprawca – wstosunku prawnym lub faktycznym budzącym uzasadnione wątpliwości co do jej obiektywizmu i bezstronności. </a:t>
            </a:r>
          </a:p>
        </p:txBody>
      </p:sp>
      <p:sp>
        <p:nvSpPr>
          <p:cNvPr id="20" name="TextBox 20"/>
          <p:cNvSpPr txBox="1"/>
          <p:nvPr/>
        </p:nvSpPr>
        <p:spPr>
          <a:xfrm>
            <a:off x="1062322" y="355935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577793" y="4457275"/>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2" name="TextBox 22"/>
          <p:cNvSpPr txBox="1"/>
          <p:nvPr/>
        </p:nvSpPr>
        <p:spPr>
          <a:xfrm>
            <a:off x="853289" y="4438341"/>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Fundacji wyznacza niezwłocznie inną osobę w zastępstwie członkini/ członka Komisji podlegającego wyłączeniu z przyczyn wymienionych w ust. 8.</a:t>
            </a:r>
          </a:p>
        </p:txBody>
      </p:sp>
      <p:sp>
        <p:nvSpPr>
          <p:cNvPr id="23" name="TextBox 23"/>
          <p:cNvSpPr txBox="1"/>
          <p:nvPr/>
        </p:nvSpPr>
        <p:spPr>
          <a:xfrm>
            <a:off x="532671" y="493705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4" name="TextBox 24"/>
          <p:cNvSpPr txBox="1"/>
          <p:nvPr/>
        </p:nvSpPr>
        <p:spPr>
          <a:xfrm>
            <a:off x="853289" y="4937054"/>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członkini bądź członek Komisji wyznaczony przez osobę będącą Przewodniczącą/ym Komisji. </a:t>
            </a:r>
          </a:p>
        </p:txBody>
      </p:sp>
      <p:sp>
        <p:nvSpPr>
          <p:cNvPr id="25" name="TextBox 25"/>
          <p:cNvSpPr txBox="1"/>
          <p:nvPr/>
        </p:nvSpPr>
        <p:spPr>
          <a:xfrm>
            <a:off x="203300" y="5708579"/>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26" name="TextBox 26"/>
          <p:cNvSpPr txBox="1"/>
          <p:nvPr/>
        </p:nvSpPr>
        <p:spPr>
          <a:xfrm>
            <a:off x="853289" y="6327443"/>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rozpoczyna postępowanie niezwłocznie, najpóźniej 7 dni od jej powołania przez Przewodniczącą/ego.</a:t>
            </a:r>
          </a:p>
        </p:txBody>
      </p:sp>
      <p:sp>
        <p:nvSpPr>
          <p:cNvPr id="27" name="TextBox 27"/>
          <p:cNvSpPr txBox="1"/>
          <p:nvPr/>
        </p:nvSpPr>
        <p:spPr>
          <a:xfrm>
            <a:off x="532671" y="634913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8" name="TextBox 28"/>
          <p:cNvSpPr txBox="1"/>
          <p:nvPr/>
        </p:nvSpPr>
        <p:spPr>
          <a:xfrm>
            <a:off x="853289" y="6870236"/>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Fundacji wyposaża Komisję w środki (w tym pomieszczenie i materiały) konieczne do wykonywania jej zadań. </a:t>
            </a:r>
          </a:p>
        </p:txBody>
      </p:sp>
      <p:sp>
        <p:nvSpPr>
          <p:cNvPr id="29" name="TextBox 29"/>
          <p:cNvSpPr txBox="1"/>
          <p:nvPr/>
        </p:nvSpPr>
        <p:spPr>
          <a:xfrm>
            <a:off x="532671" y="6870170"/>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853289" y="7413095"/>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nie powinien przekroczyć 30 dni, licząc od dnia rozpoczęcia Postępowania o którym mowa w ust. 1.Posiedzenia Komisji realizowane w trybie zdalnym lub bezpośrednim zwołuje Przewodnicząca/y Komisji.</a:t>
            </a:r>
          </a:p>
        </p:txBody>
      </p:sp>
      <p:sp>
        <p:nvSpPr>
          <p:cNvPr id="31" name="TextBox 31"/>
          <p:cNvSpPr txBox="1"/>
          <p:nvPr/>
        </p:nvSpPr>
        <p:spPr>
          <a:xfrm>
            <a:off x="532671" y="741302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2" name="TextBox 32"/>
          <p:cNvSpPr txBox="1"/>
          <p:nvPr/>
        </p:nvSpPr>
        <p:spPr>
          <a:xfrm>
            <a:off x="853289" y="8136796"/>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Komisja w ciągu 3 dni sporządza Sprawozdanie wraz                             z uzasadnieniem, które przekazuje zarządowi Fundacji.</a:t>
            </a:r>
          </a:p>
        </p:txBody>
      </p:sp>
      <p:sp>
        <p:nvSpPr>
          <p:cNvPr id="33" name="TextBox 33"/>
          <p:cNvSpPr txBox="1"/>
          <p:nvPr/>
        </p:nvSpPr>
        <p:spPr>
          <a:xfrm>
            <a:off x="845955" y="8679589"/>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Fundacji oraz zgoda obu stron Postepowania. Zasady określone w § 7 ust. 9 stosuje się odpowiednio.</a:t>
            </a:r>
          </a:p>
        </p:txBody>
      </p:sp>
      <p:sp>
        <p:nvSpPr>
          <p:cNvPr id="34" name="TextBox 34"/>
          <p:cNvSpPr txBox="1"/>
          <p:nvPr/>
        </p:nvSpPr>
        <p:spPr>
          <a:xfrm>
            <a:off x="532671" y="8136796"/>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35" name="TextBox 35"/>
          <p:cNvSpPr txBox="1"/>
          <p:nvPr/>
        </p:nvSpPr>
        <p:spPr>
          <a:xfrm>
            <a:off x="532671" y="867958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36" name="TextBox 36"/>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106</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577793" y="1468147"/>
            <a:ext cx="6412551" cy="542925"/>
            <a:chOff x="0" y="0"/>
            <a:chExt cx="8550068" cy="723900"/>
          </a:xfrm>
        </p:grpSpPr>
        <p:sp>
          <p:nvSpPr>
            <p:cNvPr id="15" name="TextBox 1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6" name="TextBox 16"/>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mediacyjnego nie powinien być dłuższy niż 14 dni. Na zgodny wniosek stron Postępowania lub z innych ważnych powodów Komisja może termin przedłużyć,                            w szczególności, jeśli zaistnieje prawdopodobieństwo ugodowego zakończenia sprawy. </a:t>
              </a:r>
            </a:p>
          </p:txBody>
        </p:sp>
      </p:grpSp>
      <p:sp>
        <p:nvSpPr>
          <p:cNvPr id="17" name="TextBox 17"/>
          <p:cNvSpPr txBox="1"/>
          <p:nvPr/>
        </p:nvSpPr>
        <p:spPr>
          <a:xfrm>
            <a:off x="569656" y="218387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8" name="TextBox 18"/>
          <p:cNvSpPr txBox="1"/>
          <p:nvPr/>
        </p:nvSpPr>
        <p:spPr>
          <a:xfrm>
            <a:off x="849221" y="2183878"/>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 </a:t>
            </a:r>
          </a:p>
        </p:txBody>
      </p:sp>
      <p:sp>
        <p:nvSpPr>
          <p:cNvPr id="19" name="TextBox 19"/>
          <p:cNvSpPr txBox="1"/>
          <p:nvPr/>
        </p:nvSpPr>
        <p:spPr>
          <a:xfrm>
            <a:off x="845152" y="2851984"/>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Ugodę podpisują obie strony postępowania mediacyjnego oraz Mediatorka/Mediator. Zawarcie ugody kończy bieg postępowania mediacyjnego.</a:t>
            </a:r>
          </a:p>
        </p:txBody>
      </p:sp>
      <p:sp>
        <p:nvSpPr>
          <p:cNvPr id="20" name="TextBox 20"/>
          <p:cNvSpPr txBox="1"/>
          <p:nvPr/>
        </p:nvSpPr>
        <p:spPr>
          <a:xfrm>
            <a:off x="569656" y="285198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grpSp>
        <p:nvGrpSpPr>
          <p:cNvPr id="21" name="Group 21"/>
          <p:cNvGrpSpPr/>
          <p:nvPr/>
        </p:nvGrpSpPr>
        <p:grpSpPr>
          <a:xfrm>
            <a:off x="569656" y="4832985"/>
            <a:ext cx="6412551" cy="361950"/>
            <a:chOff x="0" y="0"/>
            <a:chExt cx="8550068" cy="4826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3" name="TextBox 23"/>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Sprawozdanie powinno zawierać opis przeprowadzonych przez Komisję czynności, ustaleń dotyczących stanu faktycznego, wnioski oraz rekomendacje.</a:t>
              </a:r>
            </a:p>
          </p:txBody>
        </p:sp>
      </p:grpSp>
      <p:grpSp>
        <p:nvGrpSpPr>
          <p:cNvPr id="24" name="Group 24"/>
          <p:cNvGrpSpPr/>
          <p:nvPr/>
        </p:nvGrpSpPr>
        <p:grpSpPr>
          <a:xfrm>
            <a:off x="569656" y="5375910"/>
            <a:ext cx="6412551" cy="723900"/>
            <a:chOff x="0" y="0"/>
            <a:chExt cx="8550068" cy="965200"/>
          </a:xfrm>
        </p:grpSpPr>
        <p:sp>
          <p:nvSpPr>
            <p:cNvPr id="25" name="TextBox 2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6" name="TextBox 26"/>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Fundacja, na podstawie sprawozdania oraz niezależnie od zaleceń w nim zawartych, w zależności od charakteru i skali niepożądanych zachowań i zdarzeń, podejmuje działania zmierzające do wyeliminowania stwierdzonych nieprawidłowości i wdraża działania przeciwdziałające ich powstawaniu i ponownemu wystąpieniu.</a:t>
              </a:r>
            </a:p>
          </p:txBody>
        </p:sp>
      </p:grpSp>
      <p:grpSp>
        <p:nvGrpSpPr>
          <p:cNvPr id="27" name="Group 27"/>
          <p:cNvGrpSpPr/>
          <p:nvPr/>
        </p:nvGrpSpPr>
        <p:grpSpPr>
          <a:xfrm>
            <a:off x="615260" y="7113030"/>
            <a:ext cx="6412551" cy="904875"/>
            <a:chOff x="0" y="0"/>
            <a:chExt cx="8550068" cy="12065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29" name="TextBox 29"/>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Sprawczyni/sprawca zjawiska niepożądanego w zatrudnieniu może zostać pociągnięta/y przez Fundację jako Pracodawczynię do odpowiedzialności finansowej za wyrządzoną szkodę, lub może zostać ukarana/y w inny sposób, w tym za pomocą kary porządkowej lub rozwiązania stosunku pracy, bądź rozwiązania umowę o pracę bez zachowania okresu wypowiedzenia, z winy pracownicy/pracownika (w tzw. trybie dyscyplinarnym).</a:t>
              </a:r>
            </a:p>
          </p:txBody>
        </p:sp>
      </p:grpSp>
      <p:sp>
        <p:nvSpPr>
          <p:cNvPr id="30" name="TextBox 30"/>
          <p:cNvSpPr txBox="1"/>
          <p:nvPr/>
        </p:nvSpPr>
        <p:spPr>
          <a:xfrm>
            <a:off x="845152" y="3404301"/>
            <a:ext cx="6137055" cy="12858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nieprzekazania</a:t>
            </a:r>
            <a:r>
              <a:rPr lang="en-US" sz="1200" spc="-48">
                <a:solidFill>
                  <a:srgbClr val="000000"/>
                </a:solidFill>
                <a:latin typeface="Arimo"/>
              </a:rPr>
              <a:t> </a:t>
            </a:r>
            <a:r>
              <a:rPr lang="en-US" sz="1200" spc="-48" err="1">
                <a:solidFill>
                  <a:srgbClr val="000000"/>
                </a:solidFill>
                <a:latin typeface="Arimo"/>
              </a:rPr>
              <a:t>sprawy</a:t>
            </a:r>
            <a:r>
              <a:rPr lang="en-US" sz="1200" spc="-48">
                <a:solidFill>
                  <a:srgbClr val="000000"/>
                </a:solidFill>
                <a:latin typeface="Arimo"/>
              </a:rPr>
              <a:t> do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niezawarcia</a:t>
            </a:r>
            <a:r>
              <a:rPr lang="en-US" sz="1200" spc="-48">
                <a:solidFill>
                  <a:srgbClr val="000000"/>
                </a:solidFill>
                <a:latin typeface="Arimo"/>
              </a:rPr>
              <a:t> </a:t>
            </a:r>
            <a:r>
              <a:rPr lang="en-US" sz="1200" spc="-48" err="1">
                <a:solidFill>
                  <a:srgbClr val="000000"/>
                </a:solidFill>
                <a:latin typeface="Arimo"/>
              </a:rPr>
              <a:t>ugody</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decyzję</a:t>
            </a:r>
            <a:r>
              <a:rPr lang="en-US" sz="1200" spc="-48">
                <a:solidFill>
                  <a:srgbClr val="000000"/>
                </a:solidFill>
                <a:latin typeface="Arimo"/>
              </a:rPr>
              <a:t> w </a:t>
            </a:r>
            <a:r>
              <a:rPr lang="en-US" sz="1200" spc="-48" err="1">
                <a:solidFill>
                  <a:srgbClr val="000000"/>
                </a:solidFill>
                <a:latin typeface="Arimo"/>
              </a:rPr>
              <a:t>sprawie</a:t>
            </a:r>
            <a:r>
              <a:rPr lang="en-US" sz="1200" spc="-48">
                <a:solidFill>
                  <a:srgbClr val="000000"/>
                </a:solidFill>
                <a:latin typeface="Arimo"/>
              </a:rPr>
              <a:t> </a:t>
            </a:r>
            <a:r>
              <a:rPr lang="en-US" sz="1200" spc="-48" err="1">
                <a:solidFill>
                  <a:srgbClr val="000000"/>
                </a:solidFill>
                <a:latin typeface="Arimo"/>
              </a:rPr>
              <a:t>zwykłą</a:t>
            </a:r>
            <a:r>
              <a:rPr lang="en-US" sz="1200" spc="-48">
                <a:solidFill>
                  <a:srgbClr val="000000"/>
                </a:solidFill>
                <a:latin typeface="Arimo"/>
              </a:rPr>
              <a:t> </a:t>
            </a:r>
            <a:r>
              <a:rPr lang="en-US" sz="1200" spc="-48" err="1">
                <a:solidFill>
                  <a:srgbClr val="000000"/>
                </a:solidFill>
                <a:latin typeface="Arimo"/>
              </a:rPr>
              <a:t>większością</a:t>
            </a:r>
            <a:r>
              <a:rPr lang="en-US" sz="1200" spc="-48">
                <a:solidFill>
                  <a:srgbClr val="000000"/>
                </a:solidFill>
                <a:latin typeface="Arimo"/>
              </a:rPr>
              <a:t> </a:t>
            </a:r>
            <a:r>
              <a:rPr lang="en-US" sz="1200" spc="-48" err="1">
                <a:solidFill>
                  <a:srgbClr val="000000"/>
                </a:solidFill>
                <a:latin typeface="Arimo"/>
              </a:rPr>
              <a:t>głosów</a:t>
            </a:r>
            <a:r>
              <a:rPr lang="en-US" sz="1200" spc="-48">
                <a:solidFill>
                  <a:srgbClr val="000000"/>
                </a:solidFill>
                <a:latin typeface="Arimo"/>
              </a:rPr>
              <a:t>, w </a:t>
            </a:r>
            <a:r>
              <a:rPr lang="en-US" sz="1200" spc="-48" err="1">
                <a:solidFill>
                  <a:srgbClr val="000000"/>
                </a:solidFill>
                <a:latin typeface="Arimo"/>
              </a:rPr>
              <a:t>terminie</a:t>
            </a:r>
            <a:r>
              <a:rPr lang="en-US" sz="1200" spc="-48">
                <a:solidFill>
                  <a:srgbClr val="000000"/>
                </a:solidFill>
                <a:latin typeface="Arimo"/>
              </a:rPr>
              <a:t> </a:t>
            </a:r>
            <a:r>
              <a:rPr lang="en-US" sz="1200" spc="-48" err="1">
                <a:solidFill>
                  <a:srgbClr val="000000"/>
                </a:solidFill>
                <a:latin typeface="Arimo"/>
              </a:rPr>
              <a:t>określonym</a:t>
            </a:r>
            <a:r>
              <a:rPr lang="en-US" sz="1200" spc="-48">
                <a:solidFill>
                  <a:srgbClr val="000000"/>
                </a:solidFill>
                <a:latin typeface="Arimo"/>
              </a:rPr>
              <a:t> w </a:t>
            </a:r>
            <a:r>
              <a:rPr lang="en-US" sz="1200" spc="-48" err="1">
                <a:solidFill>
                  <a:srgbClr val="000000"/>
                </a:solidFill>
                <a:latin typeface="Arimo"/>
              </a:rPr>
              <a:t>ust</a:t>
            </a:r>
            <a:r>
              <a:rPr lang="en-US" sz="1200" spc="-48">
                <a:solidFill>
                  <a:srgbClr val="000000"/>
                </a:solidFill>
                <a:latin typeface="Arimo"/>
              </a:rPr>
              <a:t>. 3. </a:t>
            </a:r>
            <a:r>
              <a:rPr lang="en-US" sz="1200" spc="-48" err="1">
                <a:solidFill>
                  <a:srgbClr val="000000"/>
                </a:solidFill>
                <a:latin typeface="Arimo"/>
              </a:rPr>
              <a:t>Komisja</a:t>
            </a:r>
            <a:r>
              <a:rPr lang="en-US" sz="1200" spc="-48">
                <a:solidFill>
                  <a:srgbClr val="000000"/>
                </a:solidFill>
                <a:latin typeface="Arimo"/>
              </a:rPr>
              <a:t> w </a:t>
            </a:r>
            <a:r>
              <a:rPr lang="en-US" sz="1200" spc="-48" err="1">
                <a:solidFill>
                  <a:srgbClr val="000000"/>
                </a:solidFill>
                <a:latin typeface="Arimo"/>
              </a:rPr>
              <a:t>ciągu</a:t>
            </a:r>
            <a:r>
              <a:rPr lang="en-US" sz="1200" spc="-48">
                <a:solidFill>
                  <a:srgbClr val="000000"/>
                </a:solidFill>
                <a:latin typeface="Arimo"/>
              </a:rPr>
              <a:t> 3 </a:t>
            </a:r>
            <a:r>
              <a:rPr lang="en-US" sz="1200" spc="-48" err="1">
                <a:solidFill>
                  <a:srgbClr val="000000"/>
                </a:solidFill>
                <a:latin typeface="Arimo"/>
              </a:rPr>
              <a:t>dni</a:t>
            </a:r>
            <a:r>
              <a:rPr lang="en-US" sz="1200" spc="-48">
                <a:solidFill>
                  <a:srgbClr val="000000"/>
                </a:solidFill>
                <a:latin typeface="Arimo"/>
              </a:rPr>
              <a:t> </a:t>
            </a:r>
            <a:r>
              <a:rPr lang="en-US" sz="1200" spc="-48" err="1">
                <a:solidFill>
                  <a:srgbClr val="000000"/>
                </a:solidFill>
                <a:latin typeface="Arimo"/>
              </a:rPr>
              <a:t>sporządza</a:t>
            </a:r>
            <a:r>
              <a:rPr lang="en-US" sz="1200" spc="-48">
                <a:solidFill>
                  <a:srgbClr val="000000"/>
                </a:solidFill>
                <a:latin typeface="Arimo"/>
              </a:rPr>
              <a:t> </a:t>
            </a:r>
            <a:r>
              <a:rPr lang="en-US" sz="1200" spc="-48" err="1">
                <a:solidFill>
                  <a:srgbClr val="000000"/>
                </a:solidFill>
                <a:latin typeface="Arimo"/>
              </a:rPr>
              <a:t>Sprawozdanie</a:t>
            </a:r>
            <a:r>
              <a:rPr lang="en-US" sz="1200" spc="-48">
                <a:solidFill>
                  <a:srgbClr val="000000"/>
                </a:solidFill>
                <a:latin typeface="Arimo"/>
              </a:rPr>
              <a:t> </a:t>
            </a:r>
            <a:r>
              <a:rPr lang="en-US" sz="1200" spc="-48" err="1">
                <a:solidFill>
                  <a:srgbClr val="000000"/>
                </a:solidFill>
                <a:latin typeface="Arimo"/>
              </a:rPr>
              <a:t>wraz</a:t>
            </a:r>
            <a:r>
              <a:rPr lang="en-US" sz="1200" spc="-48">
                <a:solidFill>
                  <a:srgbClr val="000000"/>
                </a:solidFill>
                <a:latin typeface="Arimo"/>
              </a:rPr>
              <a:t> z </a:t>
            </a:r>
            <a:r>
              <a:rPr lang="en-US" sz="1200" spc="-48" err="1">
                <a:solidFill>
                  <a:srgbClr val="000000"/>
                </a:solidFill>
                <a:latin typeface="Arimo"/>
              </a:rPr>
              <a:t>uzasadnieniem</a:t>
            </a:r>
            <a:r>
              <a:rPr lang="en-US" sz="1200" spc="-48">
                <a:solidFill>
                  <a:srgbClr val="000000"/>
                </a:solidFill>
                <a:latin typeface="Arimo"/>
              </a:rPr>
              <a:t>, które </a:t>
            </a:r>
            <a:r>
              <a:rPr lang="en-US" sz="1200" spc="-48" err="1">
                <a:solidFill>
                  <a:srgbClr val="000000"/>
                </a:solidFill>
                <a:latin typeface="Arimo"/>
              </a:rPr>
              <a:t>przekazuje</a:t>
            </a:r>
            <a:r>
              <a:rPr lang="en-US" sz="1200" spc="-48">
                <a:solidFill>
                  <a:srgbClr val="000000"/>
                </a:solidFill>
                <a:latin typeface="Arimo"/>
              </a:rPr>
              <a:t> </a:t>
            </a:r>
            <a:r>
              <a:rPr lang="en-US" sz="1200" spc="-48" err="1">
                <a:solidFill>
                  <a:srgbClr val="000000"/>
                </a:solidFill>
                <a:latin typeface="Arimo"/>
              </a:rPr>
              <a:t>zarządowi</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Zawiadamiająca</a:t>
            </a:r>
            <a:r>
              <a:rPr lang="en-US" sz="1200" spc="-48">
                <a:solidFill>
                  <a:srgbClr val="000000"/>
                </a:solidFill>
                <a:latin typeface="Arimo"/>
              </a:rPr>
              <a:t>/y,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wskazana</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jako </a:t>
            </a:r>
            <a:r>
              <a:rPr lang="en-US" sz="1200" spc="-48" err="1">
                <a:solidFill>
                  <a:srgbClr val="000000"/>
                </a:solidFill>
                <a:latin typeface="Arimo"/>
              </a:rPr>
              <a:t>domniemana</a:t>
            </a:r>
            <a:r>
              <a:rPr lang="en-US" sz="1200" spc="-48">
                <a:solidFill>
                  <a:srgbClr val="000000"/>
                </a:solidFill>
                <a:latin typeface="Arimo"/>
              </a:rPr>
              <a:t> </a:t>
            </a:r>
            <a:r>
              <a:rPr lang="en-US" sz="1200" spc="-48" err="1">
                <a:solidFill>
                  <a:srgbClr val="000000"/>
                </a:solidFill>
                <a:latin typeface="Arimo"/>
              </a:rPr>
              <a:t>ofiara</a:t>
            </a:r>
            <a:r>
              <a:rPr lang="en-US" sz="1200" spc="-48">
                <a:solidFill>
                  <a:srgbClr val="000000"/>
                </a:solidFill>
                <a:latin typeface="Arimo"/>
              </a:rPr>
              <a:t> oraz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wskazana</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jako </a:t>
            </a:r>
            <a:r>
              <a:rPr lang="en-US" sz="1200" spc="-48" err="1">
                <a:solidFill>
                  <a:srgbClr val="000000"/>
                </a:solidFill>
                <a:latin typeface="Arimo"/>
              </a:rPr>
              <a:t>domniemana</a:t>
            </a:r>
            <a:r>
              <a:rPr lang="en-US" sz="1200" spc="-48">
                <a:solidFill>
                  <a:srgbClr val="000000"/>
                </a:solidFill>
                <a:latin typeface="Arimo"/>
              </a:rPr>
              <a:t> </a:t>
            </a:r>
            <a:r>
              <a:rPr lang="en-US" sz="1200" spc="-48" err="1">
                <a:solidFill>
                  <a:srgbClr val="000000"/>
                </a:solidFill>
                <a:latin typeface="Arimo"/>
              </a:rPr>
              <a:t>sprawczyni</a:t>
            </a:r>
            <a:r>
              <a:rPr lang="en-US" sz="1200" spc="-48">
                <a:solidFill>
                  <a:srgbClr val="000000"/>
                </a:solidFill>
                <a:latin typeface="Arimo"/>
              </a:rPr>
              <a:t>/ </a:t>
            </a:r>
            <a:r>
              <a:rPr lang="en-US" sz="1200" spc="-48" err="1">
                <a:solidFill>
                  <a:srgbClr val="000000"/>
                </a:solidFill>
                <a:latin typeface="Arimo"/>
              </a:rPr>
              <a:t>domniemany</a:t>
            </a:r>
            <a:r>
              <a:rPr lang="en-US" sz="1200" spc="-48">
                <a:solidFill>
                  <a:srgbClr val="000000"/>
                </a:solidFill>
                <a:latin typeface="Arimo"/>
              </a:rPr>
              <a:t> </a:t>
            </a:r>
            <a:r>
              <a:rPr lang="en-US" sz="1200" spc="-48" err="1">
                <a:solidFill>
                  <a:srgbClr val="000000"/>
                </a:solidFill>
                <a:latin typeface="Arimo"/>
              </a:rPr>
              <a:t>sprawca</a:t>
            </a:r>
            <a:r>
              <a:rPr lang="en-US" sz="1200" spc="-48">
                <a:solidFill>
                  <a:srgbClr val="000000"/>
                </a:solidFill>
                <a:latin typeface="Arimo"/>
              </a:rPr>
              <a:t>, </a:t>
            </a:r>
            <a:r>
              <a:rPr lang="en-US" sz="1200" spc="-48" err="1">
                <a:solidFill>
                  <a:srgbClr val="000000"/>
                </a:solidFill>
                <a:latin typeface="Arimo"/>
              </a:rPr>
              <a:t>otrzymują</a:t>
            </a:r>
            <a:r>
              <a:rPr lang="en-US" sz="1200" spc="-48">
                <a:solidFill>
                  <a:srgbClr val="000000"/>
                </a:solidFill>
                <a:latin typeface="Arimo"/>
              </a:rPr>
              <a:t> ze </a:t>
            </a:r>
            <a:r>
              <a:rPr lang="en-US" sz="1200" spc="-48" err="1">
                <a:solidFill>
                  <a:srgbClr val="000000"/>
                </a:solidFill>
                <a:latin typeface="Arimo"/>
              </a:rPr>
              <a:t>strony</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wyciąg</a:t>
            </a:r>
            <a:r>
              <a:rPr lang="en-US" sz="1200" spc="-48">
                <a:solidFill>
                  <a:srgbClr val="000000"/>
                </a:solidFill>
                <a:latin typeface="Arimo"/>
              </a:rPr>
              <a:t> ze </a:t>
            </a:r>
            <a:r>
              <a:rPr lang="en-US" sz="1200" spc="-48" err="1">
                <a:solidFill>
                  <a:srgbClr val="000000"/>
                </a:solidFill>
                <a:latin typeface="Arimo"/>
              </a:rPr>
              <a:t>sprawozdania</a:t>
            </a:r>
            <a:r>
              <a:rPr lang="en-US" sz="1200" spc="-48">
                <a:solidFill>
                  <a:srgbClr val="000000"/>
                </a:solidFill>
                <a:latin typeface="Arimo"/>
              </a:rPr>
              <a:t> </a:t>
            </a:r>
            <a:r>
              <a:rPr lang="en-US" sz="1200" spc="-48" err="1">
                <a:solidFill>
                  <a:srgbClr val="000000"/>
                </a:solidFill>
                <a:latin typeface="Arimo"/>
              </a:rPr>
              <a:t>zawierający</a:t>
            </a:r>
            <a:r>
              <a:rPr lang="en-US" sz="1200" spc="-48">
                <a:solidFill>
                  <a:srgbClr val="000000"/>
                </a:solidFill>
                <a:latin typeface="Arimo"/>
              </a:rPr>
              <a:t> </a:t>
            </a:r>
            <a:r>
              <a:rPr lang="en-US" sz="1200" spc="-48" err="1">
                <a:solidFill>
                  <a:srgbClr val="000000"/>
                </a:solidFill>
                <a:latin typeface="Arimo"/>
              </a:rPr>
              <a:t>najważniejsze</a:t>
            </a:r>
            <a:r>
              <a:rPr lang="en-US" sz="1200" spc="-48">
                <a:solidFill>
                  <a:srgbClr val="000000"/>
                </a:solidFill>
                <a:latin typeface="Arimo"/>
              </a:rPr>
              <a:t> </a:t>
            </a:r>
            <a:r>
              <a:rPr lang="en-US" sz="1200" spc="-48" err="1">
                <a:solidFill>
                  <a:srgbClr val="000000"/>
                </a:solidFill>
                <a:latin typeface="Arimo"/>
              </a:rPr>
              <a:t>ustalenia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i </a:t>
            </a:r>
            <a:r>
              <a:rPr lang="en-US" sz="1200" spc="-48" err="1">
                <a:solidFill>
                  <a:srgbClr val="000000"/>
                </a:solidFill>
                <a:latin typeface="Arimo"/>
              </a:rPr>
              <a:t>ewentualne</a:t>
            </a:r>
            <a:r>
              <a:rPr lang="en-US" sz="1200" spc="-48">
                <a:solidFill>
                  <a:srgbClr val="000000"/>
                </a:solidFill>
                <a:latin typeface="Arimo"/>
              </a:rPr>
              <a:t> </a:t>
            </a:r>
            <a:r>
              <a:rPr lang="en-US" sz="1200" spc="-48" err="1">
                <a:solidFill>
                  <a:srgbClr val="000000"/>
                </a:solidFill>
                <a:latin typeface="Arimo"/>
              </a:rPr>
              <a:t>rekomendacje</a:t>
            </a:r>
            <a:r>
              <a:rPr lang="en-US" sz="1200" spc="-48">
                <a:solidFill>
                  <a:srgbClr val="000000"/>
                </a:solidFill>
                <a:latin typeface="Arimo"/>
              </a:rPr>
              <a:t> do </a:t>
            </a:r>
            <a:r>
              <a:rPr lang="en-US" sz="1200" spc="-48" err="1">
                <a:solidFill>
                  <a:srgbClr val="000000"/>
                </a:solidFill>
                <a:latin typeface="Arimo"/>
              </a:rPr>
              <a:t>wdrożenia</a:t>
            </a:r>
            <a:r>
              <a:rPr lang="en-US" sz="1200" spc="-48">
                <a:solidFill>
                  <a:srgbClr val="000000"/>
                </a:solidFill>
                <a:latin typeface="Arimo"/>
              </a:rPr>
              <a:t>, na które </a:t>
            </a:r>
            <a:r>
              <a:rPr lang="en-US" sz="1200" spc="-48" err="1">
                <a:solidFill>
                  <a:srgbClr val="000000"/>
                </a:solidFill>
                <a:latin typeface="Arimo"/>
              </a:rPr>
              <a:t>zgodzi</a:t>
            </a:r>
            <a:r>
              <a:rPr lang="en-US" sz="1200" spc="-48">
                <a:solidFill>
                  <a:srgbClr val="000000"/>
                </a:solidFill>
                <a:latin typeface="Arimo"/>
              </a:rPr>
              <a:t> się </a:t>
            </a:r>
            <a:r>
              <a:rPr lang="en-US" sz="1200" spc="-48" err="1">
                <a:solidFill>
                  <a:srgbClr val="000000"/>
                </a:solidFill>
                <a:latin typeface="Arimo"/>
              </a:rPr>
              <a:t>Fundacja</a:t>
            </a:r>
            <a:r>
              <a:rPr lang="en-US" sz="1200" spc="-48">
                <a:solidFill>
                  <a:srgbClr val="000000"/>
                </a:solidFill>
                <a:latin typeface="Arimo"/>
              </a:rPr>
              <a:t>.</a:t>
            </a:r>
          </a:p>
        </p:txBody>
      </p:sp>
      <p:sp>
        <p:nvSpPr>
          <p:cNvPr id="31" name="TextBox 31"/>
          <p:cNvSpPr txBox="1"/>
          <p:nvPr/>
        </p:nvSpPr>
        <p:spPr>
          <a:xfrm>
            <a:off x="569656" y="3404301"/>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grpSp>
        <p:nvGrpSpPr>
          <p:cNvPr id="32" name="Group 32"/>
          <p:cNvGrpSpPr/>
          <p:nvPr/>
        </p:nvGrpSpPr>
        <p:grpSpPr>
          <a:xfrm>
            <a:off x="569656" y="6227898"/>
            <a:ext cx="6412551" cy="723900"/>
            <a:chOff x="0" y="0"/>
            <a:chExt cx="8550068" cy="965200"/>
          </a:xfrm>
        </p:grpSpPr>
        <p:sp>
          <p:nvSpPr>
            <p:cNvPr id="33" name="TextBox 33"/>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sp>
          <p:nvSpPr>
            <p:cNvPr id="34" name="TextBox 34"/>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w przypadku ustalenia, iż określona osoba faktycznie była zdaniem Komisji ofiarą zjawiska niepożądanego, czynności zaradcze mogą polegać np. na  zaproponowaniu ofierze przeniesienia na inne stanowisko pracy lub do innego miejsca zlecenia/zaangażowania, bądź zastosowania innej formy zatrudnienia czy zaangażowania. </a:t>
              </a:r>
            </a:p>
          </p:txBody>
        </p:sp>
      </p:grpSp>
      <p:grpSp>
        <p:nvGrpSpPr>
          <p:cNvPr id="35" name="Group 35"/>
          <p:cNvGrpSpPr/>
          <p:nvPr/>
        </p:nvGrpSpPr>
        <p:grpSpPr>
          <a:xfrm>
            <a:off x="569656" y="8180523"/>
            <a:ext cx="6412551" cy="1085850"/>
            <a:chOff x="0" y="0"/>
            <a:chExt cx="8550068" cy="1447800"/>
          </a:xfrm>
        </p:grpSpPr>
        <p:sp>
          <p:nvSpPr>
            <p:cNvPr id="36" name="TextBox 3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37" name="TextBox 37"/>
            <p:cNvSpPr txBox="1"/>
            <p:nvPr/>
          </p:nvSpPr>
          <p:spPr>
            <a:xfrm>
              <a:off x="367328" y="-19050"/>
              <a:ext cx="8182740" cy="1466850"/>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Sprawczyni</a:t>
              </a:r>
              <a:r>
                <a:rPr lang="en-US" sz="1200" spc="-48">
                  <a:solidFill>
                    <a:srgbClr val="000000"/>
                  </a:solidFill>
                  <a:latin typeface="Arimo"/>
                </a:rPr>
                <a:t>/</a:t>
              </a:r>
              <a:r>
                <a:rPr lang="en-US" sz="1200" spc="-48" err="1">
                  <a:solidFill>
                    <a:srgbClr val="000000"/>
                  </a:solidFill>
                  <a:latin typeface="Arimo"/>
                </a:rPr>
                <a:t>sprawca</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wolontaryjnym</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zostać</a:t>
              </a:r>
              <a:r>
                <a:rPr lang="en-US" sz="1200" spc="-48">
                  <a:solidFill>
                    <a:srgbClr val="000000"/>
                  </a:solidFill>
                  <a:latin typeface="Arimo"/>
                </a:rPr>
                <a:t> </a:t>
              </a:r>
              <a:r>
                <a:rPr lang="en-US" sz="1200" spc="-48" err="1">
                  <a:solidFill>
                    <a:srgbClr val="000000"/>
                  </a:solidFill>
                  <a:latin typeface="Arimo"/>
                </a:rPr>
                <a:t>pociągnięta</a:t>
              </a:r>
              <a:r>
                <a:rPr lang="en-US" sz="1200" spc="-48">
                  <a:solidFill>
                    <a:srgbClr val="000000"/>
                  </a:solidFill>
                  <a:latin typeface="Arimo"/>
                </a:rPr>
                <a:t>/y przez </a:t>
              </a:r>
              <a:r>
                <a:rPr lang="en-US" sz="1200" spc="-48" err="1">
                  <a:solidFill>
                    <a:srgbClr val="000000"/>
                  </a:solidFill>
                  <a:latin typeface="Arimo"/>
                </a:rPr>
                <a:t>Fundację</a:t>
              </a:r>
              <a:r>
                <a:rPr lang="en-US" sz="1200" spc="-48">
                  <a:solidFill>
                    <a:srgbClr val="000000"/>
                  </a:solidFill>
                  <a:latin typeface="Arimo"/>
                </a:rPr>
                <a:t> jako </a:t>
              </a:r>
              <a:r>
                <a:rPr lang="en-US" sz="1200" spc="-48" err="1">
                  <a:solidFill>
                    <a:srgbClr val="000000"/>
                  </a:solidFill>
                  <a:latin typeface="Arimo"/>
                </a:rPr>
                <a:t>zleceniodawczynię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organizatorkę</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do </a:t>
              </a:r>
              <a:r>
                <a:rPr lang="en-US" sz="1200" spc="-48" err="1">
                  <a:solidFill>
                    <a:srgbClr val="000000"/>
                  </a:solidFill>
                  <a:latin typeface="Arimo"/>
                </a:rPr>
                <a:t>odpowiedzialności</a:t>
              </a:r>
              <a:r>
                <a:rPr lang="en-US" sz="1200" spc="-48">
                  <a:solidFill>
                    <a:srgbClr val="000000"/>
                  </a:solidFill>
                  <a:latin typeface="Arimo"/>
                </a:rPr>
                <a:t> </a:t>
              </a:r>
              <a:r>
                <a:rPr lang="en-US" sz="1200" spc="-48" err="1">
                  <a:solidFill>
                    <a:srgbClr val="000000"/>
                  </a:solidFill>
                  <a:latin typeface="Arimo"/>
                </a:rPr>
                <a:t>finansowej</a:t>
              </a:r>
              <a:r>
                <a:rPr lang="en-US" sz="1200" spc="-48">
                  <a:solidFill>
                    <a:srgbClr val="000000"/>
                  </a:solidFill>
                  <a:latin typeface="Arimo"/>
                </a:rPr>
                <a:t> za </a:t>
              </a:r>
              <a:r>
                <a:rPr lang="en-US" sz="1200" spc="-48" err="1">
                  <a:solidFill>
                    <a:srgbClr val="000000"/>
                  </a:solidFill>
                  <a:latin typeface="Arimo"/>
                </a:rPr>
                <a:t>wyrządzoną</a:t>
              </a:r>
              <a:r>
                <a:rPr lang="en-US" sz="1200" spc="-48">
                  <a:solidFill>
                    <a:srgbClr val="000000"/>
                  </a:solidFill>
                  <a:latin typeface="Arimo"/>
                </a:rPr>
                <a:t> </a:t>
              </a:r>
              <a:r>
                <a:rPr lang="en-US" sz="1200" spc="-48" err="1">
                  <a:solidFill>
                    <a:srgbClr val="000000"/>
                  </a:solidFill>
                  <a:latin typeface="Arimo"/>
                </a:rPr>
                <a:t>szkodę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zostać</a:t>
              </a:r>
              <a:r>
                <a:rPr lang="en-US" sz="1200" spc="-48">
                  <a:solidFill>
                    <a:srgbClr val="000000"/>
                  </a:solidFill>
                  <a:latin typeface="Arimo"/>
                </a:rPr>
                <a:t> </a:t>
              </a:r>
              <a:r>
                <a:rPr lang="en-US" sz="1200" spc="-48" err="1">
                  <a:solidFill>
                    <a:srgbClr val="000000"/>
                  </a:solidFill>
                  <a:latin typeface="Arimo"/>
                </a:rPr>
                <a:t>ukarana</a:t>
              </a:r>
              <a:r>
                <a:rPr lang="en-US" sz="1200" spc="-48">
                  <a:solidFill>
                    <a:srgbClr val="000000"/>
                  </a:solidFill>
                  <a:latin typeface="Arimo"/>
                </a:rPr>
                <a:t>/y w </a:t>
              </a:r>
              <a:r>
                <a:rPr lang="en-US" sz="1200" spc="-48" err="1">
                  <a:solidFill>
                    <a:srgbClr val="000000"/>
                  </a:solidFill>
                  <a:latin typeface="Arimo"/>
                </a:rPr>
                <a:t>inny</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w tym za </a:t>
              </a:r>
              <a:r>
                <a:rPr lang="en-US" sz="1200" spc="-48" err="1">
                  <a:solidFill>
                    <a:srgbClr val="000000"/>
                  </a:solidFill>
                  <a:latin typeface="Arimo"/>
                </a:rPr>
                <a:t>pomocą</a:t>
              </a:r>
              <a:r>
                <a:rPr lang="en-US" sz="1200" spc="-48">
                  <a:solidFill>
                    <a:srgbClr val="000000"/>
                  </a:solidFill>
                  <a:latin typeface="Arimo"/>
                </a:rPr>
                <a:t> </a:t>
              </a:r>
              <a:r>
                <a:rPr lang="en-US" sz="1200" spc="-48" err="1">
                  <a:solidFill>
                    <a:srgbClr val="000000"/>
                  </a:solidFill>
                  <a:latin typeface="Arimo"/>
                </a:rPr>
                <a:t>kary</a:t>
              </a:r>
              <a:r>
                <a:rPr lang="en-US" sz="1200" spc="-48">
                  <a:solidFill>
                    <a:srgbClr val="000000"/>
                  </a:solidFill>
                  <a:latin typeface="Arimo"/>
                </a:rPr>
                <a:t> </a:t>
              </a:r>
              <a:r>
                <a:rPr lang="en-US" sz="1200" spc="-48" err="1">
                  <a:solidFill>
                    <a:srgbClr val="000000"/>
                  </a:solidFill>
                  <a:latin typeface="Arimo"/>
                </a:rPr>
                <a:t>porządkowej</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rozwiązania</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w tym </a:t>
              </a:r>
              <a:r>
                <a:rPr lang="en-US" sz="1200" spc="-48" err="1">
                  <a:solidFill>
                    <a:srgbClr val="000000"/>
                  </a:solidFill>
                  <a:latin typeface="Arimo"/>
                </a:rPr>
                <a:t>rozwiązania</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zlecenia</a:t>
              </a:r>
              <a:r>
                <a:rPr lang="en-US" sz="1200" spc="-48">
                  <a:solidFill>
                    <a:srgbClr val="000000"/>
                  </a:solidFill>
                  <a:latin typeface="Arimo"/>
                </a:rPr>
                <a:t>/</a:t>
              </a:r>
              <a:r>
                <a:rPr lang="en-US" sz="1200" spc="-48" err="1">
                  <a:solidFill>
                    <a:srgbClr val="000000"/>
                  </a:solidFill>
                  <a:latin typeface="Arimo"/>
                </a:rPr>
                <a:t>porozumienia</a:t>
              </a:r>
              <a:r>
                <a:rPr lang="en-US" sz="1200" spc="-48">
                  <a:solidFill>
                    <a:srgbClr val="000000"/>
                  </a:solidFill>
                  <a:latin typeface="Arimo"/>
                </a:rPr>
                <a:t> z winy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realizującej</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a:t>
              </a:r>
              <a:r>
                <a:rPr lang="en-US" sz="1200" spc="-48" err="1">
                  <a:solidFill>
                    <a:srgbClr val="000000"/>
                  </a:solidFill>
                  <a:latin typeface="Arimo"/>
                </a:rPr>
                <a:t>wolontariat</a:t>
              </a:r>
              <a:r>
                <a:rPr lang="en-US" sz="1200" spc="-48">
                  <a:solidFill>
                    <a:srgbClr val="000000"/>
                  </a:solidFill>
                  <a:latin typeface="Arimo"/>
                </a:rPr>
                <a:t>, w </a:t>
              </a:r>
              <a:r>
                <a:rPr lang="en-US" sz="1200" spc="-48" err="1">
                  <a:solidFill>
                    <a:srgbClr val="000000"/>
                  </a:solidFill>
                  <a:latin typeface="Arimo"/>
                </a:rPr>
                <a:t>trybie</a:t>
              </a:r>
              <a:r>
                <a:rPr lang="en-US" sz="1200" spc="-48">
                  <a:solidFill>
                    <a:srgbClr val="000000"/>
                  </a:solidFill>
                  <a:latin typeface="Arimo"/>
                </a:rPr>
                <a:t> </a:t>
              </a:r>
              <a:r>
                <a:rPr lang="en-US" sz="1200" spc="-48" err="1">
                  <a:solidFill>
                    <a:srgbClr val="000000"/>
                  </a:solidFill>
                  <a:latin typeface="Arimo"/>
                </a:rPr>
                <a:t>natychmiastowym</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grpSp>
      <p:sp>
        <p:nvSpPr>
          <p:cNvPr id="38" name="TextBox 38"/>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107</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431730" y="1385481"/>
            <a:ext cx="4696539"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5" name="Group 15"/>
          <p:cNvGrpSpPr/>
          <p:nvPr/>
        </p:nvGrpSpPr>
        <p:grpSpPr>
          <a:xfrm>
            <a:off x="573724" y="2642781"/>
            <a:ext cx="6412551" cy="361950"/>
            <a:chOff x="0" y="0"/>
            <a:chExt cx="8550068" cy="482600"/>
          </a:xfrm>
        </p:grpSpPr>
        <p:sp>
          <p:nvSpPr>
            <p:cNvPr id="16" name="TextBox 1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7" name="TextBox 1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Fundacja dokłada wszelkich starań mających na celu ochronę danych osobowych przetwarzanych w związku z realizacją zadań wynikających z niniejszej Procedury.</a:t>
              </a:r>
            </a:p>
          </p:txBody>
        </p:sp>
      </p:grpSp>
      <p:grpSp>
        <p:nvGrpSpPr>
          <p:cNvPr id="18" name="Group 18"/>
          <p:cNvGrpSpPr/>
          <p:nvPr/>
        </p:nvGrpSpPr>
        <p:grpSpPr>
          <a:xfrm>
            <a:off x="573724" y="3180943"/>
            <a:ext cx="6412551" cy="919165"/>
            <a:chOff x="0" y="-19050"/>
            <a:chExt cx="8550068" cy="1225550"/>
          </a:xfrm>
        </p:grpSpPr>
        <p:sp>
          <p:nvSpPr>
            <p:cNvPr id="19" name="TextBox 1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0" name="TextBox 20"/>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zaangażowane</a:t>
              </a:r>
              <a:r>
                <a:rPr lang="en-US" sz="1200" spc="-48">
                  <a:solidFill>
                    <a:srgbClr val="000000"/>
                  </a:solidFill>
                  <a:latin typeface="Arimo"/>
                </a:rPr>
                <a:t> w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przeciwdziałania</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są </a:t>
              </a:r>
              <a:r>
                <a:rPr lang="en-US" sz="1200" spc="-48" err="1">
                  <a:solidFill>
                    <a:srgbClr val="000000"/>
                  </a:solidFill>
                  <a:latin typeface="Arimo"/>
                </a:rPr>
                <a:t>upoważnione</a:t>
              </a:r>
              <a:r>
                <a:rPr lang="en-US" sz="1200" spc="-48">
                  <a:solidFill>
                    <a:srgbClr val="000000"/>
                  </a:solidFill>
                  <a:latin typeface="Arimo"/>
                </a:rPr>
                <a:t> do </a:t>
              </a:r>
              <a:r>
                <a:rPr lang="en-US" sz="1200" spc="-48" err="1">
                  <a:solidFill>
                    <a:srgbClr val="000000"/>
                  </a:solidFill>
                  <a:latin typeface="Arimo"/>
                </a:rPr>
                <a:t>przetwarzania</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występujących</a:t>
              </a:r>
              <a:r>
                <a:rPr lang="en-US" sz="1200" spc="-48">
                  <a:solidFill>
                    <a:srgbClr val="000000"/>
                  </a:solidFill>
                  <a:latin typeface="Arimo"/>
                </a:rPr>
                <a:t>                     w </a:t>
              </a:r>
              <a:r>
                <a:rPr lang="en-US" sz="1200" spc="-48" err="1">
                  <a:solidFill>
                    <a:srgbClr val="000000"/>
                  </a:solidFill>
                  <a:latin typeface="Arimo"/>
                </a:rPr>
                <a:t>Postępowaniu</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a:t>
              </a:r>
              <a:r>
                <a:rPr lang="en-US" sz="1200" spc="-48" err="1">
                  <a:solidFill>
                    <a:srgbClr val="000000"/>
                  </a:solidFill>
                  <a:latin typeface="Arimo"/>
                </a:rPr>
                <a:t>wyłącznie</a:t>
              </a:r>
              <a:r>
                <a:rPr lang="en-US" sz="1200" spc="-48">
                  <a:solidFill>
                    <a:srgbClr val="000000"/>
                  </a:solidFill>
                  <a:latin typeface="Arimo"/>
                </a:rPr>
                <a:t> w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wynikającym</a:t>
              </a:r>
              <a:r>
                <a:rPr lang="en-US" sz="1200" spc="-48">
                  <a:solidFill>
                    <a:srgbClr val="000000"/>
                  </a:solidFill>
                  <a:latin typeface="Arimo"/>
                </a:rPr>
                <a:t> z </a:t>
              </a:r>
              <a:r>
                <a:rPr lang="en-US" sz="1200" spc="-48" err="1">
                  <a:solidFill>
                    <a:srgbClr val="000000"/>
                  </a:solidFill>
                  <a:latin typeface="Arimo"/>
                </a:rPr>
                <a:t>prowadzonego</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oraz są </a:t>
              </a:r>
              <a:r>
                <a:rPr lang="en-US" sz="1200" spc="-48" err="1">
                  <a:solidFill>
                    <a:srgbClr val="000000"/>
                  </a:solidFill>
                  <a:latin typeface="Arimo"/>
                </a:rPr>
                <a:t>zobowiązania</a:t>
              </a:r>
              <a:r>
                <a:rPr lang="en-US" sz="1200" spc="-48">
                  <a:solidFill>
                    <a:srgbClr val="000000"/>
                  </a:solidFill>
                  <a:latin typeface="Arimo"/>
                </a:rPr>
                <a:t> do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poufności</a:t>
              </a:r>
              <a:r>
                <a:rPr lang="en-US" sz="1200" spc="-48">
                  <a:solidFill>
                    <a:srgbClr val="000000"/>
                  </a:solidFill>
                  <a:latin typeface="Arimo"/>
                </a:rPr>
                <a:t>, pod </a:t>
              </a:r>
              <a:r>
                <a:rPr lang="en-US" sz="1200" spc="-48" err="1">
                  <a:solidFill>
                    <a:srgbClr val="000000"/>
                  </a:solidFill>
                  <a:latin typeface="Arimo"/>
                </a:rPr>
                <a:t>rygorem</a:t>
              </a:r>
              <a:r>
                <a:rPr lang="en-US" sz="1200" spc="-48">
                  <a:solidFill>
                    <a:srgbClr val="000000"/>
                  </a:solidFill>
                  <a:latin typeface="Arimo"/>
                </a:rPr>
                <a:t> </a:t>
              </a:r>
              <a:r>
                <a:rPr lang="en-US" sz="1200" spc="-48" err="1">
                  <a:solidFill>
                    <a:srgbClr val="000000"/>
                  </a:solidFill>
                  <a:latin typeface="Arimo"/>
                </a:rPr>
                <a:t>sankcji</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z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p>
          </p:txBody>
        </p:sp>
      </p:grpSp>
      <p:grpSp>
        <p:nvGrpSpPr>
          <p:cNvPr id="21" name="Group 21"/>
          <p:cNvGrpSpPr/>
          <p:nvPr/>
        </p:nvGrpSpPr>
        <p:grpSpPr>
          <a:xfrm>
            <a:off x="573724" y="4290606"/>
            <a:ext cx="6412551" cy="542925"/>
            <a:chOff x="0" y="0"/>
            <a:chExt cx="8550068" cy="7239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3" name="TextBox 23"/>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Wszystkie osoby zaangażowane w Postępowanie oraz osoby składające Zawiadomienie i w nim wskazane, są informowane o przetwarzaniu przez Fundację ich danych osobowych, zgodnie                 z treścią odpowiednich obowiązków informacyjnych stosowanych przez Fundację.</a:t>
              </a:r>
            </a:p>
          </p:txBody>
        </p:sp>
      </p:grpSp>
      <p:sp>
        <p:nvSpPr>
          <p:cNvPr id="24" name="TextBox 24"/>
          <p:cNvSpPr txBox="1"/>
          <p:nvPr/>
        </p:nvSpPr>
        <p:spPr>
          <a:xfrm>
            <a:off x="3163911" y="5146041"/>
            <a:ext cx="123217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p:txBody>
      </p:sp>
      <p:grpSp>
        <p:nvGrpSpPr>
          <p:cNvPr id="25" name="Group 25"/>
          <p:cNvGrpSpPr/>
          <p:nvPr/>
        </p:nvGrpSpPr>
        <p:grpSpPr>
          <a:xfrm>
            <a:off x="573724" y="5863624"/>
            <a:ext cx="6412551" cy="361950"/>
            <a:chOff x="0" y="0"/>
            <a:chExt cx="8550068" cy="482600"/>
          </a:xfrm>
        </p:grpSpPr>
        <p:sp>
          <p:nvSpPr>
            <p:cNvPr id="26" name="TextBox 2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7" name="TextBox 2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Niniejsza Procedura wchodzi w życie z dniem jej ogłoszenia przez Fundację „..............................................”,  w zwyczajowo przyjęty sposób. </a:t>
              </a:r>
            </a:p>
          </p:txBody>
        </p:sp>
      </p:grpSp>
      <p:grpSp>
        <p:nvGrpSpPr>
          <p:cNvPr id="28" name="Group 28"/>
          <p:cNvGrpSpPr/>
          <p:nvPr/>
        </p:nvGrpSpPr>
        <p:grpSpPr>
          <a:xfrm>
            <a:off x="573724" y="6416074"/>
            <a:ext cx="6412551" cy="361950"/>
            <a:chOff x="0" y="0"/>
            <a:chExt cx="8550068" cy="482600"/>
          </a:xfrm>
        </p:grpSpPr>
        <p:sp>
          <p:nvSpPr>
            <p:cNvPr id="29" name="TextBox 2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367328" y="-19050"/>
              <a:ext cx="8182740" cy="5016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Przegląd Procedury jest podejmowany nie rzadziej niż raz na cztery lata. </a:t>
              </a:r>
            </a:p>
            <a:p>
              <a:pPr algn="just">
                <a:lnSpc>
                  <a:spcPts val="1439"/>
                </a:lnSpc>
                <a:spcBef>
                  <a:spcPct val="0"/>
                </a:spcBef>
              </a:pPr>
              <a:endParaRPr lang="en-US" sz="1200" spc="-48">
                <a:solidFill>
                  <a:srgbClr val="000000"/>
                </a:solidFill>
                <a:latin typeface="Arimo"/>
              </a:endParaRPr>
            </a:p>
          </p:txBody>
        </p:sp>
      </p:grpSp>
      <p:grpSp>
        <p:nvGrpSpPr>
          <p:cNvPr id="31" name="Group 31"/>
          <p:cNvGrpSpPr/>
          <p:nvPr/>
        </p:nvGrpSpPr>
        <p:grpSpPr>
          <a:xfrm>
            <a:off x="573724" y="6787417"/>
            <a:ext cx="6412551" cy="723900"/>
            <a:chOff x="0" y="0"/>
            <a:chExt cx="8550068" cy="965200"/>
          </a:xfrm>
        </p:grpSpPr>
        <p:sp>
          <p:nvSpPr>
            <p:cNvPr id="32" name="TextBox 3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3" name="TextBox 33"/>
            <p:cNvSpPr txBox="1"/>
            <p:nvPr/>
          </p:nvSpPr>
          <p:spPr>
            <a:xfrm>
              <a:off x="367328" y="-19050"/>
              <a:ext cx="8182740" cy="9842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Wszelkie zmiany Procedury dokonywane przez Fundację wymagają formy pisemnej w postaci aneksów, z wyłączeniem zmian w treści załączników, które mogą być dokonywane w każdym czasie, stosownie do okoliczności i zmieniających się przepisów prawa. </a:t>
              </a:r>
            </a:p>
            <a:p>
              <a:pPr algn="just">
                <a:lnSpc>
                  <a:spcPts val="1439"/>
                </a:lnSpc>
                <a:spcBef>
                  <a:spcPct val="0"/>
                </a:spcBef>
              </a:pPr>
              <a:endParaRPr lang="en-US" sz="1200" spc="-48">
                <a:solidFill>
                  <a:srgbClr val="000000"/>
                </a:solidFill>
                <a:latin typeface="Arimo"/>
              </a:endParaRPr>
            </a:p>
          </p:txBody>
        </p:sp>
      </p:grpSp>
      <p:sp>
        <p:nvSpPr>
          <p:cNvPr id="34" name="TextBox 34"/>
          <p:cNvSpPr txBox="1"/>
          <p:nvPr/>
        </p:nvSpPr>
        <p:spPr>
          <a:xfrm>
            <a:off x="577793" y="7830287"/>
            <a:ext cx="5889427" cy="742950"/>
          </a:xfrm>
          <a:prstGeom prst="rect">
            <a:avLst/>
          </a:prstGeom>
        </p:spPr>
        <p:txBody>
          <a:bodyPr lIns="0" tIns="0" rIns="0" bIns="0" rtlCol="0" anchor="t">
            <a:spAutoFit/>
          </a:bodyPr>
          <a:lstStyle/>
          <a:p>
            <a:pPr>
              <a:lnSpc>
                <a:spcPts val="1439"/>
              </a:lnSpc>
              <a:spcBef>
                <a:spcPct val="0"/>
              </a:spcBef>
            </a:pPr>
            <a:r>
              <a:rPr lang="en-US" sz="1200" spc="-48" err="1">
                <a:solidFill>
                  <a:srgbClr val="000000"/>
                </a:solidFill>
                <a:latin typeface="Arimo Italics"/>
              </a:rPr>
              <a:t>Załączniki</a:t>
            </a:r>
            <a:r>
              <a:rPr lang="en-US" sz="1200" spc="-48">
                <a:solidFill>
                  <a:srgbClr val="000000"/>
                </a:solidFill>
                <a:latin typeface="Arimo Italics"/>
              </a:rPr>
              <a:t>:</a:t>
            </a:r>
          </a:p>
          <a:p>
            <a:pPr>
              <a:lnSpc>
                <a:spcPts val="1439"/>
              </a:lnSpc>
              <a:spcBef>
                <a:spcPct val="0"/>
              </a:spcBef>
            </a:pPr>
            <a:r>
              <a:rPr lang="en-US" sz="1200" spc="-48">
                <a:solidFill>
                  <a:srgbClr val="000000"/>
                </a:solidFill>
                <a:latin typeface="Arimo Italics"/>
              </a:rPr>
              <a:t>1.  </a:t>
            </a:r>
            <a:r>
              <a:rPr lang="en-US" sz="1200" spc="-48" err="1">
                <a:solidFill>
                  <a:srgbClr val="000000"/>
                </a:solidFill>
                <a:latin typeface="Arimo Italics"/>
              </a:rPr>
              <a:t>Informacja</a:t>
            </a:r>
            <a:r>
              <a:rPr lang="en-US" sz="1200" spc="-48">
                <a:solidFill>
                  <a:srgbClr val="000000"/>
                </a:solidFill>
                <a:latin typeface="Arimo Italics"/>
              </a:rPr>
              <a:t> dla </a:t>
            </a:r>
            <a:r>
              <a:rPr lang="en-US" sz="1200" spc="-48" err="1">
                <a:solidFill>
                  <a:srgbClr val="000000"/>
                </a:solidFill>
                <a:latin typeface="Arimo Italics"/>
              </a:rPr>
              <a:t>osób</a:t>
            </a:r>
            <a:r>
              <a:rPr lang="en-US" sz="1200" spc="-48">
                <a:solidFill>
                  <a:srgbClr val="000000"/>
                </a:solidFill>
                <a:latin typeface="Arimo Italics"/>
              </a:rPr>
              <a:t> </a:t>
            </a:r>
            <a:r>
              <a:rPr lang="en-US" sz="1200" spc="-48" err="1">
                <a:solidFill>
                  <a:srgbClr val="000000"/>
                </a:solidFill>
                <a:latin typeface="Arimo Italics"/>
              </a:rPr>
              <a:t>pracujących</a:t>
            </a:r>
            <a:r>
              <a:rPr lang="en-US" sz="1200" spc="-48">
                <a:solidFill>
                  <a:srgbClr val="000000"/>
                </a:solidFill>
                <a:latin typeface="Arimo Italics"/>
              </a:rPr>
              <a:t> w </a:t>
            </a:r>
            <a:r>
              <a:rPr lang="en-US" sz="1200" spc="-48" err="1">
                <a:solidFill>
                  <a:srgbClr val="000000"/>
                </a:solidFill>
                <a:latin typeface="Arimo Italics"/>
              </a:rPr>
              <a:t>ramach</a:t>
            </a:r>
            <a:r>
              <a:rPr lang="en-US" sz="1200" spc="-48">
                <a:solidFill>
                  <a:srgbClr val="000000"/>
                </a:solidFill>
                <a:latin typeface="Arimo Italics"/>
              </a:rPr>
              <a:t> </a:t>
            </a:r>
            <a:r>
              <a:rPr lang="en-US" sz="1200" spc="-48" err="1">
                <a:solidFill>
                  <a:srgbClr val="000000"/>
                </a:solidFill>
                <a:latin typeface="Arimo Italics"/>
              </a:rPr>
              <a:t>umowy</a:t>
            </a:r>
            <a:r>
              <a:rPr lang="en-US" sz="1200" spc="-48">
                <a:solidFill>
                  <a:srgbClr val="000000"/>
                </a:solidFill>
                <a:latin typeface="Arimo Italics"/>
              </a:rPr>
              <a:t> o </a:t>
            </a:r>
            <a:r>
              <a:rPr lang="en-US" sz="1200" spc="-48" err="1">
                <a:solidFill>
                  <a:srgbClr val="000000"/>
                </a:solidFill>
                <a:latin typeface="Arimo Italics"/>
              </a:rPr>
              <a:t>pracę</a:t>
            </a:r>
            <a:r>
              <a:rPr lang="en-US" sz="1200" spc="-48">
                <a:solidFill>
                  <a:srgbClr val="000000"/>
                </a:solidFill>
                <a:latin typeface="Arimo Italics"/>
              </a:rPr>
              <a:t>, </a:t>
            </a:r>
            <a:r>
              <a:rPr lang="en-US" sz="1200" spc="-48" err="1">
                <a:solidFill>
                  <a:srgbClr val="000000"/>
                </a:solidFill>
                <a:latin typeface="Arimo Italics"/>
              </a:rPr>
              <a:t>dotycząca</a:t>
            </a:r>
            <a:r>
              <a:rPr lang="en-US" sz="1200" spc="-48">
                <a:solidFill>
                  <a:srgbClr val="000000"/>
                </a:solidFill>
                <a:latin typeface="Arimo Italics"/>
              </a:rPr>
              <a:t> </a:t>
            </a:r>
            <a:r>
              <a:rPr lang="en-US" sz="1200" spc="-48" err="1">
                <a:solidFill>
                  <a:srgbClr val="000000"/>
                </a:solidFill>
                <a:latin typeface="Arimo Italics"/>
              </a:rPr>
              <a:t>równego</a:t>
            </a:r>
            <a:r>
              <a:rPr lang="en-US" sz="1200" spc="-48">
                <a:solidFill>
                  <a:srgbClr val="000000"/>
                </a:solidFill>
                <a:latin typeface="Arimo Italics"/>
              </a:rPr>
              <a:t> </a:t>
            </a:r>
            <a:r>
              <a:rPr lang="en-US" sz="1200" spc="-48" err="1">
                <a:solidFill>
                  <a:srgbClr val="000000"/>
                </a:solidFill>
                <a:latin typeface="Arimo Italics"/>
              </a:rPr>
              <a:t>traktowania</a:t>
            </a:r>
            <a:r>
              <a:rPr lang="en-US" sz="1200" spc="-48">
                <a:solidFill>
                  <a:srgbClr val="000000"/>
                </a:solidFill>
                <a:latin typeface="Arimo Italics"/>
              </a:rPr>
              <a:t> </a:t>
            </a:r>
          </a:p>
          <a:p>
            <a:pPr>
              <a:lnSpc>
                <a:spcPts val="1439"/>
              </a:lnSpc>
              <a:spcBef>
                <a:spcPct val="0"/>
              </a:spcBef>
            </a:pPr>
            <a:r>
              <a:rPr lang="pl-PL" sz="1200" spc="-48">
                <a:solidFill>
                  <a:srgbClr val="000000"/>
                </a:solidFill>
                <a:latin typeface="Arimo Italics"/>
              </a:rPr>
              <a:t>     </a:t>
            </a:r>
            <a:r>
              <a:rPr lang="en-US" sz="1200" spc="-48">
                <a:solidFill>
                  <a:srgbClr val="000000"/>
                </a:solidFill>
                <a:latin typeface="Arimo Italics"/>
              </a:rPr>
              <a:t>w </a:t>
            </a:r>
            <a:r>
              <a:rPr lang="en-US" sz="1200" spc="-48" err="1">
                <a:solidFill>
                  <a:srgbClr val="000000"/>
                </a:solidFill>
                <a:latin typeface="Arimo Italics"/>
              </a:rPr>
              <a:t>zatrudnieniu</a:t>
            </a:r>
            <a:r>
              <a:rPr lang="en-US" sz="1200" spc="-48">
                <a:solidFill>
                  <a:srgbClr val="000000"/>
                </a:solidFill>
                <a:latin typeface="Arimo Italics"/>
              </a:rPr>
              <a:t>.</a:t>
            </a:r>
          </a:p>
          <a:p>
            <a:pPr>
              <a:lnSpc>
                <a:spcPts val="1439"/>
              </a:lnSpc>
              <a:spcBef>
                <a:spcPct val="0"/>
              </a:spcBef>
            </a:pPr>
            <a:r>
              <a:rPr lang="en-US" sz="1200" spc="-48">
                <a:solidFill>
                  <a:srgbClr val="000000"/>
                </a:solidFill>
                <a:latin typeface="Arimo Italics"/>
              </a:rPr>
              <a:t>2. </a:t>
            </a:r>
            <a:r>
              <a:rPr lang="en-US" sz="1200" spc="-48" err="1">
                <a:solidFill>
                  <a:srgbClr val="000000"/>
                </a:solidFill>
                <a:latin typeface="Arimo Italics"/>
              </a:rPr>
              <a:t>Formularz</a:t>
            </a:r>
            <a:r>
              <a:rPr lang="en-US" sz="1200" spc="-48">
                <a:solidFill>
                  <a:srgbClr val="000000"/>
                </a:solidFill>
                <a:latin typeface="Arimo Italics"/>
              </a:rPr>
              <a:t> </a:t>
            </a:r>
            <a:r>
              <a:rPr lang="en-US" sz="1200" spc="-48" err="1">
                <a:solidFill>
                  <a:srgbClr val="000000"/>
                </a:solidFill>
                <a:latin typeface="Arimo Italics"/>
              </a:rPr>
              <a:t>Zawiadomienia</a:t>
            </a:r>
            <a:r>
              <a:rPr lang="en-US" sz="1200" spc="-48">
                <a:solidFill>
                  <a:srgbClr val="000000"/>
                </a:solidFill>
                <a:latin typeface="Arimo Italics"/>
              </a:rPr>
              <a:t>.</a:t>
            </a:r>
          </a:p>
        </p:txBody>
      </p:sp>
      <p:sp>
        <p:nvSpPr>
          <p:cNvPr id="35" name="TextBox 3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108</a:t>
            </a:r>
          </a:p>
        </p:txBody>
      </p:sp>
      <p:sp>
        <p:nvSpPr>
          <p:cNvPr id="36" name="TextBox 36"/>
          <p:cNvSpPr txBox="1"/>
          <p:nvPr/>
        </p:nvSpPr>
        <p:spPr>
          <a:xfrm>
            <a:off x="2635250" y="602448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7" name="TextBox 37"/>
          <p:cNvSpPr txBox="1"/>
          <p:nvPr/>
        </p:nvSpPr>
        <p:spPr>
          <a:xfrm>
            <a:off x="594512" y="9523140"/>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38" name="TextBox 38"/>
          <p:cNvSpPr txBox="1"/>
          <p:nvPr/>
        </p:nvSpPr>
        <p:spPr>
          <a:xfrm>
            <a:off x="546605"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8111" r="-58111"/>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333969" y="4931196"/>
            <a:ext cx="4892063" cy="1019175"/>
          </a:xfrm>
          <a:prstGeom prst="rect">
            <a:avLst/>
          </a:prstGeom>
        </p:spPr>
        <p:txBody>
          <a:bodyPr lIns="0" tIns="0" rIns="0" bIns="0" rtlCol="0" anchor="t">
            <a:spAutoFit/>
          </a:bodyPr>
          <a:lstStyle/>
          <a:p>
            <a:pPr algn="ctr">
              <a:lnSpc>
                <a:spcPts val="3959"/>
              </a:lnSpc>
              <a:spcBef>
                <a:spcPct val="0"/>
              </a:spcBef>
            </a:pPr>
            <a:r>
              <a:rPr lang="en-US" sz="3299" spc="-131">
                <a:solidFill>
                  <a:srgbClr val="333F48"/>
                </a:solidFill>
                <a:latin typeface="Arimo Bold"/>
              </a:rPr>
              <a:t>9. Procedura Spółki z o.o. non profit – pełna wersja</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11936"/>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 y="1375135"/>
            <a:ext cx="7556501"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79734"/>
            <a:ext cx="7556500" cy="1066647"/>
            <a:chOff x="0" y="-28575"/>
            <a:chExt cx="2805794" cy="382262"/>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503794" y="2665044"/>
            <a:ext cx="6552413" cy="636397"/>
          </a:xfrm>
          <a:prstGeom prst="rect">
            <a:avLst/>
          </a:prstGeom>
        </p:spPr>
        <p:txBody>
          <a:bodyPr lIns="0" tIns="0" rIns="0" bIns="0" rtlCol="0" anchor="t">
            <a:spAutoFit/>
          </a:bodyPr>
          <a:lstStyle/>
          <a:p>
            <a:pPr algn="ctr">
              <a:lnSpc>
                <a:spcPts val="1273"/>
              </a:lnSpc>
            </a:pPr>
            <a:r>
              <a:rPr lang="en-US" sz="1299" spc="-51">
                <a:solidFill>
                  <a:srgbClr val="000000"/>
                </a:solidFill>
                <a:latin typeface="Arimo Bold"/>
              </a:rPr>
              <a:t>PROCEDURA PRZECIWDZIAŁANIA ZJAWISKOM NIEPOŻĄDANYM </a:t>
            </a:r>
          </a:p>
          <a:p>
            <a:pPr algn="ctr">
              <a:lnSpc>
                <a:spcPts val="1273"/>
              </a:lnSpc>
            </a:pPr>
            <a:r>
              <a:rPr lang="en-US" sz="1299" spc="-51">
                <a:solidFill>
                  <a:srgbClr val="000000"/>
                </a:solidFill>
                <a:latin typeface="Arimo Bold"/>
              </a:rPr>
              <a:t>W ZATRUDNIENIU/ZLECENIU</a:t>
            </a:r>
          </a:p>
          <a:p>
            <a:pPr algn="ctr">
              <a:lnSpc>
                <a:spcPts val="1273"/>
              </a:lnSpc>
            </a:pPr>
            <a:r>
              <a:rPr lang="en-US" sz="1299" spc="-51">
                <a:solidFill>
                  <a:srgbClr val="000000"/>
                </a:solidFill>
                <a:latin typeface="Arimo Bold"/>
              </a:rPr>
              <a:t>W SPÓŁCE NON-PROFIT: „ ...................................... SPÓŁKA Z O.O.”</a:t>
            </a:r>
          </a:p>
          <a:p>
            <a:pPr algn="ctr">
              <a:lnSpc>
                <a:spcPts val="1273"/>
              </a:lnSpc>
            </a:pPr>
            <a:endParaRPr lang="en-US" sz="1299" spc="-51">
              <a:solidFill>
                <a:srgbClr val="000000"/>
              </a:solidFill>
              <a:latin typeface="Arimo Bold"/>
            </a:endParaRP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964780" y="1639476"/>
            <a:ext cx="5630441" cy="209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Spółki z o.o. non profit – pełna wersja</a:t>
            </a:r>
          </a:p>
        </p:txBody>
      </p:sp>
      <p:sp>
        <p:nvSpPr>
          <p:cNvPr id="18" name="TextBox 18"/>
          <p:cNvSpPr txBox="1"/>
          <p:nvPr/>
        </p:nvSpPr>
        <p:spPr>
          <a:xfrm>
            <a:off x="6218577" y="2910465"/>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19" name="TextBox 19"/>
          <p:cNvSpPr txBox="1"/>
          <p:nvPr/>
        </p:nvSpPr>
        <p:spPr>
          <a:xfrm>
            <a:off x="545329" y="2293569"/>
            <a:ext cx="6728300" cy="180975"/>
          </a:xfrm>
          <a:prstGeom prst="rect">
            <a:avLst/>
          </a:prstGeom>
        </p:spPr>
        <p:txBody>
          <a:bodyPr lIns="0" tIns="0" rIns="0" bIns="0" rtlCol="0" anchor="t">
            <a:spAutoFit/>
          </a:bodyPr>
          <a:lstStyle/>
          <a:p>
            <a:pPr>
              <a:lnSpc>
                <a:spcPts val="1320"/>
              </a:lnSpc>
              <a:spcBef>
                <a:spcPct val="0"/>
              </a:spcBef>
            </a:pPr>
            <a:r>
              <a:rPr lang="en-US" sz="1100" spc="-44">
                <a:solidFill>
                  <a:srgbClr val="34414A"/>
                </a:solidFill>
                <a:latin typeface="Arimo"/>
              </a:rPr>
              <a:t>Załącznik do Uchwały Zarządu Spółki non-profit: „..............................................Spółki z o.o.”,  z dnia....................</a:t>
            </a:r>
          </a:p>
        </p:txBody>
      </p:sp>
      <p:sp>
        <p:nvSpPr>
          <p:cNvPr id="20" name="TextBox 20"/>
          <p:cNvSpPr txBox="1"/>
          <p:nvPr/>
        </p:nvSpPr>
        <p:spPr>
          <a:xfrm>
            <a:off x="2758605" y="3482416"/>
            <a:ext cx="2125861" cy="923925"/>
          </a:xfrm>
          <a:prstGeom prst="rect">
            <a:avLst/>
          </a:prstGeom>
        </p:spPr>
        <p:txBody>
          <a:bodyPr lIns="0" tIns="0" rIns="0" bIns="0" rtlCol="0" anchor="t">
            <a:spAutoFit/>
          </a:bodyPr>
          <a:lstStyle/>
          <a:p>
            <a:pPr algn="ctr">
              <a:lnSpc>
                <a:spcPts val="1439"/>
              </a:lnSpc>
            </a:pPr>
            <a:r>
              <a:rPr lang="en-US" sz="1200" spc="-48" err="1">
                <a:solidFill>
                  <a:srgbClr val="000000"/>
                </a:solidFill>
                <a:latin typeface="Arimo Bold"/>
              </a:rPr>
              <a:t>Rozdział</a:t>
            </a:r>
            <a:r>
              <a:rPr lang="en-US" sz="1200" spc="-48">
                <a:solidFill>
                  <a:srgbClr val="000000"/>
                </a:solidFill>
                <a:latin typeface="Arimo Bold"/>
              </a:rPr>
              <a:t> I</a:t>
            </a:r>
          </a:p>
          <a:p>
            <a:pPr algn="ctr">
              <a:lnSpc>
                <a:spcPts val="1439"/>
              </a:lnSpc>
            </a:pPr>
            <a:r>
              <a:rPr lang="en-US" sz="1200" spc="-48">
                <a:solidFill>
                  <a:srgbClr val="000000"/>
                </a:solidFill>
                <a:latin typeface="Arimo Bold"/>
              </a:rPr>
              <a:t>POSTANOWIENIA OGÓLNE</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§1</a:t>
            </a:r>
          </a:p>
          <a:p>
            <a:pPr algn="ctr">
              <a:lnSpc>
                <a:spcPts val="1439"/>
              </a:lnSpc>
              <a:spcBef>
                <a:spcPct val="0"/>
              </a:spcBef>
            </a:pPr>
            <a:r>
              <a:rPr lang="en-US" sz="1200" spc="-48" err="1">
                <a:solidFill>
                  <a:srgbClr val="000000"/>
                </a:solidFill>
                <a:latin typeface="Arimo Bold"/>
              </a:rPr>
              <a:t>Cel</a:t>
            </a:r>
            <a:r>
              <a:rPr lang="en-US" sz="1200" spc="-48">
                <a:solidFill>
                  <a:srgbClr val="000000"/>
                </a:solidFill>
                <a:latin typeface="Arimo Bold"/>
              </a:rPr>
              <a:t> i </a:t>
            </a:r>
            <a:r>
              <a:rPr lang="en-US" sz="1200" spc="-48" err="1">
                <a:solidFill>
                  <a:srgbClr val="000000"/>
                </a:solidFill>
                <a:latin typeface="Arimo Bold"/>
              </a:rPr>
              <a:t>zakres</a:t>
            </a:r>
            <a:r>
              <a:rPr lang="en-US" sz="1200" spc="-48">
                <a:solidFill>
                  <a:srgbClr val="000000"/>
                </a:solidFill>
                <a:latin typeface="Arimo Bold"/>
              </a:rPr>
              <a:t> </a:t>
            </a:r>
            <a:r>
              <a:rPr lang="en-US" sz="1200" spc="-48" err="1">
                <a:solidFill>
                  <a:srgbClr val="000000"/>
                </a:solidFill>
                <a:latin typeface="Arimo Bold"/>
              </a:rPr>
              <a:t>działania</a:t>
            </a:r>
            <a:r>
              <a:rPr lang="en-US" sz="1200" spc="-48">
                <a:solidFill>
                  <a:srgbClr val="000000"/>
                </a:solidFill>
                <a:latin typeface="Arimo Bold"/>
              </a:rPr>
              <a:t> </a:t>
            </a:r>
            <a:r>
              <a:rPr lang="en-US" sz="1200" spc="-48" err="1">
                <a:solidFill>
                  <a:srgbClr val="000000"/>
                </a:solidFill>
                <a:latin typeface="Arimo Bold"/>
              </a:rPr>
              <a:t>Procedury</a:t>
            </a:r>
            <a:endParaRPr lang="en-US" sz="1200" spc="-48">
              <a:solidFill>
                <a:srgbClr val="000000"/>
              </a:solidFill>
              <a:latin typeface="Arimo Bold"/>
            </a:endParaRPr>
          </a:p>
        </p:txBody>
      </p:sp>
      <p:sp>
        <p:nvSpPr>
          <p:cNvPr id="21" name="TextBox 21"/>
          <p:cNvSpPr txBox="1"/>
          <p:nvPr/>
        </p:nvSpPr>
        <p:spPr>
          <a:xfrm>
            <a:off x="5622206" y="2195960"/>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2" name="TextBox 22"/>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110</a:t>
            </a:r>
          </a:p>
        </p:txBody>
      </p:sp>
      <p:sp>
        <p:nvSpPr>
          <p:cNvPr id="23" name="TextBox 23"/>
          <p:cNvSpPr txBox="1"/>
          <p:nvPr/>
        </p:nvSpPr>
        <p:spPr>
          <a:xfrm>
            <a:off x="3639599" y="462354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4" name="TextBox 24"/>
          <p:cNvSpPr txBox="1"/>
          <p:nvPr/>
        </p:nvSpPr>
        <p:spPr>
          <a:xfrm>
            <a:off x="649990" y="4664402"/>
            <a:ext cx="6500139" cy="4776757"/>
          </a:xfrm>
          <a:prstGeom prst="rect">
            <a:avLst/>
          </a:prstGeom>
        </p:spPr>
        <p:txBody>
          <a:bodyPr lIns="0" tIns="0" rIns="0" bIns="0" rtlCol="0" anchor="t">
            <a:spAutoFit/>
          </a:bodyPr>
          <a:lstStyle/>
          <a:p>
            <a:pPr algn="just">
              <a:lnSpc>
                <a:spcPts val="1679"/>
              </a:lnSpc>
            </a:pPr>
            <a:r>
              <a:rPr lang="en-US" sz="1200">
                <a:solidFill>
                  <a:srgbClr val="000000"/>
                </a:solidFill>
                <a:latin typeface="Arimo"/>
              </a:rPr>
              <a:t>1. </a:t>
            </a:r>
            <a:r>
              <a:rPr lang="en-US" sz="1200" err="1">
                <a:solidFill>
                  <a:srgbClr val="000000"/>
                </a:solidFill>
                <a:latin typeface="Arimo"/>
              </a:rPr>
              <a:t>Spółka</a:t>
            </a:r>
            <a:r>
              <a:rPr lang="en-US" sz="1200">
                <a:solidFill>
                  <a:srgbClr val="000000"/>
                </a:solidFill>
                <a:latin typeface="Arimo"/>
              </a:rPr>
              <a:t> z </a:t>
            </a:r>
            <a:r>
              <a:rPr lang="en-US" sz="1200" err="1">
                <a:solidFill>
                  <a:srgbClr val="000000"/>
                </a:solidFill>
                <a:latin typeface="Arimo"/>
              </a:rPr>
              <a:t>o.o.</a:t>
            </a:r>
            <a:r>
              <a:rPr lang="en-US" sz="1200">
                <a:solidFill>
                  <a:srgbClr val="000000"/>
                </a:solidFill>
                <a:latin typeface="Arimo"/>
              </a:rPr>
              <a:t> „......................................” </a:t>
            </a:r>
            <a:r>
              <a:rPr lang="en-US" sz="1200" err="1">
                <a:solidFill>
                  <a:srgbClr val="000000"/>
                </a:solidFill>
                <a:latin typeface="Arimo"/>
              </a:rPr>
              <a:t>podejmuje</a:t>
            </a:r>
            <a:r>
              <a:rPr lang="en-US" sz="1200">
                <a:solidFill>
                  <a:srgbClr val="000000"/>
                </a:solidFill>
                <a:latin typeface="Arimo"/>
              </a:rPr>
              <a:t> </a:t>
            </a:r>
            <a:r>
              <a:rPr lang="en-US" sz="1200" err="1">
                <a:solidFill>
                  <a:srgbClr val="000000"/>
                </a:solidFill>
                <a:latin typeface="Arimo"/>
              </a:rPr>
              <a:t>starania</a:t>
            </a:r>
            <a:r>
              <a:rPr lang="en-US" sz="1200">
                <a:solidFill>
                  <a:srgbClr val="000000"/>
                </a:solidFill>
                <a:latin typeface="Arimo"/>
              </a:rPr>
              <a:t>, by </a:t>
            </a:r>
            <a:r>
              <a:rPr lang="en-US" sz="1200" err="1">
                <a:solidFill>
                  <a:srgbClr val="000000"/>
                </a:solidFill>
                <a:latin typeface="Arimo"/>
              </a:rPr>
              <a:t>środowisko</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w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zleceń</a:t>
            </a:r>
            <a:r>
              <a:rPr lang="en-US" sz="1200">
                <a:solidFill>
                  <a:srgbClr val="000000"/>
                </a:solidFill>
                <a:latin typeface="Arimo"/>
              </a:rPr>
              <a:t> </a:t>
            </a:r>
            <a:r>
              <a:rPr lang="en-US" sz="1200" err="1">
                <a:solidFill>
                  <a:srgbClr val="000000"/>
                </a:solidFill>
                <a:latin typeface="Arimo"/>
              </a:rPr>
              <a:t>było</a:t>
            </a:r>
            <a:r>
              <a:rPr lang="en-US" sz="1200">
                <a:solidFill>
                  <a:srgbClr val="000000"/>
                </a:solidFill>
                <a:latin typeface="Arimo"/>
              </a:rPr>
              <a:t> </a:t>
            </a:r>
            <a:r>
              <a:rPr lang="en-US" sz="1200" err="1">
                <a:solidFill>
                  <a:srgbClr val="000000"/>
                </a:solidFill>
                <a:latin typeface="Arimo"/>
              </a:rPr>
              <a:t>wolne</a:t>
            </a:r>
            <a:r>
              <a:rPr lang="en-US" sz="1200">
                <a:solidFill>
                  <a:srgbClr val="000000"/>
                </a:solidFill>
                <a:latin typeface="Arimo"/>
              </a:rPr>
              <a:t> od </a:t>
            </a:r>
            <a:r>
              <a:rPr lang="en-US" sz="1200" err="1">
                <a:solidFill>
                  <a:srgbClr val="000000"/>
                </a:solidFill>
                <a:latin typeface="Arimo"/>
              </a:rPr>
              <a:t>mobbingu</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2. </a:t>
            </a:r>
            <a:r>
              <a:rPr lang="en-US" sz="1200" err="1">
                <a:solidFill>
                  <a:srgbClr val="000000"/>
                </a:solidFill>
                <a:latin typeface="Arimo"/>
              </a:rPr>
              <a:t>Spółka</a:t>
            </a:r>
            <a:r>
              <a:rPr lang="en-US" sz="1200">
                <a:solidFill>
                  <a:srgbClr val="000000"/>
                </a:solidFill>
                <a:latin typeface="Arimo"/>
              </a:rPr>
              <a:t> z </a:t>
            </a:r>
            <a:r>
              <a:rPr lang="en-US" sz="1200" err="1">
                <a:solidFill>
                  <a:srgbClr val="000000"/>
                </a:solidFill>
                <a:latin typeface="Arimo"/>
              </a:rPr>
              <a:t>o.o.</a:t>
            </a:r>
            <a:r>
              <a:rPr lang="en-US" sz="1200">
                <a:solidFill>
                  <a:srgbClr val="000000"/>
                </a:solidFill>
                <a:latin typeface="Arimo"/>
              </a:rPr>
              <a:t> „......................................” </a:t>
            </a:r>
            <a:r>
              <a:rPr lang="en-US" sz="1200" err="1">
                <a:solidFill>
                  <a:srgbClr val="000000"/>
                </a:solidFill>
                <a:latin typeface="Arimo"/>
              </a:rPr>
              <a:t>nie</a:t>
            </a:r>
            <a:r>
              <a:rPr lang="en-US" sz="1200">
                <a:solidFill>
                  <a:srgbClr val="000000"/>
                </a:solidFill>
                <a:latin typeface="Arimo"/>
              </a:rPr>
              <a:t> </a:t>
            </a:r>
            <a:r>
              <a:rPr lang="en-US" sz="1200" err="1">
                <a:solidFill>
                  <a:srgbClr val="000000"/>
                </a:solidFill>
                <a:latin typeface="Arimo"/>
              </a:rPr>
              <a:t>akceptuje</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ani </a:t>
            </a:r>
            <a:r>
              <a:rPr lang="en-US" sz="1200" err="1">
                <a:solidFill>
                  <a:srgbClr val="000000"/>
                </a:solidFill>
                <a:latin typeface="Arimo"/>
              </a:rPr>
              <a:t>żadnych</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r>
              <a:rPr lang="en-US" sz="1200" err="1">
                <a:solidFill>
                  <a:srgbClr val="000000"/>
                </a:solidFill>
                <a:latin typeface="Arimo"/>
              </a:rPr>
              <a:t>fizycznej</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psychicznej</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3.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mobbingowi</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określana</a:t>
            </a:r>
            <a:r>
              <a:rPr lang="en-US" sz="1200">
                <a:solidFill>
                  <a:srgbClr val="000000"/>
                </a:solidFill>
                <a:latin typeface="Arimo"/>
              </a:rPr>
              <a:t> </a:t>
            </a:r>
            <a:r>
              <a:rPr lang="en-US" sz="1200" err="1">
                <a:solidFill>
                  <a:srgbClr val="000000"/>
                </a:solidFill>
                <a:latin typeface="Arimo"/>
              </a:rPr>
              <a:t>dalej</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wewnętrzną</a:t>
            </a:r>
            <a:r>
              <a:rPr lang="en-US" sz="1200">
                <a:solidFill>
                  <a:srgbClr val="000000"/>
                </a:solidFill>
                <a:latin typeface="Arimo"/>
              </a:rPr>
              <a:t> </a:t>
            </a:r>
            <a:r>
              <a:rPr lang="en-US" sz="1200" err="1">
                <a:solidFill>
                  <a:srgbClr val="000000"/>
                </a:solidFill>
                <a:latin typeface="Arimo"/>
              </a:rPr>
              <a:t>regulację</a:t>
            </a:r>
            <a:r>
              <a:rPr lang="en-US" sz="1200">
                <a:solidFill>
                  <a:srgbClr val="000000"/>
                </a:solidFill>
                <a:latin typeface="Arimo"/>
              </a:rPr>
              <a:t> i </a:t>
            </a:r>
            <a:r>
              <a:rPr lang="en-US" sz="1200" err="1">
                <a:solidFill>
                  <a:srgbClr val="000000"/>
                </a:solidFill>
                <a:latin typeface="Arimo"/>
              </a:rPr>
              <a:t>ustala</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zjawiskom</a:t>
            </a:r>
            <a:r>
              <a:rPr lang="en-US" sz="1200">
                <a:solidFill>
                  <a:srgbClr val="000000"/>
                </a:solidFill>
                <a:latin typeface="Arimo"/>
              </a:rPr>
              <a:t> w </a:t>
            </a:r>
            <a:r>
              <a:rPr lang="en-US" sz="1200" err="1">
                <a:solidFill>
                  <a:srgbClr val="000000"/>
                </a:solidFill>
                <a:latin typeface="Arimo"/>
              </a:rPr>
              <a:t>Spółce</a:t>
            </a:r>
            <a:r>
              <a:rPr lang="en-US" sz="1200">
                <a:solidFill>
                  <a:srgbClr val="000000"/>
                </a:solidFill>
                <a:latin typeface="Arimo"/>
              </a:rPr>
              <a:t> z </a:t>
            </a:r>
            <a:r>
              <a:rPr lang="en-US" sz="1200" err="1">
                <a:solidFill>
                  <a:srgbClr val="000000"/>
                </a:solidFill>
                <a:latin typeface="Arimo"/>
              </a:rPr>
              <a:t>o.o.</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4. </a:t>
            </a:r>
            <a:r>
              <a:rPr lang="en-US" sz="1200" err="1">
                <a:solidFill>
                  <a:srgbClr val="000000"/>
                </a:solidFill>
                <a:latin typeface="Arimo"/>
              </a:rPr>
              <a:t>Spółka</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pracodawca</a:t>
            </a:r>
            <a:r>
              <a:rPr lang="en-US" sz="1200">
                <a:solidFill>
                  <a:srgbClr val="000000"/>
                </a:solidFill>
                <a:latin typeface="Arimo"/>
              </a:rPr>
              <a:t>, </a:t>
            </a:r>
            <a:r>
              <a:rPr lang="en-US" sz="1200" err="1">
                <a:solidFill>
                  <a:srgbClr val="000000"/>
                </a:solidFill>
                <a:latin typeface="Arimo"/>
              </a:rPr>
              <a:t>realizując</a:t>
            </a:r>
            <a:r>
              <a:rPr lang="en-US" sz="1200">
                <a:solidFill>
                  <a:srgbClr val="000000"/>
                </a:solidFill>
                <a:latin typeface="Arimo"/>
              </a:rPr>
              <a:t> </a:t>
            </a:r>
            <a:r>
              <a:rPr lang="en-US" sz="1200" err="1">
                <a:solidFill>
                  <a:srgbClr val="000000"/>
                </a:solidFill>
                <a:latin typeface="Arimo"/>
              </a:rPr>
              <a:t>obowiązek</a:t>
            </a:r>
            <a:r>
              <a:rPr lang="en-US" sz="1200">
                <a:solidFill>
                  <a:srgbClr val="000000"/>
                </a:solidFill>
                <a:latin typeface="Arimo"/>
              </a:rPr>
              <a:t> </a:t>
            </a:r>
            <a:r>
              <a:rPr lang="en-US" sz="1200" err="1">
                <a:solidFill>
                  <a:srgbClr val="000000"/>
                </a:solidFill>
                <a:latin typeface="Arimo"/>
              </a:rPr>
              <a:t>określony</a:t>
            </a:r>
            <a:r>
              <a:rPr lang="en-US" sz="1200">
                <a:solidFill>
                  <a:srgbClr val="000000"/>
                </a:solidFill>
                <a:latin typeface="Arimo"/>
              </a:rPr>
              <a:t> w art. 94¹ </a:t>
            </a:r>
            <a:r>
              <a:rPr lang="en-US" sz="1200" err="1">
                <a:solidFill>
                  <a:srgbClr val="000000"/>
                </a:solidFill>
                <a:latin typeface="Arimo"/>
              </a:rPr>
              <a:t>Kodeksu</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a:t>
            </a:r>
            <a:r>
              <a:rPr lang="en-US" sz="1200" err="1">
                <a:solidFill>
                  <a:srgbClr val="000000"/>
                </a:solidFill>
                <a:latin typeface="Arimo"/>
              </a:rPr>
              <a:t>udostępnia</a:t>
            </a:r>
            <a:r>
              <a:rPr lang="en-US" sz="1200">
                <a:solidFill>
                  <a:srgbClr val="000000"/>
                </a:solidFill>
                <a:latin typeface="Arimo"/>
              </a:rPr>
              <a:t> </a:t>
            </a:r>
            <a:r>
              <a:rPr lang="en-US" sz="1200" err="1">
                <a:solidFill>
                  <a:srgbClr val="000000"/>
                </a:solidFill>
                <a:latin typeface="Arimo"/>
              </a:rPr>
              <a:t>pracownikom</a:t>
            </a:r>
            <a:r>
              <a:rPr lang="en-US" sz="1200">
                <a:solidFill>
                  <a:srgbClr val="000000"/>
                </a:solidFill>
                <a:latin typeface="Arimo"/>
              </a:rPr>
              <a:t> </a:t>
            </a:r>
            <a:r>
              <a:rPr lang="en-US" sz="1200" err="1">
                <a:solidFill>
                  <a:srgbClr val="000000"/>
                </a:solidFill>
                <a:latin typeface="Arimo"/>
              </a:rPr>
              <a:t>tekst</a:t>
            </a:r>
            <a:r>
              <a:rPr lang="en-US" sz="1200">
                <a:solidFill>
                  <a:srgbClr val="000000"/>
                </a:solidFill>
                <a:latin typeface="Arimo"/>
              </a:rPr>
              <a:t> </a:t>
            </a:r>
            <a:r>
              <a:rPr lang="en-US" sz="1200" err="1">
                <a:solidFill>
                  <a:srgbClr val="000000"/>
                </a:solidFill>
                <a:latin typeface="Arimo"/>
              </a:rPr>
              <a:t>przepisów</a:t>
            </a:r>
            <a:r>
              <a:rPr lang="en-US" sz="1200">
                <a:solidFill>
                  <a:srgbClr val="000000"/>
                </a:solidFill>
                <a:latin typeface="Arimo"/>
              </a:rPr>
              <a:t> </a:t>
            </a:r>
            <a:r>
              <a:rPr lang="en-US" sz="1200" err="1">
                <a:solidFill>
                  <a:srgbClr val="000000"/>
                </a:solidFill>
                <a:latin typeface="Arimo"/>
              </a:rPr>
              <a:t>dotyczących</a:t>
            </a:r>
            <a:r>
              <a:rPr lang="en-US" sz="1200">
                <a:solidFill>
                  <a:srgbClr val="000000"/>
                </a:solidFill>
                <a:latin typeface="Arimo"/>
              </a:rPr>
              <a:t> </a:t>
            </a:r>
            <a:r>
              <a:rPr lang="en-US" sz="1200" err="1">
                <a:solidFill>
                  <a:srgbClr val="000000"/>
                </a:solidFill>
                <a:latin typeface="Arimo"/>
              </a:rPr>
              <a:t>równego</a:t>
            </a:r>
            <a:r>
              <a:rPr lang="en-US" sz="1200">
                <a:solidFill>
                  <a:srgbClr val="000000"/>
                </a:solidFill>
                <a:latin typeface="Arimo"/>
              </a:rPr>
              <a:t> </a:t>
            </a:r>
            <a:r>
              <a:rPr lang="en-US" sz="1200" err="1">
                <a:solidFill>
                  <a:srgbClr val="000000"/>
                </a:solidFill>
                <a:latin typeface="Arimo"/>
              </a:rPr>
              <a:t>traktowania</a:t>
            </a:r>
            <a:r>
              <a:rPr lang="en-US" sz="1200">
                <a:solidFill>
                  <a:srgbClr val="000000"/>
                </a:solidFill>
                <a:latin typeface="Arimo"/>
              </a:rPr>
              <a:t> w </a:t>
            </a:r>
            <a:r>
              <a:rPr lang="en-US" sz="1200" err="1">
                <a:solidFill>
                  <a:srgbClr val="000000"/>
                </a:solidFill>
                <a:latin typeface="Arimo"/>
              </a:rPr>
              <a:t>zatrudnieniu</a:t>
            </a:r>
            <a:r>
              <a:rPr lang="en-US" sz="1200">
                <a:solidFill>
                  <a:srgbClr val="000000"/>
                </a:solidFill>
                <a:latin typeface="Arimo"/>
              </a:rPr>
              <a:t>, </a:t>
            </a:r>
            <a:r>
              <a:rPr lang="en-US" sz="1200" err="1">
                <a:solidFill>
                  <a:srgbClr val="000000"/>
                </a:solidFill>
                <a:latin typeface="Arimo"/>
              </a:rPr>
              <a:t>który</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Załącznik</a:t>
            </a:r>
            <a:r>
              <a:rPr lang="en-US" sz="1200">
                <a:solidFill>
                  <a:srgbClr val="000000"/>
                </a:solidFill>
                <a:latin typeface="Arimo"/>
              </a:rPr>
              <a:t> nr 1 do </a:t>
            </a:r>
            <a:r>
              <a:rPr lang="en-US" sz="1200" err="1">
                <a:solidFill>
                  <a:srgbClr val="000000"/>
                </a:solidFill>
                <a:latin typeface="Arimo"/>
              </a:rPr>
              <a:t>Procedury</a:t>
            </a:r>
            <a:r>
              <a:rPr lang="en-US" sz="1200">
                <a:solidFill>
                  <a:srgbClr val="000000"/>
                </a:solidFill>
                <a:latin typeface="Arimo"/>
              </a:rPr>
              <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5. </a:t>
            </a:r>
            <a:r>
              <a:rPr lang="en-US" sz="1200" err="1">
                <a:solidFill>
                  <a:srgbClr val="000000"/>
                </a:solidFill>
                <a:latin typeface="Arimo"/>
              </a:rPr>
              <a:t>Spółka</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zleceniodawca</a:t>
            </a:r>
            <a:r>
              <a:rPr lang="en-US" sz="1200">
                <a:solidFill>
                  <a:srgbClr val="000000"/>
                </a:solidFill>
                <a:latin typeface="Arimo"/>
              </a:rPr>
              <a:t> w </a:t>
            </a:r>
            <a:r>
              <a:rPr lang="en-US" sz="1200" err="1">
                <a:solidFill>
                  <a:srgbClr val="000000"/>
                </a:solidFill>
                <a:latin typeface="Arimo"/>
              </a:rPr>
              <a:t>sprawach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prawa</a:t>
            </a:r>
            <a:r>
              <a:rPr lang="en-US" sz="1200">
                <a:solidFill>
                  <a:srgbClr val="000000"/>
                </a:solidFill>
                <a:latin typeface="Arimo"/>
              </a:rPr>
              <a:t> i </a:t>
            </a:r>
            <a:r>
              <a:rPr lang="en-US" sz="1200" err="1">
                <a:solidFill>
                  <a:srgbClr val="000000"/>
                </a:solidFill>
                <a:latin typeface="Arimo"/>
              </a:rPr>
              <a:t>bezpieczeństwo</a:t>
            </a:r>
            <a:r>
              <a:rPr lang="en-US" sz="1200">
                <a:solidFill>
                  <a:srgbClr val="000000"/>
                </a:solidFill>
                <a:latin typeface="Arimo"/>
              </a:rPr>
              <a:t> </a:t>
            </a:r>
            <a:r>
              <a:rPr lang="en-US" sz="1200" err="1">
                <a:solidFill>
                  <a:srgbClr val="000000"/>
                </a:solidFill>
                <a:latin typeface="Arimo"/>
              </a:rPr>
              <a:t>zleceniobiorców</a:t>
            </a:r>
            <a:r>
              <a:rPr lang="en-US" sz="1200">
                <a:solidFill>
                  <a:srgbClr val="000000"/>
                </a:solidFill>
                <a:latin typeface="Arimo"/>
              </a:rPr>
              <a:t>, </a:t>
            </a:r>
            <a:r>
              <a:rPr lang="en-US" sz="1200" err="1">
                <a:solidFill>
                  <a:srgbClr val="000000"/>
                </a:solidFill>
                <a:latin typeface="Arimo"/>
              </a:rPr>
              <a:t>zastosuje</a:t>
            </a:r>
            <a:r>
              <a:rPr lang="en-US" sz="1200">
                <a:solidFill>
                  <a:srgbClr val="000000"/>
                </a:solidFill>
                <a:latin typeface="Arimo"/>
              </a:rPr>
              <a:t> </a:t>
            </a:r>
            <a:r>
              <a:rPr lang="en-US" sz="1200" err="1">
                <a:solidFill>
                  <a:srgbClr val="000000"/>
                </a:solidFill>
                <a:latin typeface="Arimo"/>
              </a:rPr>
              <a:t>przepisy</a:t>
            </a:r>
            <a:r>
              <a:rPr lang="en-US" sz="1200">
                <a:solidFill>
                  <a:srgbClr val="000000"/>
                </a:solidFill>
                <a:latin typeface="Arimo"/>
              </a:rPr>
              <a:t> </a:t>
            </a:r>
            <a:r>
              <a:rPr lang="en-US" sz="1200" err="1">
                <a:solidFill>
                  <a:srgbClr val="000000"/>
                </a:solidFill>
                <a:latin typeface="Arimo"/>
              </a:rPr>
              <a:t>ustawy</a:t>
            </a:r>
            <a:r>
              <a:rPr lang="en-US" sz="1200">
                <a:solidFill>
                  <a:srgbClr val="000000"/>
                </a:solidFill>
                <a:latin typeface="Arimo"/>
              </a:rPr>
              <a:t> z </a:t>
            </a:r>
            <a:r>
              <a:rPr lang="en-US" sz="1200" err="1">
                <a:solidFill>
                  <a:srgbClr val="000000"/>
                </a:solidFill>
                <a:latin typeface="Arimo"/>
              </a:rPr>
              <a:t>dnia</a:t>
            </a:r>
            <a:r>
              <a:rPr lang="en-US" sz="1200">
                <a:solidFill>
                  <a:srgbClr val="000000"/>
                </a:solidFill>
                <a:latin typeface="Arimo"/>
              </a:rPr>
              <a:t> 23 </a:t>
            </a:r>
            <a:r>
              <a:rPr lang="en-US" sz="1200" err="1">
                <a:solidFill>
                  <a:srgbClr val="000000"/>
                </a:solidFill>
                <a:latin typeface="Arimo"/>
              </a:rPr>
              <a:t>kwietnia</a:t>
            </a:r>
            <a:r>
              <a:rPr lang="en-US" sz="1200">
                <a:solidFill>
                  <a:srgbClr val="000000"/>
                </a:solidFill>
                <a:latin typeface="Arimo"/>
              </a:rPr>
              <a:t> 1964 r. – </a:t>
            </a:r>
            <a:r>
              <a:rPr lang="en-US" sz="1200" err="1">
                <a:solidFill>
                  <a:srgbClr val="000000"/>
                </a:solidFill>
                <a:latin typeface="Arimo"/>
              </a:rPr>
              <a:t>Kodeks</a:t>
            </a:r>
            <a:r>
              <a:rPr lang="en-US" sz="1200">
                <a:solidFill>
                  <a:srgbClr val="000000"/>
                </a:solidFill>
                <a:latin typeface="Arimo"/>
              </a:rPr>
              <a:t> </a:t>
            </a:r>
            <a:r>
              <a:rPr lang="en-US" sz="1200" err="1">
                <a:solidFill>
                  <a:srgbClr val="000000"/>
                </a:solidFill>
                <a:latin typeface="Arimo"/>
              </a:rPr>
              <a:t>Cywilny</a:t>
            </a:r>
            <a:r>
              <a:rPr lang="en-US" sz="1200">
                <a:solidFill>
                  <a:srgbClr val="000000"/>
                </a:solidFill>
                <a:latin typeface="Arimo"/>
              </a:rPr>
              <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6. </a:t>
            </a:r>
            <a:r>
              <a:rPr lang="en-US" sz="1200" err="1">
                <a:solidFill>
                  <a:srgbClr val="000000"/>
                </a:solidFill>
                <a:latin typeface="Arimo"/>
              </a:rPr>
              <a:t>Spółka</a:t>
            </a:r>
            <a:r>
              <a:rPr lang="en-US" sz="1200">
                <a:solidFill>
                  <a:srgbClr val="000000"/>
                </a:solidFill>
                <a:latin typeface="Arimo"/>
              </a:rPr>
              <a:t> z </a:t>
            </a:r>
            <a:r>
              <a:rPr lang="en-US" sz="1200" err="1">
                <a:solidFill>
                  <a:srgbClr val="000000"/>
                </a:solidFill>
                <a:latin typeface="Arimo"/>
              </a:rPr>
              <a:t>o.o.</a:t>
            </a:r>
            <a:r>
              <a:rPr lang="en-US" sz="1200">
                <a:solidFill>
                  <a:srgbClr val="000000"/>
                </a:solidFill>
                <a:latin typeface="Arimo"/>
              </a:rPr>
              <a:t> „......................................” </a:t>
            </a:r>
            <a:r>
              <a:rPr lang="en-US" sz="1200" err="1">
                <a:solidFill>
                  <a:srgbClr val="000000"/>
                </a:solidFill>
                <a:latin typeface="Arimo"/>
              </a:rPr>
              <a:t>dzięki</a:t>
            </a:r>
            <a:r>
              <a:rPr lang="en-US" sz="1200">
                <a:solidFill>
                  <a:srgbClr val="000000"/>
                </a:solidFill>
                <a:latin typeface="Arimo"/>
              </a:rPr>
              <a:t> </a:t>
            </a:r>
            <a:r>
              <a:rPr lang="en-US" sz="1200" err="1">
                <a:solidFill>
                  <a:srgbClr val="000000"/>
                </a:solidFill>
                <a:latin typeface="Arimo"/>
              </a:rPr>
              <a:t>wdrożeniu</a:t>
            </a:r>
            <a:r>
              <a:rPr lang="en-US" sz="1200">
                <a:solidFill>
                  <a:srgbClr val="000000"/>
                </a:solidFill>
                <a:latin typeface="Arimo"/>
              </a:rPr>
              <a:t> </a:t>
            </a:r>
            <a:r>
              <a:rPr lang="en-US" sz="1200" err="1">
                <a:solidFill>
                  <a:srgbClr val="000000"/>
                </a:solidFill>
                <a:latin typeface="Arimo"/>
              </a:rPr>
              <a:t>Procedury</a:t>
            </a:r>
            <a:r>
              <a:rPr lang="en-US" sz="1200">
                <a:solidFill>
                  <a:srgbClr val="000000"/>
                </a:solidFill>
                <a:latin typeface="Arimo"/>
              </a:rPr>
              <a:t> </a:t>
            </a:r>
            <a:r>
              <a:rPr lang="en-US" sz="1200" err="1">
                <a:solidFill>
                  <a:srgbClr val="000000"/>
                </a:solidFill>
                <a:latin typeface="Arimo"/>
              </a:rPr>
              <a:t>potępia</a:t>
            </a:r>
            <a:r>
              <a:rPr lang="en-US" sz="1200">
                <a:solidFill>
                  <a:srgbClr val="000000"/>
                </a:solidFill>
                <a:latin typeface="Arimo"/>
              </a:rPr>
              <a:t> i </a:t>
            </a:r>
            <a:r>
              <a:rPr lang="en-US" sz="1200" err="1">
                <a:solidFill>
                  <a:srgbClr val="000000"/>
                </a:solidFill>
                <a:latin typeface="Arimo"/>
              </a:rPr>
              <a:t>uznaje</a:t>
            </a:r>
            <a:r>
              <a:rPr lang="en-US" sz="1200">
                <a:solidFill>
                  <a:srgbClr val="000000"/>
                </a:solidFill>
                <a:latin typeface="Arimo"/>
              </a:rPr>
              <a:t> za </a:t>
            </a:r>
            <a:r>
              <a:rPr lang="en-US" sz="1200" err="1">
                <a:solidFill>
                  <a:srgbClr val="000000"/>
                </a:solidFill>
                <a:latin typeface="Arimo"/>
              </a:rPr>
              <a:t>szkodliwe</a:t>
            </a:r>
            <a:r>
              <a:rPr lang="en-US" sz="1200">
                <a:solidFill>
                  <a:srgbClr val="000000"/>
                </a:solidFill>
                <a:latin typeface="Arimo"/>
              </a:rPr>
              <a:t> i </a:t>
            </a:r>
            <a:r>
              <a:rPr lang="en-US" sz="1200" err="1">
                <a:solidFill>
                  <a:srgbClr val="000000"/>
                </a:solidFill>
                <a:latin typeface="Arimo"/>
              </a:rPr>
              <a:t>niedopuszczalne</a:t>
            </a:r>
            <a:r>
              <a:rPr lang="en-US" sz="1200">
                <a:solidFill>
                  <a:srgbClr val="000000"/>
                </a:solidFill>
                <a:latin typeface="Arimo"/>
              </a:rPr>
              <a:t> </a:t>
            </a:r>
            <a:r>
              <a:rPr lang="en-US" sz="1200" err="1">
                <a:solidFill>
                  <a:srgbClr val="000000"/>
                </a:solidFill>
                <a:latin typeface="Arimo"/>
              </a:rPr>
              <a:t>działania</a:t>
            </a:r>
            <a:r>
              <a:rPr lang="en-US" sz="1200">
                <a:solidFill>
                  <a:srgbClr val="000000"/>
                </a:solidFill>
                <a:latin typeface="Arimo"/>
              </a:rPr>
              <a:t> </a:t>
            </a:r>
            <a:r>
              <a:rPr lang="en-US" sz="1200" err="1">
                <a:solidFill>
                  <a:srgbClr val="000000"/>
                </a:solidFill>
                <a:latin typeface="Arimo"/>
              </a:rPr>
              <a:t>mające</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i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naruszające</a:t>
            </a:r>
            <a:r>
              <a:rPr lang="en-US" sz="1200">
                <a:solidFill>
                  <a:srgbClr val="000000"/>
                </a:solidFill>
                <a:latin typeface="Arimo"/>
              </a:rPr>
              <a:t> </a:t>
            </a:r>
            <a:r>
              <a:rPr lang="en-US" sz="1200" err="1">
                <a:solidFill>
                  <a:srgbClr val="000000"/>
                </a:solidFill>
                <a:latin typeface="Arimo"/>
              </a:rPr>
              <a:t>godność</a:t>
            </a:r>
            <a:r>
              <a:rPr lang="en-US" sz="1200">
                <a:solidFill>
                  <a:srgbClr val="000000"/>
                </a:solidFill>
                <a:latin typeface="Arimo"/>
              </a:rPr>
              <a:t> </a:t>
            </a:r>
            <a:r>
              <a:rPr lang="en-US" sz="1200" err="1">
                <a:solidFill>
                  <a:srgbClr val="000000"/>
                </a:solidFill>
                <a:latin typeface="Arimo"/>
              </a:rPr>
              <a:t>pracowników</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zleceniobiorców</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wszelkie</a:t>
            </a:r>
            <a:r>
              <a:rPr lang="en-US" sz="1200">
                <a:solidFill>
                  <a:srgbClr val="000000"/>
                </a:solidFill>
                <a:latin typeface="Arimo"/>
              </a:rPr>
              <a:t> </a:t>
            </a:r>
            <a:r>
              <a:rPr lang="en-US" sz="1200" err="1">
                <a:solidFill>
                  <a:srgbClr val="000000"/>
                </a:solidFill>
                <a:latin typeface="Arimo"/>
              </a:rPr>
              <a:t>eskalowanie</a:t>
            </a:r>
            <a:r>
              <a:rPr lang="en-US" sz="1200">
                <a:solidFill>
                  <a:srgbClr val="000000"/>
                </a:solidFill>
                <a:latin typeface="Arimo"/>
              </a:rPr>
              <a:t> </a:t>
            </a:r>
            <a:r>
              <a:rPr lang="en-US" sz="1200" err="1">
                <a:solidFill>
                  <a:srgbClr val="000000"/>
                </a:solidFill>
                <a:latin typeface="Arimo"/>
              </a:rPr>
              <a:t>sytuacji</a:t>
            </a:r>
            <a:r>
              <a:rPr lang="en-US" sz="1200">
                <a:solidFill>
                  <a:srgbClr val="000000"/>
                </a:solidFill>
                <a:latin typeface="Arimo"/>
              </a:rPr>
              <a:t> </a:t>
            </a:r>
            <a:r>
              <a:rPr lang="en-US" sz="1200" err="1">
                <a:solidFill>
                  <a:srgbClr val="000000"/>
                </a:solidFill>
                <a:latin typeface="Arimo"/>
              </a:rPr>
              <a:t>konfliktowych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współżycia</a:t>
            </a:r>
            <a:r>
              <a:rPr lang="en-US" sz="1200">
                <a:solidFill>
                  <a:srgbClr val="000000"/>
                </a:solidFill>
                <a:latin typeface="Arimo"/>
              </a:rPr>
              <a:t> </a:t>
            </a:r>
            <a:r>
              <a:rPr lang="en-US" sz="1200" err="1">
                <a:solidFill>
                  <a:srgbClr val="000000"/>
                </a:solidFill>
                <a:latin typeface="Arimo"/>
              </a:rPr>
              <a:t>społecznego</a:t>
            </a:r>
            <a:r>
              <a:rPr lang="en-US" sz="1200">
                <a:solidFill>
                  <a:srgbClr val="000000"/>
                </a:solidFill>
                <a:latin typeface="Arimo"/>
              </a:rPr>
              <a:t> w </a:t>
            </a:r>
            <a:r>
              <a:rPr lang="en-US" sz="1200" err="1">
                <a:solidFill>
                  <a:srgbClr val="000000"/>
                </a:solidFill>
                <a:latin typeface="Arimo"/>
              </a:rPr>
              <a:t>środowisku</a:t>
            </a:r>
            <a:r>
              <a:rPr lang="en-US" sz="1200">
                <a:solidFill>
                  <a:srgbClr val="000000"/>
                </a:solidFill>
                <a:latin typeface="Arimo"/>
              </a:rPr>
              <a:t> </a:t>
            </a:r>
            <a:r>
              <a:rPr lang="en-US" sz="1200" err="1">
                <a:solidFill>
                  <a:srgbClr val="000000"/>
                </a:solidFill>
                <a:latin typeface="Arimo"/>
              </a:rPr>
              <a:t>pracowniczym</a:t>
            </a:r>
            <a:r>
              <a:rPr lang="en-US" sz="1200">
                <a:solidFill>
                  <a:srgbClr val="000000"/>
                </a:solidFill>
                <a:latin typeface="Arimo"/>
              </a:rPr>
              <a:t> i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realizujących</a:t>
            </a:r>
            <a:r>
              <a:rPr lang="en-US" sz="1200">
                <a:solidFill>
                  <a:srgbClr val="000000"/>
                </a:solidFill>
                <a:latin typeface="Arimo"/>
              </a:rPr>
              <a:t> </a:t>
            </a:r>
            <a:r>
              <a:rPr lang="en-US" sz="1200" err="1">
                <a:solidFill>
                  <a:srgbClr val="000000"/>
                </a:solidFill>
                <a:latin typeface="Arimo"/>
              </a:rPr>
              <a:t>zlecenia</a:t>
            </a:r>
            <a:r>
              <a:rPr lang="en-US" sz="1200">
                <a:solidFill>
                  <a:srgbClr val="000000"/>
                </a:solidFill>
                <a:latin typeface="Arimo"/>
              </a:rPr>
              <a:t>.</a:t>
            </a:r>
          </a:p>
        </p:txBody>
      </p:sp>
      <p:sp>
        <p:nvSpPr>
          <p:cNvPr id="25" name="TextBox 25"/>
          <p:cNvSpPr txBox="1"/>
          <p:nvPr/>
        </p:nvSpPr>
        <p:spPr>
          <a:xfrm>
            <a:off x="3523554" y="527814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6" name="TextBox 26"/>
          <p:cNvSpPr txBox="1"/>
          <p:nvPr/>
        </p:nvSpPr>
        <p:spPr>
          <a:xfrm>
            <a:off x="2406650" y="636688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7" name="TextBox 27"/>
          <p:cNvSpPr txBox="1"/>
          <p:nvPr/>
        </p:nvSpPr>
        <p:spPr>
          <a:xfrm>
            <a:off x="3639600" y="828317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8" name="TextBox 29">
            <a:extLst>
              <a:ext uri="{FF2B5EF4-FFF2-40B4-BE49-F238E27FC236}">
                <a16:creationId xmlns:a16="http://schemas.microsoft.com/office/drawing/2014/main" id="{BF478327-EF6F-ADF7-09D6-5FEBD734B657}"/>
              </a:ext>
            </a:extLst>
          </p:cNvPr>
          <p:cNvSpPr txBox="1"/>
          <p:nvPr/>
        </p:nvSpPr>
        <p:spPr>
          <a:xfrm>
            <a:off x="594512" y="9523140"/>
            <a:ext cx="1392236" cy="164003"/>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Spółki</a:t>
            </a:r>
            <a:endParaRPr lang="en-US" sz="875">
              <a:solidFill>
                <a:srgbClr val="34414A"/>
              </a:solidFill>
              <a:latin typeface="Arimo"/>
            </a:endParaRPr>
          </a:p>
        </p:txBody>
      </p:sp>
      <p:sp>
        <p:nvSpPr>
          <p:cNvPr id="29" name="TextBox 27">
            <a:extLst>
              <a:ext uri="{FF2B5EF4-FFF2-40B4-BE49-F238E27FC236}">
                <a16:creationId xmlns:a16="http://schemas.microsoft.com/office/drawing/2014/main" id="{03E6FBE6-9912-FA95-86CD-E4AE9D96DED1}"/>
              </a:ext>
            </a:extLst>
          </p:cNvPr>
          <p:cNvSpPr txBox="1"/>
          <p:nvPr/>
        </p:nvSpPr>
        <p:spPr>
          <a:xfrm>
            <a:off x="523675" y="9503458"/>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0" y="-425138"/>
            <a:ext cx="1511620" cy="9963542"/>
          </a:xfrm>
          <a:custGeom>
            <a:avLst/>
            <a:gdLst/>
            <a:ahLst/>
            <a:cxnLst/>
            <a:rect l="l" t="t" r="r" b="b"/>
            <a:pathLst>
              <a:path w="1834506" h="9963542">
                <a:moveTo>
                  <a:pt x="0" y="0"/>
                </a:moveTo>
                <a:lnTo>
                  <a:pt x="1834506" y="0"/>
                </a:lnTo>
                <a:lnTo>
                  <a:pt x="1834506" y="9963542"/>
                </a:lnTo>
                <a:lnTo>
                  <a:pt x="0" y="9963542"/>
                </a:lnTo>
                <a:lnTo>
                  <a:pt x="0" y="0"/>
                </a:lnTo>
                <a:close/>
              </a:path>
            </a:pathLst>
          </a:custGeom>
          <a:blipFill>
            <a:blip r:embed="rId2"/>
            <a:stretch>
              <a:fillRect l="-159607" r="-159607" b="-15780"/>
            </a:stretch>
          </a:blipFill>
        </p:spPr>
        <p:txBody>
          <a:bodyPr/>
          <a:lstStyle/>
          <a:p>
            <a:endParaRPr lang="pl-PL"/>
          </a:p>
        </p:txBody>
      </p:sp>
      <p:grpSp>
        <p:nvGrpSpPr>
          <p:cNvPr id="3" name="Group 3"/>
          <p:cNvGrpSpPr/>
          <p:nvPr/>
        </p:nvGrpSpPr>
        <p:grpSpPr>
          <a:xfrm>
            <a:off x="0" y="0"/>
            <a:ext cx="7556500" cy="986913"/>
            <a:chOff x="0" y="0"/>
            <a:chExt cx="2805794" cy="353687"/>
          </a:xfrm>
        </p:grpSpPr>
        <p:sp>
          <p:nvSpPr>
            <p:cNvPr id="4" name="Freeform 4"/>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5" name="TextBox 5"/>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6" name="Freeform 6"/>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3"/>
            <a:stretch>
              <a:fillRect/>
            </a:stretch>
          </a:blipFill>
        </p:spPr>
        <p:txBody>
          <a:bodyPr/>
          <a:lstStyle/>
          <a:p>
            <a:endParaRPr lang="pl-PL"/>
          </a:p>
        </p:txBody>
      </p:sp>
      <p:graphicFrame>
        <p:nvGraphicFramePr>
          <p:cNvPr id="10" name="Table 10"/>
          <p:cNvGraphicFramePr>
            <a:graphicFrameLocks noGrp="1"/>
          </p:cNvGraphicFramePr>
          <p:nvPr/>
        </p:nvGraphicFramePr>
        <p:xfrm>
          <a:off x="1851436" y="2640864"/>
          <a:ext cx="5079325" cy="4305300"/>
        </p:xfrm>
        <a:graphic>
          <a:graphicData uri="http://schemas.openxmlformats.org/drawingml/2006/table">
            <a:tbl>
              <a:tblPr/>
              <a:tblGrid>
                <a:gridCol w="658206">
                  <a:extLst>
                    <a:ext uri="{9D8B030D-6E8A-4147-A177-3AD203B41FA5}">
                      <a16:colId xmlns:a16="http://schemas.microsoft.com/office/drawing/2014/main" val="20000"/>
                    </a:ext>
                  </a:extLst>
                </a:gridCol>
                <a:gridCol w="4421119">
                  <a:extLst>
                    <a:ext uri="{9D8B030D-6E8A-4147-A177-3AD203B41FA5}">
                      <a16:colId xmlns:a16="http://schemas.microsoft.com/office/drawing/2014/main" val="20001"/>
                    </a:ext>
                  </a:extLst>
                </a:gridCol>
              </a:tblGrid>
              <a:tr h="401828">
                <a:tc>
                  <a:txBody>
                    <a:bodyPr/>
                    <a:lstStyle/>
                    <a:p>
                      <a:pPr algn="ctr">
                        <a:lnSpc>
                          <a:spcPts val="1540"/>
                        </a:lnSpc>
                        <a:defRPr/>
                      </a:pPr>
                      <a:r>
                        <a:rPr lang="en-US" sz="1100">
                          <a:solidFill>
                            <a:srgbClr val="000000"/>
                          </a:solidFill>
                          <a:latin typeface="Arimo Bold"/>
                        </a:rPr>
                        <a:t>1.</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399"/>
                        </a:lnSpc>
                        <a:defRPr/>
                      </a:pPr>
                      <a:r>
                        <a:rPr lang="en-US" sz="999">
                          <a:solidFill>
                            <a:srgbClr val="000000"/>
                          </a:solidFill>
                          <a:latin typeface="Arimo"/>
                        </a:rPr>
                        <a:t>Procedura Stowarzyszenia z Komisją Rewizyjną – pełna wersja</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1828">
                <a:tc>
                  <a:txBody>
                    <a:bodyPr/>
                    <a:lstStyle/>
                    <a:p>
                      <a:pPr algn="ctr">
                        <a:lnSpc>
                          <a:spcPts val="1540"/>
                        </a:lnSpc>
                        <a:defRPr/>
                      </a:pPr>
                      <a:r>
                        <a:rPr lang="en-US" sz="1100">
                          <a:solidFill>
                            <a:srgbClr val="000000"/>
                          </a:solidFill>
                          <a:latin typeface="Arimo Bold"/>
                        </a:rPr>
                        <a:t>2.</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399"/>
                        </a:lnSpc>
                        <a:defRPr/>
                      </a:pPr>
                      <a:r>
                        <a:rPr lang="en-US" sz="999">
                          <a:solidFill>
                            <a:srgbClr val="000000"/>
                          </a:solidFill>
                          <a:latin typeface="Arimo"/>
                        </a:rPr>
                        <a:t>Procedura Stowarzyszenia bez Komisji Rewizyjnej – pełna wersja</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45338">
                <a:tc>
                  <a:txBody>
                    <a:bodyPr/>
                    <a:lstStyle/>
                    <a:p>
                      <a:pPr algn="ctr">
                        <a:lnSpc>
                          <a:spcPts val="1540"/>
                        </a:lnSpc>
                        <a:defRPr/>
                      </a:pPr>
                      <a:r>
                        <a:rPr lang="en-US" sz="1100">
                          <a:solidFill>
                            <a:srgbClr val="000000"/>
                          </a:solidFill>
                          <a:latin typeface="Arimo Bold"/>
                        </a:rPr>
                        <a:t>3.</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399"/>
                        </a:lnSpc>
                        <a:defRPr/>
                      </a:pPr>
                      <a:r>
                        <a:rPr lang="en-US" sz="999">
                          <a:solidFill>
                            <a:srgbClr val="000000"/>
                          </a:solidFill>
                          <a:latin typeface="Arimo"/>
                        </a:rPr>
                        <a:t>Procedura Stowarzyszenia z Komisją Rewizyjną – pełna wersja (feminatywy)</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45338">
                <a:tc>
                  <a:txBody>
                    <a:bodyPr/>
                    <a:lstStyle/>
                    <a:p>
                      <a:pPr algn="ctr">
                        <a:lnSpc>
                          <a:spcPts val="1540"/>
                        </a:lnSpc>
                        <a:defRPr/>
                      </a:pPr>
                      <a:r>
                        <a:rPr lang="en-US" sz="1100">
                          <a:solidFill>
                            <a:srgbClr val="000000"/>
                          </a:solidFill>
                          <a:latin typeface="Arimo Bold"/>
                        </a:rPr>
                        <a:t>4.</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399"/>
                        </a:lnSpc>
                        <a:defRPr/>
                      </a:pPr>
                      <a:r>
                        <a:rPr lang="en-US" sz="999">
                          <a:solidFill>
                            <a:srgbClr val="000000"/>
                          </a:solidFill>
                          <a:latin typeface="Arimo"/>
                        </a:rPr>
                        <a:t>Procedura Stowarzyszenia bez Komisji Rewizyjnej – pełna wersja (feminatywy)</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1828">
                <a:tc>
                  <a:txBody>
                    <a:bodyPr/>
                    <a:lstStyle/>
                    <a:p>
                      <a:pPr algn="ctr">
                        <a:lnSpc>
                          <a:spcPts val="1540"/>
                        </a:lnSpc>
                        <a:defRPr/>
                      </a:pPr>
                      <a:r>
                        <a:rPr lang="en-US" sz="1100">
                          <a:solidFill>
                            <a:srgbClr val="000000"/>
                          </a:solidFill>
                          <a:latin typeface="Arimo Bold"/>
                        </a:rPr>
                        <a:t>5.</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399"/>
                        </a:lnSpc>
                        <a:defRPr/>
                      </a:pPr>
                      <a:r>
                        <a:rPr lang="en-US" sz="999">
                          <a:solidFill>
                            <a:srgbClr val="000000"/>
                          </a:solidFill>
                          <a:latin typeface="Arimo"/>
                        </a:rPr>
                        <a:t>Procedura Fundacji z Radą – pełna wersja</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1828">
                <a:tc>
                  <a:txBody>
                    <a:bodyPr/>
                    <a:lstStyle/>
                    <a:p>
                      <a:pPr algn="ctr">
                        <a:lnSpc>
                          <a:spcPts val="1540"/>
                        </a:lnSpc>
                        <a:defRPr/>
                      </a:pPr>
                      <a:r>
                        <a:rPr lang="en-US" sz="1100">
                          <a:solidFill>
                            <a:srgbClr val="000000"/>
                          </a:solidFill>
                          <a:latin typeface="Arimo Bold"/>
                        </a:rPr>
                        <a:t>6.</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399"/>
                        </a:lnSpc>
                        <a:defRPr/>
                      </a:pPr>
                      <a:r>
                        <a:rPr lang="en-US" sz="999">
                          <a:solidFill>
                            <a:srgbClr val="000000"/>
                          </a:solidFill>
                          <a:latin typeface="Arimo"/>
                        </a:rPr>
                        <a:t>Procedura Fundacji bez Rady – pełna wersja</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01828">
                <a:tc>
                  <a:txBody>
                    <a:bodyPr/>
                    <a:lstStyle/>
                    <a:p>
                      <a:pPr algn="ctr">
                        <a:lnSpc>
                          <a:spcPts val="1540"/>
                        </a:lnSpc>
                        <a:defRPr/>
                      </a:pPr>
                      <a:r>
                        <a:rPr lang="en-US" sz="1100">
                          <a:solidFill>
                            <a:srgbClr val="000000"/>
                          </a:solidFill>
                          <a:latin typeface="Arimo Bold"/>
                        </a:rPr>
                        <a:t>7.</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399"/>
                        </a:lnSpc>
                        <a:defRPr/>
                      </a:pPr>
                      <a:r>
                        <a:rPr lang="en-US" sz="999">
                          <a:solidFill>
                            <a:srgbClr val="000000"/>
                          </a:solidFill>
                          <a:latin typeface="Arimo"/>
                        </a:rPr>
                        <a:t>Procedura Fundacji z Radą – pełna wersja (feminatywy)</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01828">
                <a:tc>
                  <a:txBody>
                    <a:bodyPr/>
                    <a:lstStyle/>
                    <a:p>
                      <a:pPr algn="ctr">
                        <a:lnSpc>
                          <a:spcPts val="1540"/>
                        </a:lnSpc>
                        <a:defRPr/>
                      </a:pPr>
                      <a:r>
                        <a:rPr lang="en-US" sz="1100">
                          <a:solidFill>
                            <a:srgbClr val="000000"/>
                          </a:solidFill>
                          <a:latin typeface="Arimo Bold"/>
                        </a:rPr>
                        <a:t>8.</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400"/>
                        </a:lnSpc>
                        <a:defRPr/>
                      </a:pPr>
                      <a:r>
                        <a:rPr lang="en-US" sz="1000">
                          <a:solidFill>
                            <a:srgbClr val="000000"/>
                          </a:solidFill>
                          <a:latin typeface="Arimo"/>
                        </a:rPr>
                        <a:t>Procedura Fundacji bez Rady – pełna wersja (feminatywy)</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01828">
                <a:tc>
                  <a:txBody>
                    <a:bodyPr/>
                    <a:lstStyle/>
                    <a:p>
                      <a:pPr algn="ctr">
                        <a:lnSpc>
                          <a:spcPts val="1540"/>
                        </a:lnSpc>
                        <a:defRPr/>
                      </a:pPr>
                      <a:r>
                        <a:rPr lang="en-US" sz="1100">
                          <a:solidFill>
                            <a:srgbClr val="000000"/>
                          </a:solidFill>
                          <a:latin typeface="Arimo Bold"/>
                        </a:rPr>
                        <a:t>9.</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399"/>
                        </a:lnSpc>
                        <a:defRPr/>
                      </a:pPr>
                      <a:r>
                        <a:rPr lang="en-US" sz="999">
                          <a:solidFill>
                            <a:srgbClr val="000000"/>
                          </a:solidFill>
                          <a:latin typeface="Arimo"/>
                        </a:rPr>
                        <a:t>Procedura Spółki z o.o. non profit – pełna wersja</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401828">
                <a:tc>
                  <a:txBody>
                    <a:bodyPr/>
                    <a:lstStyle/>
                    <a:p>
                      <a:pPr algn="ctr">
                        <a:lnSpc>
                          <a:spcPts val="1540"/>
                        </a:lnSpc>
                        <a:defRPr/>
                      </a:pPr>
                      <a:r>
                        <a:rPr lang="en-US" sz="1100">
                          <a:solidFill>
                            <a:srgbClr val="000000"/>
                          </a:solidFill>
                          <a:latin typeface="Arimo Bold"/>
                        </a:rPr>
                        <a:t>10.</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83B1B7"/>
                    </a:solidFill>
                  </a:tcPr>
                </a:tc>
                <a:tc>
                  <a:txBody>
                    <a:bodyPr/>
                    <a:lstStyle/>
                    <a:p>
                      <a:pPr algn="l">
                        <a:lnSpc>
                          <a:spcPts val="1399"/>
                        </a:lnSpc>
                        <a:defRPr/>
                      </a:pPr>
                      <a:r>
                        <a:rPr lang="en-US" sz="999">
                          <a:solidFill>
                            <a:srgbClr val="000000"/>
                          </a:solidFill>
                          <a:latin typeface="Arimo"/>
                        </a:rPr>
                        <a:t>Procedura Spółki z o.o. non profit – pełna wersja (feminatywy)</a:t>
                      </a:r>
                      <a:endParaRPr lang="en-US" sz="1100"/>
                    </a:p>
                  </a:txBody>
                  <a:tcPr marL="76200" marR="76200" marT="76200" marB="7620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1" name="TextBox 11"/>
          <p:cNvSpPr txBox="1"/>
          <p:nvPr/>
        </p:nvSpPr>
        <p:spPr>
          <a:xfrm>
            <a:off x="1831217" y="1467466"/>
            <a:ext cx="4759028" cy="401914"/>
          </a:xfrm>
          <a:prstGeom prst="rect">
            <a:avLst/>
          </a:prstGeom>
        </p:spPr>
        <p:txBody>
          <a:bodyPr lIns="0" tIns="0" rIns="0" bIns="0" rtlCol="0" anchor="t">
            <a:spAutoFit/>
          </a:bodyPr>
          <a:lstStyle/>
          <a:p>
            <a:pPr marL="0" lvl="0" indent="0">
              <a:lnSpc>
                <a:spcPts val="3118"/>
              </a:lnSpc>
            </a:pPr>
            <a:r>
              <a:rPr lang="en-US" sz="2860">
                <a:solidFill>
                  <a:srgbClr val="000000"/>
                </a:solidFill>
                <a:latin typeface="IBM Plex Sans Bold"/>
              </a:rPr>
              <a:t>Spis treści</a:t>
            </a:r>
          </a:p>
        </p:txBody>
      </p:sp>
      <p:sp>
        <p:nvSpPr>
          <p:cNvPr id="12" name="TextBox 12"/>
          <p:cNvSpPr txBox="1"/>
          <p:nvPr/>
        </p:nvSpPr>
        <p:spPr>
          <a:xfrm>
            <a:off x="1831217" y="2045572"/>
            <a:ext cx="5099545" cy="400050"/>
          </a:xfrm>
          <a:prstGeom prst="rect">
            <a:avLst/>
          </a:prstGeom>
        </p:spPr>
        <p:txBody>
          <a:bodyPr lIns="0" tIns="0" rIns="0" bIns="0" rtlCol="0" anchor="t">
            <a:spAutoFit/>
          </a:bodyPr>
          <a:lstStyle/>
          <a:p>
            <a:pPr algn="just">
              <a:lnSpc>
                <a:spcPts val="1559"/>
              </a:lnSpc>
              <a:spcBef>
                <a:spcPct val="0"/>
              </a:spcBef>
            </a:pPr>
            <a:r>
              <a:rPr lang="en-US" sz="1299" spc="-51">
                <a:solidFill>
                  <a:srgbClr val="000000"/>
                </a:solidFill>
                <a:latin typeface="Arimo Bold"/>
              </a:rPr>
              <a:t>Spis treści wzorów Procedur odnośnie przykładowej formy prawnej organizacji pozarządowej oraz wybranej formy zapisu:</a:t>
            </a:r>
          </a:p>
        </p:txBody>
      </p:sp>
      <p:sp>
        <p:nvSpPr>
          <p:cNvPr id="13" name="TextBox 13"/>
          <p:cNvSpPr txBox="1"/>
          <p:nvPr/>
        </p:nvSpPr>
        <p:spPr>
          <a:xfrm>
            <a:off x="286371" y="10064059"/>
            <a:ext cx="6987259" cy="414152"/>
          </a:xfrm>
          <a:prstGeom prst="rect">
            <a:avLst/>
          </a:prstGeom>
        </p:spPr>
        <p:txBody>
          <a:bodyPr lIns="0" tIns="0" rIns="0" bIns="0" rtlCol="0" anchor="t">
            <a:spAutoFit/>
          </a:bodyPr>
          <a:lstStyle/>
          <a:p>
            <a:pPr algn="just">
              <a:lnSpc>
                <a:spcPts val="1080"/>
              </a:lnSpc>
              <a:spcBef>
                <a:spcPct val="0"/>
              </a:spcBef>
            </a:pPr>
            <a:r>
              <a:rPr lang="en-US" sz="900" spc="-36" err="1">
                <a:solidFill>
                  <a:srgbClr val="34414A"/>
                </a:solidFill>
                <a:latin typeface="Arimo Bold"/>
              </a:rPr>
              <a:t>Wzory</a:t>
            </a:r>
            <a:r>
              <a:rPr lang="en-US" sz="900" spc="-36">
                <a:solidFill>
                  <a:srgbClr val="34414A"/>
                </a:solidFill>
                <a:latin typeface="Arimo Bold"/>
              </a:rPr>
              <a:t> </a:t>
            </a:r>
            <a:r>
              <a:rPr lang="en-US" sz="900" spc="-36" err="1">
                <a:solidFill>
                  <a:srgbClr val="34414A"/>
                </a:solidFill>
                <a:latin typeface="Arimo Bold"/>
              </a:rPr>
              <a:t>Procedur</a:t>
            </a:r>
            <a:r>
              <a:rPr lang="en-US" sz="900" spc="-36">
                <a:solidFill>
                  <a:srgbClr val="34414A"/>
                </a:solidFill>
                <a:latin typeface="Arimo Bold"/>
              </a:rPr>
              <a:t> </a:t>
            </a:r>
            <a:r>
              <a:rPr lang="en-US" sz="900" spc="-36" err="1">
                <a:solidFill>
                  <a:srgbClr val="34414A"/>
                </a:solidFill>
                <a:latin typeface="Arimo Bold"/>
              </a:rPr>
              <a:t>przeciwdziałania</a:t>
            </a:r>
            <a:r>
              <a:rPr lang="en-US" sz="900" spc="-36">
                <a:solidFill>
                  <a:srgbClr val="34414A"/>
                </a:solidFill>
                <a:latin typeface="Arimo Bold"/>
              </a:rPr>
              <a:t> </a:t>
            </a:r>
            <a:r>
              <a:rPr lang="en-US" sz="900" spc="-36" err="1">
                <a:solidFill>
                  <a:srgbClr val="34414A"/>
                </a:solidFill>
                <a:latin typeface="Arimo Bold"/>
              </a:rPr>
              <a:t>zjawiskom</a:t>
            </a:r>
            <a:r>
              <a:rPr lang="en-US" sz="900" spc="-36">
                <a:solidFill>
                  <a:srgbClr val="34414A"/>
                </a:solidFill>
                <a:latin typeface="Arimo Bold"/>
              </a:rPr>
              <a:t> </a:t>
            </a:r>
            <a:r>
              <a:rPr lang="en-US" sz="900" spc="-36" err="1">
                <a:solidFill>
                  <a:srgbClr val="34414A"/>
                </a:solidFill>
                <a:latin typeface="Arimo Bold"/>
              </a:rPr>
              <a:t>niepożądanym</a:t>
            </a:r>
            <a:r>
              <a:rPr lang="en-US" sz="900" spc="-36">
                <a:solidFill>
                  <a:srgbClr val="34414A"/>
                </a:solidFill>
                <a:latin typeface="Arimo Bold"/>
              </a:rPr>
              <a:t> w </a:t>
            </a:r>
            <a:r>
              <a:rPr lang="en-US" sz="900" spc="-36" err="1">
                <a:solidFill>
                  <a:srgbClr val="34414A"/>
                </a:solidFill>
                <a:latin typeface="Arimo Bold"/>
              </a:rPr>
              <a:t>miejscu</a:t>
            </a:r>
            <a:r>
              <a:rPr lang="en-US" sz="900" spc="-36">
                <a:solidFill>
                  <a:srgbClr val="34414A"/>
                </a:solidFill>
                <a:latin typeface="Arimo Bold"/>
              </a:rPr>
              <a:t> </a:t>
            </a:r>
            <a:r>
              <a:rPr lang="en-US" sz="900" spc="-36" err="1">
                <a:solidFill>
                  <a:srgbClr val="34414A"/>
                </a:solidFill>
                <a:latin typeface="Arimo Bold"/>
              </a:rPr>
              <a:t>zatrudnienia</a:t>
            </a:r>
            <a:r>
              <a:rPr lang="en-US" sz="900" spc="-36">
                <a:solidFill>
                  <a:srgbClr val="34414A"/>
                </a:solidFill>
                <a:latin typeface="Arimo Bold"/>
              </a:rPr>
              <a:t>/ </a:t>
            </a:r>
            <a:r>
              <a:rPr lang="en-US" sz="900" spc="-36" err="1">
                <a:solidFill>
                  <a:srgbClr val="34414A"/>
                </a:solidFill>
                <a:latin typeface="Arimo Bold"/>
              </a:rPr>
              <a:t>zlecenia</a:t>
            </a:r>
            <a:r>
              <a:rPr lang="en-US" sz="900" spc="-36">
                <a:solidFill>
                  <a:srgbClr val="34414A"/>
                </a:solidFill>
                <a:latin typeface="Arimo Bold"/>
              </a:rPr>
              <a:t>/</a:t>
            </a:r>
            <a:r>
              <a:rPr lang="en-US" sz="900" spc="-36" err="1">
                <a:solidFill>
                  <a:srgbClr val="34414A"/>
                </a:solidFill>
                <a:latin typeface="Arimo Bold"/>
              </a:rPr>
              <a:t>zaangażowania</a:t>
            </a:r>
            <a:r>
              <a:rPr lang="en-US" sz="900" spc="-36">
                <a:solidFill>
                  <a:srgbClr val="34414A"/>
                </a:solidFill>
                <a:latin typeface="Arimo Bold"/>
              </a:rPr>
              <a:t> </a:t>
            </a:r>
            <a:r>
              <a:rPr lang="en-US" sz="900" spc="-36" err="1">
                <a:solidFill>
                  <a:srgbClr val="34414A"/>
                </a:solidFill>
                <a:latin typeface="Arimo Bold"/>
              </a:rPr>
              <a:t>wraz</a:t>
            </a:r>
            <a:r>
              <a:rPr lang="en-US" sz="900" spc="-36">
                <a:solidFill>
                  <a:srgbClr val="34414A"/>
                </a:solidFill>
                <a:latin typeface="Arimo Bold"/>
              </a:rPr>
              <a:t> </a:t>
            </a:r>
            <a:r>
              <a:rPr lang="en-US" sz="900" spc="-36" err="1">
                <a:solidFill>
                  <a:srgbClr val="34414A"/>
                </a:solidFill>
                <a:latin typeface="Arimo Bold"/>
              </a:rPr>
              <a:t>załącznikami</a:t>
            </a:r>
            <a:r>
              <a:rPr lang="en-US" sz="900" spc="-36">
                <a:solidFill>
                  <a:srgbClr val="34414A"/>
                </a:solidFill>
                <a:latin typeface="Arimo Bold"/>
              </a:rPr>
              <a:t> </a:t>
            </a:r>
            <a:r>
              <a:rPr lang="en-US" sz="900" spc="-36" err="1">
                <a:solidFill>
                  <a:srgbClr val="34414A"/>
                </a:solidFill>
                <a:latin typeface="Arimo Bold"/>
              </a:rPr>
              <a:t>opracowano</a:t>
            </a:r>
            <a:r>
              <a:rPr lang="en-US" sz="900" spc="-36">
                <a:solidFill>
                  <a:srgbClr val="34414A"/>
                </a:solidFill>
                <a:latin typeface="Arimo Bold"/>
              </a:rPr>
              <a:t> w </a:t>
            </a:r>
            <a:r>
              <a:rPr lang="en-US" sz="900" spc="-36" err="1">
                <a:solidFill>
                  <a:srgbClr val="34414A"/>
                </a:solidFill>
                <a:latin typeface="Arimo Bold"/>
              </a:rPr>
              <a:t>ramach</a:t>
            </a:r>
            <a:r>
              <a:rPr lang="en-US" sz="900" spc="-36">
                <a:solidFill>
                  <a:srgbClr val="34414A"/>
                </a:solidFill>
                <a:latin typeface="Arimo Bold"/>
              </a:rPr>
              <a:t> </a:t>
            </a:r>
            <a:r>
              <a:rPr lang="en-US" sz="900" spc="-36" err="1">
                <a:solidFill>
                  <a:srgbClr val="34414A"/>
                </a:solidFill>
                <a:latin typeface="Arimo Bold"/>
              </a:rPr>
              <a:t>projektu</a:t>
            </a:r>
            <a:r>
              <a:rPr lang="en-US" sz="900" spc="-36">
                <a:solidFill>
                  <a:srgbClr val="34414A"/>
                </a:solidFill>
                <a:latin typeface="Arimo Bold"/>
              </a:rPr>
              <a:t> „</a:t>
            </a:r>
            <a:r>
              <a:rPr lang="en-US" sz="900" spc="-36" err="1">
                <a:solidFill>
                  <a:srgbClr val="34414A"/>
                </a:solidFill>
                <a:latin typeface="Arimo Bold"/>
              </a:rPr>
              <a:t>Działasz</a:t>
            </a:r>
            <a:r>
              <a:rPr lang="en-US" sz="900" spc="-36">
                <a:solidFill>
                  <a:srgbClr val="34414A"/>
                </a:solidFill>
                <a:latin typeface="Arimo Bold"/>
              </a:rPr>
              <a:t> – </a:t>
            </a:r>
            <a:r>
              <a:rPr lang="en-US" sz="900" spc="-36" err="1">
                <a:solidFill>
                  <a:srgbClr val="34414A"/>
                </a:solidFill>
                <a:latin typeface="Arimo Bold"/>
              </a:rPr>
              <a:t>Szanujesz</a:t>
            </a:r>
            <a:r>
              <a:rPr lang="en-US" sz="900" spc="-36">
                <a:solidFill>
                  <a:srgbClr val="34414A"/>
                </a:solidFill>
                <a:latin typeface="Arimo Bold"/>
              </a:rPr>
              <a:t> – Nie </a:t>
            </a:r>
            <a:r>
              <a:rPr lang="en-US" sz="900" spc="-36" err="1">
                <a:solidFill>
                  <a:srgbClr val="34414A"/>
                </a:solidFill>
                <a:latin typeface="Arimo Bold"/>
              </a:rPr>
              <a:t>mobbingujesz</a:t>
            </a:r>
            <a:r>
              <a:rPr lang="en-US" sz="900" spc="-36">
                <a:solidFill>
                  <a:srgbClr val="34414A"/>
                </a:solidFill>
                <a:latin typeface="Arimo Bold"/>
              </a:rPr>
              <a:t>!”   </a:t>
            </a:r>
            <a:r>
              <a:rPr lang="en-US" sz="900" spc="-36" err="1">
                <a:solidFill>
                  <a:srgbClr val="34414A"/>
                </a:solidFill>
                <a:latin typeface="Arimo Bold"/>
              </a:rPr>
              <a:t>realizowanego</a:t>
            </a:r>
            <a:r>
              <a:rPr lang="en-US" sz="900" spc="-36">
                <a:solidFill>
                  <a:srgbClr val="34414A"/>
                </a:solidFill>
                <a:latin typeface="Arimo Bold"/>
              </a:rPr>
              <a:t> z </a:t>
            </a:r>
            <a:r>
              <a:rPr lang="en-US" sz="900" spc="-36" err="1">
                <a:solidFill>
                  <a:srgbClr val="34414A"/>
                </a:solidFill>
                <a:latin typeface="Arimo Bold"/>
              </a:rPr>
              <a:t>dotacji</a:t>
            </a:r>
            <a:r>
              <a:rPr lang="en-US" sz="900" spc="-36">
                <a:solidFill>
                  <a:srgbClr val="34414A"/>
                </a:solidFill>
                <a:latin typeface="Arimo Bold"/>
              </a:rPr>
              <a:t>  </a:t>
            </a:r>
            <a:r>
              <a:rPr lang="en-US" sz="900" spc="-36" err="1">
                <a:solidFill>
                  <a:srgbClr val="34414A"/>
                </a:solidFill>
                <a:latin typeface="Arimo Bold"/>
              </a:rPr>
              <a:t>programu</a:t>
            </a:r>
            <a:r>
              <a:rPr lang="en-US" sz="900" spc="-36">
                <a:solidFill>
                  <a:srgbClr val="34414A"/>
                </a:solidFill>
                <a:latin typeface="Arimo Bold"/>
              </a:rPr>
              <a:t> </a:t>
            </a:r>
            <a:r>
              <a:rPr lang="en-US" sz="900" spc="-36" err="1">
                <a:solidFill>
                  <a:srgbClr val="34414A"/>
                </a:solidFill>
                <a:latin typeface="Arimo Bold"/>
              </a:rPr>
              <a:t>Aktywni</a:t>
            </a:r>
            <a:r>
              <a:rPr lang="en-US" sz="900" spc="-36">
                <a:solidFill>
                  <a:srgbClr val="34414A"/>
                </a:solidFill>
                <a:latin typeface="Arimo Bold"/>
              </a:rPr>
              <a:t> </a:t>
            </a:r>
            <a:r>
              <a:rPr lang="en-US" sz="900" spc="-36" err="1">
                <a:solidFill>
                  <a:srgbClr val="34414A"/>
                </a:solidFill>
                <a:latin typeface="Arimo Bold"/>
              </a:rPr>
              <a:t>Obywatele</a:t>
            </a:r>
            <a:r>
              <a:rPr lang="en-US" sz="900" spc="-36">
                <a:solidFill>
                  <a:srgbClr val="34414A"/>
                </a:solidFill>
                <a:latin typeface="Arimo Bold"/>
              </a:rPr>
              <a:t> – </a:t>
            </a:r>
            <a:r>
              <a:rPr lang="en-US" sz="900" spc="-36" err="1">
                <a:solidFill>
                  <a:srgbClr val="34414A"/>
                </a:solidFill>
                <a:latin typeface="Arimo Bold"/>
              </a:rPr>
              <a:t>Fundusz</a:t>
            </a:r>
            <a:r>
              <a:rPr lang="en-US" sz="900" spc="-36">
                <a:solidFill>
                  <a:srgbClr val="34414A"/>
                </a:solidFill>
                <a:latin typeface="Arimo Bold"/>
              </a:rPr>
              <a:t> </a:t>
            </a:r>
            <a:r>
              <a:rPr lang="en-US" sz="900" spc="-36" err="1">
                <a:solidFill>
                  <a:srgbClr val="34414A"/>
                </a:solidFill>
                <a:latin typeface="Arimo Bold"/>
              </a:rPr>
              <a:t>Krajowy</a:t>
            </a:r>
            <a:r>
              <a:rPr lang="en-US" sz="900" spc="-36">
                <a:solidFill>
                  <a:srgbClr val="34414A"/>
                </a:solidFill>
                <a:latin typeface="Arimo Bold"/>
              </a:rPr>
              <a:t> </a:t>
            </a:r>
            <a:r>
              <a:rPr lang="en-US" sz="900" spc="-36" err="1">
                <a:solidFill>
                  <a:srgbClr val="34414A"/>
                </a:solidFill>
                <a:latin typeface="Arimo Bold"/>
              </a:rPr>
              <a:t>finansowanego</a:t>
            </a:r>
            <a:r>
              <a:rPr lang="en-US" sz="900" spc="-36">
                <a:solidFill>
                  <a:srgbClr val="34414A"/>
                </a:solidFill>
                <a:latin typeface="Arimo Bold"/>
              </a:rPr>
              <a:t> przez </a:t>
            </a:r>
            <a:r>
              <a:rPr lang="en-US" sz="900" spc="-36" err="1">
                <a:solidFill>
                  <a:srgbClr val="34414A"/>
                </a:solidFill>
                <a:latin typeface="Arimo Bold"/>
              </a:rPr>
              <a:t>Islandię</a:t>
            </a:r>
            <a:r>
              <a:rPr lang="en-US" sz="900" spc="-36">
                <a:solidFill>
                  <a:srgbClr val="34414A"/>
                </a:solidFill>
                <a:latin typeface="Arimo Bold"/>
              </a:rPr>
              <a:t>, Liechtenstein i </a:t>
            </a:r>
            <a:r>
              <a:rPr lang="en-US" sz="900" spc="-36" err="1">
                <a:solidFill>
                  <a:srgbClr val="34414A"/>
                </a:solidFill>
                <a:latin typeface="Arimo Bold"/>
              </a:rPr>
              <a:t>Norwegię</a:t>
            </a:r>
            <a:r>
              <a:rPr lang="en-US" sz="900" spc="-36">
                <a:solidFill>
                  <a:srgbClr val="34414A"/>
                </a:solidFill>
                <a:latin typeface="Arimo Bold"/>
              </a:rPr>
              <a:t> w </a:t>
            </a:r>
            <a:r>
              <a:rPr lang="en-US" sz="900" spc="-36" err="1">
                <a:solidFill>
                  <a:srgbClr val="34414A"/>
                </a:solidFill>
                <a:latin typeface="Arimo Bold"/>
              </a:rPr>
              <a:t>ramach</a:t>
            </a:r>
            <a:r>
              <a:rPr lang="en-US" sz="900" spc="-36">
                <a:solidFill>
                  <a:srgbClr val="34414A"/>
                </a:solidFill>
                <a:latin typeface="Arimo Bold"/>
              </a:rPr>
              <a:t> </a:t>
            </a:r>
            <a:r>
              <a:rPr lang="en-US" sz="900" spc="-36" err="1">
                <a:solidFill>
                  <a:srgbClr val="34414A"/>
                </a:solidFill>
                <a:latin typeface="Arimo Bold"/>
              </a:rPr>
              <a:t>Funduszy</a:t>
            </a:r>
            <a:r>
              <a:rPr lang="en-US" sz="900" spc="-36">
                <a:solidFill>
                  <a:srgbClr val="34414A"/>
                </a:solidFill>
                <a:latin typeface="Arimo Bold"/>
              </a:rPr>
              <a:t> EOG.</a:t>
            </a:r>
          </a:p>
        </p:txBody>
      </p:sp>
      <p:sp>
        <p:nvSpPr>
          <p:cNvPr id="14" name="TextBox 14"/>
          <p:cNvSpPr txBox="1"/>
          <p:nvPr/>
        </p:nvSpPr>
        <p:spPr>
          <a:xfrm>
            <a:off x="1851436" y="7088061"/>
            <a:ext cx="5231348" cy="2205685"/>
          </a:xfrm>
          <a:prstGeom prst="rect">
            <a:avLst/>
          </a:prstGeom>
        </p:spPr>
        <p:txBody>
          <a:bodyPr lIns="0" tIns="0" rIns="0" bIns="0" rtlCol="0" anchor="t">
            <a:spAutoFit/>
          </a:bodyPr>
          <a:lstStyle/>
          <a:p>
            <a:pPr algn="just">
              <a:lnSpc>
                <a:spcPts val="1559"/>
              </a:lnSpc>
              <a:spcBef>
                <a:spcPct val="0"/>
              </a:spcBef>
            </a:pPr>
            <a:r>
              <a:rPr lang="en-US" sz="1299" spc="-51">
                <a:solidFill>
                  <a:srgbClr val="000000"/>
                </a:solidFill>
                <a:latin typeface="Arimo Bold"/>
              </a:rPr>
              <a:t>Spis treści wzorów załączników do Procedur:</a:t>
            </a:r>
          </a:p>
          <a:p>
            <a:pPr algn="just">
              <a:lnSpc>
                <a:spcPts val="1319"/>
              </a:lnSpc>
              <a:spcBef>
                <a:spcPct val="0"/>
              </a:spcBef>
            </a:pPr>
            <a:endParaRPr lang="en-US" sz="1299" spc="-51">
              <a:solidFill>
                <a:srgbClr val="000000"/>
              </a:solidFill>
              <a:latin typeface="Arimo Bold"/>
            </a:endParaRPr>
          </a:p>
          <a:p>
            <a:pPr marL="259078" lvl="1" indent="-129539" algn="just">
              <a:lnSpc>
                <a:spcPts val="1439"/>
              </a:lnSpc>
              <a:buFont typeface="Arial"/>
              <a:buChar char="•"/>
            </a:pPr>
            <a:r>
              <a:rPr lang="en-US" sz="1199" spc="-47">
                <a:solidFill>
                  <a:srgbClr val="000000"/>
                </a:solidFill>
                <a:latin typeface="Arimo"/>
              </a:rPr>
              <a:t>Informacja dla pracowników dotycząca równego traktowania w zatrudnieniu</a:t>
            </a:r>
          </a:p>
          <a:p>
            <a:pPr marL="259078" lvl="1" indent="-129539" algn="just">
              <a:lnSpc>
                <a:spcPts val="1439"/>
              </a:lnSpc>
              <a:buFont typeface="Arial"/>
              <a:buChar char="•"/>
            </a:pPr>
            <a:r>
              <a:rPr lang="en-US" sz="1199" spc="-47">
                <a:solidFill>
                  <a:srgbClr val="000000"/>
                </a:solidFill>
                <a:latin typeface="Arimo"/>
              </a:rPr>
              <a:t>Formularz Zawiadomienia</a:t>
            </a:r>
          </a:p>
          <a:p>
            <a:pPr algn="just">
              <a:lnSpc>
                <a:spcPts val="1319"/>
              </a:lnSpc>
              <a:spcBef>
                <a:spcPct val="0"/>
              </a:spcBef>
            </a:pPr>
            <a:endParaRPr lang="en-US" sz="1199" spc="-47">
              <a:solidFill>
                <a:srgbClr val="000000"/>
              </a:solidFill>
              <a:latin typeface="Arimo"/>
            </a:endParaRPr>
          </a:p>
          <a:p>
            <a:pPr algn="just">
              <a:lnSpc>
                <a:spcPts val="1559"/>
              </a:lnSpc>
              <a:spcBef>
                <a:spcPct val="0"/>
              </a:spcBef>
            </a:pPr>
            <a:r>
              <a:rPr lang="en-US" sz="1299" spc="-51">
                <a:solidFill>
                  <a:srgbClr val="000000"/>
                </a:solidFill>
                <a:latin typeface="Arimo Bold"/>
              </a:rPr>
              <a:t>Spis treści wzorów dokumentów przydatnych w postępowaniu Komisji:</a:t>
            </a:r>
          </a:p>
          <a:p>
            <a:pPr algn="just">
              <a:lnSpc>
                <a:spcPts val="120"/>
              </a:lnSpc>
              <a:spcBef>
                <a:spcPct val="0"/>
              </a:spcBef>
            </a:pPr>
            <a:endParaRPr lang="en-US" sz="1299" spc="-51">
              <a:solidFill>
                <a:srgbClr val="000000"/>
              </a:solidFill>
              <a:latin typeface="Arimo Bold"/>
            </a:endParaRPr>
          </a:p>
          <a:p>
            <a:pPr algn="just">
              <a:lnSpc>
                <a:spcPts val="1319"/>
              </a:lnSpc>
              <a:spcBef>
                <a:spcPct val="0"/>
              </a:spcBef>
            </a:pPr>
            <a:endParaRPr lang="en-US" sz="1299" spc="-51">
              <a:solidFill>
                <a:srgbClr val="000000"/>
              </a:solidFill>
              <a:latin typeface="Arimo Bold"/>
            </a:endParaRPr>
          </a:p>
          <a:p>
            <a:pPr marL="259081" lvl="1" indent="-129541" algn="just">
              <a:lnSpc>
                <a:spcPts val="1440"/>
              </a:lnSpc>
              <a:buFont typeface="Arial"/>
              <a:buChar char="•"/>
            </a:pPr>
            <a:r>
              <a:rPr lang="en-US" sz="1200" spc="-48">
                <a:solidFill>
                  <a:srgbClr val="000000"/>
                </a:solidFill>
                <a:latin typeface="Arimo"/>
              </a:rPr>
              <a:t>Zobowiązanie do zachowania poufności przez członka/członkinię Komisji</a:t>
            </a:r>
          </a:p>
          <a:p>
            <a:pPr marL="259081" lvl="1" indent="-129541" algn="just">
              <a:lnSpc>
                <a:spcPts val="1440"/>
              </a:lnSpc>
              <a:buFont typeface="Arial"/>
              <a:buChar char="•"/>
            </a:pPr>
            <a:r>
              <a:rPr lang="en-US" sz="1200" spc="-48">
                <a:solidFill>
                  <a:srgbClr val="000000"/>
                </a:solidFill>
                <a:latin typeface="Arimo"/>
              </a:rPr>
              <a:t>Zobowiązanie do zachowania poufności jako świadek/świadkini w związku              z postępowaniem Komisji</a:t>
            </a:r>
          </a:p>
          <a:p>
            <a:pPr marL="259081" lvl="1" indent="-129541" algn="just">
              <a:lnSpc>
                <a:spcPts val="1440"/>
              </a:lnSpc>
              <a:buFont typeface="Arial"/>
              <a:buChar char="•"/>
            </a:pPr>
            <a:r>
              <a:rPr lang="en-US" sz="1200" spc="-48">
                <a:solidFill>
                  <a:srgbClr val="000000"/>
                </a:solidFill>
                <a:latin typeface="Arimo"/>
              </a:rPr>
              <a:t>Sprawozdanie z postępowania Komisji ds. rozpatrzenia i wyjaśniania zgłoszenia zjawiska niepożądanego w zatrudnieniu/zleceniu/zaangażowaniu Organizacji</a:t>
            </a:r>
            <a:r>
              <a:rPr lang="en-US" sz="1200" spc="-48">
                <a:solidFill>
                  <a:srgbClr val="000000"/>
                </a:solidFill>
                <a:latin typeface="Arimo Bold"/>
              </a:rPr>
              <a:t> </a:t>
            </a:r>
          </a:p>
        </p:txBody>
      </p:sp>
      <p:sp>
        <p:nvSpPr>
          <p:cNvPr id="15" name="TextBox 15"/>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a:t>
            </a:r>
          </a:p>
        </p:txBody>
      </p:sp>
      <p:grpSp>
        <p:nvGrpSpPr>
          <p:cNvPr id="16" name="Group 16"/>
          <p:cNvGrpSpPr/>
          <p:nvPr/>
        </p:nvGrpSpPr>
        <p:grpSpPr>
          <a:xfrm>
            <a:off x="756000" y="1236959"/>
            <a:ext cx="6608691" cy="8699041"/>
            <a:chOff x="0" y="0"/>
            <a:chExt cx="38799392" cy="51071764"/>
          </a:xfrm>
        </p:grpSpPr>
        <p:sp>
          <p:nvSpPr>
            <p:cNvPr id="17" name="Freeform 17"/>
            <p:cNvSpPr/>
            <p:nvPr/>
          </p:nvSpPr>
          <p:spPr>
            <a:xfrm>
              <a:off x="0" y="0"/>
              <a:ext cx="38799393" cy="51071763"/>
            </a:xfrm>
            <a:custGeom>
              <a:avLst/>
              <a:gdLst/>
              <a:ahLst/>
              <a:cxnLst/>
              <a:rect l="l" t="t" r="r" b="b"/>
              <a:pathLst>
                <a:path w="38799393" h="51071763">
                  <a:moveTo>
                    <a:pt x="0" y="0"/>
                  </a:moveTo>
                  <a:lnTo>
                    <a:pt x="0" y="51071763"/>
                  </a:lnTo>
                  <a:lnTo>
                    <a:pt x="38799393" y="51071763"/>
                  </a:lnTo>
                  <a:lnTo>
                    <a:pt x="38799393" y="0"/>
                  </a:lnTo>
                  <a:lnTo>
                    <a:pt x="0" y="0"/>
                  </a:lnTo>
                  <a:close/>
                  <a:moveTo>
                    <a:pt x="38738432" y="51010806"/>
                  </a:moveTo>
                  <a:lnTo>
                    <a:pt x="59690" y="51010806"/>
                  </a:lnTo>
                  <a:lnTo>
                    <a:pt x="59690" y="59690"/>
                  </a:lnTo>
                  <a:lnTo>
                    <a:pt x="38738432" y="59690"/>
                  </a:lnTo>
                  <a:lnTo>
                    <a:pt x="38738432" y="51010806"/>
                  </a:lnTo>
                  <a:close/>
                </a:path>
              </a:pathLst>
            </a:custGeom>
            <a:solidFill>
              <a:srgbClr val="000000"/>
            </a:solidFill>
          </p:spPr>
          <p:txBody>
            <a:bodyPr/>
            <a:lstStyle/>
            <a:p>
              <a:endParaRPr lang="pl-PL"/>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11936"/>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334107" y="1915447"/>
            <a:ext cx="5485131" cy="426720"/>
          </a:xfrm>
          <a:prstGeom prst="rect">
            <a:avLst/>
          </a:prstGeom>
        </p:spPr>
        <p:txBody>
          <a:bodyPr lIns="0" tIns="0" rIns="0" bIns="0" rtlCol="0" anchor="t">
            <a:spAutoFit/>
          </a:bodyPr>
          <a:lstStyle/>
          <a:p>
            <a:pPr algn="just">
              <a:lnSpc>
                <a:spcPts val="1679"/>
              </a:lnSpc>
            </a:pPr>
            <a:r>
              <a:rPr lang="en-US" sz="1200" err="1">
                <a:solidFill>
                  <a:srgbClr val="000000"/>
                </a:solidFill>
                <a:latin typeface="Arimo"/>
              </a:rPr>
              <a:t>wspieranie</a:t>
            </a:r>
            <a:r>
              <a:rPr lang="en-US" sz="1200">
                <a:solidFill>
                  <a:srgbClr val="000000"/>
                </a:solidFill>
                <a:latin typeface="Arimo"/>
              </a:rPr>
              <a:t> działań </a:t>
            </a:r>
            <a:r>
              <a:rPr lang="en-US" sz="1200" err="1">
                <a:solidFill>
                  <a:srgbClr val="000000"/>
                </a:solidFill>
                <a:latin typeface="Arimo"/>
              </a:rPr>
              <a:t>sprzyjających</a:t>
            </a:r>
            <a:r>
              <a:rPr lang="en-US" sz="1200">
                <a:solidFill>
                  <a:srgbClr val="000000"/>
                </a:solidFill>
                <a:latin typeface="Arimo"/>
              </a:rPr>
              <a:t> </a:t>
            </a:r>
            <a:r>
              <a:rPr lang="en-US" sz="1200" err="1">
                <a:solidFill>
                  <a:srgbClr val="000000"/>
                </a:solidFill>
                <a:latin typeface="Arimo"/>
              </a:rPr>
              <a:t>budowaniu</a:t>
            </a:r>
            <a:r>
              <a:rPr lang="en-US" sz="1200">
                <a:solidFill>
                  <a:srgbClr val="000000"/>
                </a:solidFill>
                <a:latin typeface="Arimo"/>
              </a:rPr>
              <a:t> </a:t>
            </a:r>
            <a:r>
              <a:rPr lang="en-US" sz="1200" err="1">
                <a:solidFill>
                  <a:srgbClr val="000000"/>
                </a:solidFill>
                <a:latin typeface="Arimo"/>
              </a:rPr>
              <a:t>pozytywnych</a:t>
            </a:r>
            <a:r>
              <a:rPr lang="en-US" sz="1200">
                <a:solidFill>
                  <a:srgbClr val="000000"/>
                </a:solidFill>
                <a:latin typeface="Arimo"/>
              </a:rPr>
              <a:t> </a:t>
            </a:r>
            <a:r>
              <a:rPr lang="en-US" sz="1200" err="1">
                <a:solidFill>
                  <a:srgbClr val="000000"/>
                </a:solidFill>
                <a:latin typeface="Arimo"/>
              </a:rPr>
              <a:t>relacji</a:t>
            </a:r>
            <a:r>
              <a:rPr lang="en-US" sz="1200">
                <a:solidFill>
                  <a:srgbClr val="000000"/>
                </a:solidFill>
                <a:latin typeface="Arimo"/>
              </a:rPr>
              <a:t> </a:t>
            </a:r>
            <a:r>
              <a:rPr lang="en-US" sz="1200" err="1">
                <a:solidFill>
                  <a:srgbClr val="000000"/>
                </a:solidFill>
                <a:latin typeface="Arimo"/>
              </a:rPr>
              <a:t>między</a:t>
            </a:r>
            <a:r>
              <a:rPr lang="en-US" sz="1200">
                <a:solidFill>
                  <a:srgbClr val="000000"/>
                </a:solidFill>
                <a:latin typeface="Arimo"/>
              </a:rPr>
              <a:t> </a:t>
            </a:r>
            <a:r>
              <a:rPr lang="en-US" sz="1200" err="1">
                <a:solidFill>
                  <a:srgbClr val="000000"/>
                </a:solidFill>
                <a:latin typeface="Arimo"/>
              </a:rPr>
              <a:t>pracownikami</a:t>
            </a:r>
            <a:r>
              <a:rPr lang="en-US" sz="1200">
                <a:solidFill>
                  <a:srgbClr val="000000"/>
                </a:solidFill>
                <a:latin typeface="Arimo"/>
              </a:rPr>
              <a:t>/</a:t>
            </a:r>
            <a:r>
              <a:rPr lang="en-US" sz="1200" err="1">
                <a:solidFill>
                  <a:srgbClr val="000000"/>
                </a:solidFill>
                <a:latin typeface="Arimo"/>
              </a:rPr>
              <a:t>zleceniobiorcami</a:t>
            </a:r>
            <a:r>
              <a:rPr lang="en-US" sz="1200">
                <a:solidFill>
                  <a:srgbClr val="000000"/>
                </a:solidFill>
                <a:latin typeface="Arimo"/>
              </a:rPr>
              <a:t>;</a:t>
            </a:r>
          </a:p>
        </p:txBody>
      </p:sp>
      <p:sp>
        <p:nvSpPr>
          <p:cNvPr id="15" name="TextBox 15"/>
          <p:cNvSpPr txBox="1"/>
          <p:nvPr/>
        </p:nvSpPr>
        <p:spPr>
          <a:xfrm>
            <a:off x="1136791" y="193449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a. </a:t>
            </a:r>
          </a:p>
        </p:txBody>
      </p:sp>
      <p:sp>
        <p:nvSpPr>
          <p:cNvPr id="16" name="TextBox 16"/>
          <p:cNvSpPr txBox="1"/>
          <p:nvPr/>
        </p:nvSpPr>
        <p:spPr>
          <a:xfrm>
            <a:off x="1129731" y="2446942"/>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b.</a:t>
            </a:r>
          </a:p>
        </p:txBody>
      </p:sp>
      <p:sp>
        <p:nvSpPr>
          <p:cNvPr id="17" name="TextBox 17"/>
          <p:cNvSpPr txBox="1"/>
          <p:nvPr/>
        </p:nvSpPr>
        <p:spPr>
          <a:xfrm>
            <a:off x="1334107" y="2427892"/>
            <a:ext cx="548513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budowanie poczucia odpowiedzialności wśród pracowników/ zleceniobiorców, poprzez poprawną komunikację oraz dobrą współpracę;</a:t>
            </a:r>
          </a:p>
        </p:txBody>
      </p:sp>
      <p:sp>
        <p:nvSpPr>
          <p:cNvPr id="18" name="TextBox 18"/>
          <p:cNvSpPr txBox="1"/>
          <p:nvPr/>
        </p:nvSpPr>
        <p:spPr>
          <a:xfrm>
            <a:off x="1136791" y="298034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c.</a:t>
            </a:r>
          </a:p>
        </p:txBody>
      </p:sp>
      <p:sp>
        <p:nvSpPr>
          <p:cNvPr id="19" name="TextBox 19"/>
          <p:cNvSpPr txBox="1"/>
          <p:nvPr/>
        </p:nvSpPr>
        <p:spPr>
          <a:xfrm>
            <a:off x="1313844" y="2994538"/>
            <a:ext cx="5505394"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uświadamianie pracownikom/zleceniobiorcom negatywnych skutków działań dyskryminujących i mobbingowych;</a:t>
            </a:r>
          </a:p>
        </p:txBody>
      </p:sp>
      <p:sp>
        <p:nvSpPr>
          <p:cNvPr id="20" name="TextBox 20"/>
          <p:cNvSpPr txBox="1"/>
          <p:nvPr/>
        </p:nvSpPr>
        <p:spPr>
          <a:xfrm>
            <a:off x="1136791" y="355460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d.</a:t>
            </a:r>
          </a:p>
        </p:txBody>
      </p:sp>
      <p:sp>
        <p:nvSpPr>
          <p:cNvPr id="21" name="TextBox 21"/>
          <p:cNvSpPr txBox="1"/>
          <p:nvPr/>
        </p:nvSpPr>
        <p:spPr>
          <a:xfrm>
            <a:off x="1355402" y="3535558"/>
            <a:ext cx="5463836"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ochronę pracowników/zleceniobiorców przed dyskryminacją i mobbingiem            w miejscu pracy/zlecenia, bez względu na charakter wykonywanej pracy/zlecenia lub zakres wykonywanych czynności;</a:t>
            </a:r>
          </a:p>
        </p:txBody>
      </p:sp>
      <p:sp>
        <p:nvSpPr>
          <p:cNvPr id="22" name="TextBox 22"/>
          <p:cNvSpPr txBox="1"/>
          <p:nvPr/>
        </p:nvSpPr>
        <p:spPr>
          <a:xfrm>
            <a:off x="1129731" y="426326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e.</a:t>
            </a:r>
          </a:p>
        </p:txBody>
      </p:sp>
      <p:sp>
        <p:nvSpPr>
          <p:cNvPr id="23" name="TextBox 23"/>
          <p:cNvSpPr txBox="1"/>
          <p:nvPr/>
        </p:nvSpPr>
        <p:spPr>
          <a:xfrm>
            <a:off x="1129731" y="481571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f.</a:t>
            </a:r>
          </a:p>
        </p:txBody>
      </p:sp>
      <p:sp>
        <p:nvSpPr>
          <p:cNvPr id="24" name="TextBox 24"/>
          <p:cNvSpPr txBox="1"/>
          <p:nvPr/>
        </p:nvSpPr>
        <p:spPr>
          <a:xfrm>
            <a:off x="1355402" y="4785238"/>
            <a:ext cx="5463836"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pomoc i wsparcie pracownikom/zleceniobiorcom zgłaszającym obawę naruszenia ich godności.</a:t>
            </a:r>
          </a:p>
        </p:txBody>
      </p:sp>
      <p:sp>
        <p:nvSpPr>
          <p:cNvPr id="25" name="TextBox 25"/>
          <p:cNvSpPr txBox="1"/>
          <p:nvPr/>
        </p:nvSpPr>
        <p:spPr>
          <a:xfrm>
            <a:off x="3631602" y="5546231"/>
            <a:ext cx="680048" cy="359073"/>
          </a:xfrm>
          <a:prstGeom prst="rect">
            <a:avLst/>
          </a:prstGeom>
        </p:spPr>
        <p:txBody>
          <a:bodyPr wrap="square"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err="1">
                <a:solidFill>
                  <a:srgbClr val="000000"/>
                </a:solidFill>
                <a:latin typeface="Arimo Bold"/>
              </a:rPr>
              <a:t>Definicje</a:t>
            </a:r>
            <a:endParaRPr lang="en-US" sz="1200" spc="-48">
              <a:solidFill>
                <a:srgbClr val="000000"/>
              </a:solidFill>
              <a:latin typeface="Arimo Bold"/>
            </a:endParaRPr>
          </a:p>
        </p:txBody>
      </p:sp>
      <p:sp>
        <p:nvSpPr>
          <p:cNvPr id="26" name="TextBox 26"/>
          <p:cNvSpPr txBox="1"/>
          <p:nvPr/>
        </p:nvSpPr>
        <p:spPr>
          <a:xfrm>
            <a:off x="1241090" y="6174881"/>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27" name="TextBox 27"/>
          <p:cNvSpPr txBox="1"/>
          <p:nvPr/>
        </p:nvSpPr>
        <p:spPr>
          <a:xfrm>
            <a:off x="750898" y="6618015"/>
            <a:ext cx="6399231" cy="25527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r>
              <a:rPr lang="en-US" sz="1200" spc="-48">
                <a:solidFill>
                  <a:srgbClr val="000000"/>
                </a:solidFill>
                <a:latin typeface="Arimo Bold"/>
              </a:rPr>
              <a:t> „Kodeks pracy” lub „KP” – </a:t>
            </a:r>
            <a:r>
              <a:rPr lang="en-US" sz="1200" spc="-48">
                <a:solidFill>
                  <a:srgbClr val="000000"/>
                </a:solidFill>
                <a:latin typeface="Arimo"/>
              </a:rPr>
              <a:t>obowiązujący akt normatywny uchwalony 26 czerwca 1974 r. jako Kodeks pracy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a:t>
            </a:r>
            <a:r>
              <a:rPr lang="en-US" sz="1200" spc="-48">
                <a:solidFill>
                  <a:srgbClr val="000000"/>
                </a:solidFill>
                <a:latin typeface="Arimo Bold"/>
              </a:rPr>
              <a:t> „Kodeks cywilny” – </a:t>
            </a:r>
            <a:r>
              <a:rPr lang="en-US" sz="1200" spc="-48">
                <a:solidFill>
                  <a:srgbClr val="000000"/>
                </a:solidFill>
                <a:latin typeface="Arimo"/>
              </a:rPr>
              <a:t>obowiązujący akt normatywny uchwalony  23 kwietnia 1964 r. jako Kodeks cywilny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„Ochrona dóbr osobistych”</a:t>
            </a:r>
            <a:r>
              <a:rPr lang="en-US" sz="1200" spc="-48">
                <a:solidFill>
                  <a:srgbClr val="000000"/>
                </a:solidFill>
                <a:latin typeface="Arimo"/>
              </a:rPr>
              <a:t> – ochrona dóbr niemajątkowych przysługująca każdej osobie fizycznej oraz osobie prawnej, związana z ich indywidualnym istnieniem. Kodeks cywilny wskazuje w art. 23 przykładowe rodzaje dóbr objętych ochroną, są nimi np. wolność, nazwisko lub pseudonim, wizerunek. Dobra osobiste odnoszą się do uznanych przez społeczeństwo oraz system prawny wartości obejmujących psychiczną i fizyczną integralność człowieka (oraz osoby prawnej), jego indywidualność, godność oraz pozycję w społeczeństwie.</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1334107" y="4244218"/>
            <a:ext cx="548513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ograniczanie i eliminowanie konfliktów naruszających zasady współżycia społecznego oraz ich szkodliwych następstw;</a:t>
            </a:r>
          </a:p>
        </p:txBody>
      </p:sp>
      <p:sp>
        <p:nvSpPr>
          <p:cNvPr id="31" name="TextBox 31"/>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111</a:t>
            </a:r>
          </a:p>
        </p:txBody>
      </p:sp>
      <p:sp>
        <p:nvSpPr>
          <p:cNvPr id="32" name="TextBox 32"/>
          <p:cNvSpPr txBox="1"/>
          <p:nvPr/>
        </p:nvSpPr>
        <p:spPr>
          <a:xfrm>
            <a:off x="759101" y="1245618"/>
            <a:ext cx="6422404"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7. Wdrożenie Procedury, tym samym przeciwdziałanie wszelkim przejawom sytuacji noszących znamiona dyskryminacji lub mobbingu następuje m.in. poprzez:</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556500" cy="986913"/>
            <a:chOff x="0" y="0"/>
            <a:chExt cx="2805794" cy="353687"/>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8162925"/>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 </a:t>
            </a:r>
            <a:r>
              <a:rPr lang="en-US" sz="1200" spc="-48" dirty="0">
                <a:solidFill>
                  <a:srgbClr val="000000"/>
                </a:solidFill>
                <a:latin typeface="Arimo"/>
              </a:rPr>
              <a:t>–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Bold"/>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 </a:t>
            </a:r>
            <a:r>
              <a:rPr lang="en-US" sz="1200" spc="-48" dirty="0">
                <a:solidFill>
                  <a:srgbClr val="000000"/>
                </a:solidFill>
                <a:latin typeface="Arimo"/>
                <a:ea typeface="Arimo"/>
              </a:rPr>
              <a:t>–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pl-PL" sz="1200" spc="-48" dirty="0">
                <a:solidFill>
                  <a:srgbClr val="000000"/>
                </a:solidFill>
                <a:latin typeface="Arimo"/>
                <a:ea typeface="Arimo"/>
              </a:rPr>
              <a:t> </a:t>
            </a:r>
            <a:r>
              <a:rPr lang="en-US" sz="1200" spc="-48" dirty="0">
                <a:solidFill>
                  <a:srgbClr val="000000"/>
                </a:solidFill>
                <a:latin typeface="Arimo"/>
                <a:ea typeface="Arimo"/>
              </a:rPr>
              <a:t>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a:t>
            </a:r>
            <a:r>
              <a:rPr lang="pl-PL" sz="1200" spc="-48" dirty="0">
                <a:solidFill>
                  <a:srgbClr val="000000"/>
                </a:solidFill>
                <a:latin typeface="Arimo"/>
                <a:ea typeface="Arimo"/>
              </a:rPr>
              <a:t>                       </a:t>
            </a:r>
            <a:r>
              <a:rPr lang="en-US" sz="1200" spc="-48" dirty="0">
                <a:solidFill>
                  <a:srgbClr val="000000"/>
                </a:solidFill>
                <a:latin typeface="Arimo"/>
                <a:ea typeface="Arimo"/>
              </a:rPr>
              <a:t>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niego</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8. </a:t>
            </a:r>
            <a:r>
              <a:rPr lang="en-US" sz="1200" spc="-48" dirty="0">
                <a:solidFill>
                  <a:srgbClr val="000000"/>
                </a:solidFill>
                <a:latin typeface="Arimo Bold"/>
              </a:rPr>
              <a:t>„Mobbing”</a:t>
            </a:r>
            <a:r>
              <a:rPr lang="en-US" sz="1200" spc="-48" dirty="0">
                <a:solidFill>
                  <a:srgbClr val="000000"/>
                </a:solidFill>
                <a:latin typeface="Arimo"/>
              </a:rPr>
              <a:t> - </a:t>
            </a:r>
            <a:r>
              <a:rPr lang="en-US" sz="1200" spc="-48" dirty="0" err="1">
                <a:solidFill>
                  <a:srgbClr val="000000"/>
                </a:solidFill>
                <a:latin typeface="Arimo"/>
              </a:rPr>
              <a:t>działania</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zachowania</a:t>
            </a:r>
            <a:r>
              <a:rPr lang="en-US" sz="1200" spc="-48" dirty="0">
                <a:solidFill>
                  <a:srgbClr val="000000"/>
                </a:solidFill>
                <a:latin typeface="Arimo"/>
              </a:rPr>
              <a:t> </a:t>
            </a:r>
            <a:r>
              <a:rPr lang="en-US" sz="1200" spc="-48" dirty="0" err="1">
                <a:solidFill>
                  <a:srgbClr val="000000"/>
                </a:solidFill>
                <a:latin typeface="Arimo"/>
              </a:rPr>
              <a:t>dotyczące</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skierowane</a:t>
            </a:r>
            <a:r>
              <a:rPr lang="en-US" sz="1200" spc="-48" dirty="0">
                <a:solidFill>
                  <a:srgbClr val="000000"/>
                </a:solidFill>
                <a:latin typeface="Arimo"/>
              </a:rPr>
              <a:t> </a:t>
            </a:r>
            <a:r>
              <a:rPr lang="en-US" sz="1200" spc="-48" dirty="0" err="1">
                <a:solidFill>
                  <a:srgbClr val="000000"/>
                </a:solidFill>
                <a:latin typeface="Arimo"/>
              </a:rPr>
              <a:t>przeciwko</a:t>
            </a:r>
            <a:r>
              <a:rPr lang="en-US" sz="1200" spc="-48" dirty="0">
                <a:solidFill>
                  <a:srgbClr val="000000"/>
                </a:solidFill>
                <a:latin typeface="Arimo"/>
              </a:rPr>
              <a:t> </a:t>
            </a:r>
            <a:r>
              <a:rPr lang="en-US" sz="1200" spc="-48" dirty="0" err="1">
                <a:solidFill>
                  <a:srgbClr val="000000"/>
                </a:solidFill>
                <a:latin typeface="Arimo"/>
              </a:rPr>
              <a:t>pracownikowi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uporczywym</a:t>
            </a:r>
            <a:r>
              <a:rPr lang="en-US" sz="1200" spc="-48" dirty="0">
                <a:solidFill>
                  <a:srgbClr val="000000"/>
                </a:solidFill>
                <a:latin typeface="Arimo"/>
              </a:rPr>
              <a:t> i </a:t>
            </a:r>
            <a:r>
              <a:rPr lang="en-US" sz="1200" spc="-48" dirty="0" err="1">
                <a:solidFill>
                  <a:srgbClr val="000000"/>
                </a:solidFill>
                <a:latin typeface="Arimo"/>
              </a:rPr>
              <a:t>długotrwałym</a:t>
            </a:r>
            <a:r>
              <a:rPr lang="en-US" sz="1200" spc="-48" dirty="0">
                <a:solidFill>
                  <a:srgbClr val="000000"/>
                </a:solidFill>
                <a:latin typeface="Arimo"/>
              </a:rPr>
              <a:t> </a:t>
            </a:r>
            <a:r>
              <a:rPr lang="en-US" sz="1200" spc="-48" dirty="0" err="1">
                <a:solidFill>
                  <a:srgbClr val="000000"/>
                </a:solidFill>
                <a:latin typeface="Arimo"/>
              </a:rPr>
              <a:t>nękaniu</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zastraszaniu</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a:t>
            </a:r>
            <a:r>
              <a:rPr lang="en-US" sz="1200" spc="-48" dirty="0" err="1">
                <a:solidFill>
                  <a:srgbClr val="000000"/>
                </a:solidFill>
                <a:latin typeface="Arimo"/>
              </a:rPr>
              <a:t>wywołujące</a:t>
            </a:r>
            <a:r>
              <a:rPr lang="en-US" sz="1200" spc="-48" dirty="0">
                <a:solidFill>
                  <a:srgbClr val="000000"/>
                </a:solidFill>
                <a:latin typeface="Arimo"/>
              </a:rPr>
              <a:t> u </a:t>
            </a:r>
            <a:r>
              <a:rPr lang="en-US" sz="1200" spc="-48" dirty="0" err="1">
                <a:solidFill>
                  <a:srgbClr val="000000"/>
                </a:solidFill>
                <a:latin typeface="Arimo"/>
              </a:rPr>
              <a:t>niego</a:t>
            </a:r>
            <a:r>
              <a:rPr lang="en-US" sz="1200" spc="-48" dirty="0">
                <a:solidFill>
                  <a:srgbClr val="000000"/>
                </a:solidFill>
                <a:latin typeface="Arimo"/>
              </a:rPr>
              <a:t> </a:t>
            </a:r>
            <a:r>
              <a:rPr lang="en-US" sz="1200" spc="-48" dirty="0" err="1">
                <a:solidFill>
                  <a:srgbClr val="000000"/>
                </a:solidFill>
                <a:latin typeface="Arimo"/>
              </a:rPr>
              <a:t>zaniżoną</a:t>
            </a:r>
            <a:r>
              <a:rPr lang="en-US" sz="1200" spc="-48" dirty="0">
                <a:solidFill>
                  <a:srgbClr val="000000"/>
                </a:solidFill>
                <a:latin typeface="Arimo"/>
              </a:rPr>
              <a:t> </a:t>
            </a:r>
            <a:r>
              <a:rPr lang="en-US" sz="1200" spc="-48" dirty="0" err="1">
                <a:solidFill>
                  <a:srgbClr val="000000"/>
                </a:solidFill>
                <a:latin typeface="Arimo"/>
              </a:rPr>
              <a:t>ocenę</a:t>
            </a:r>
            <a:r>
              <a:rPr lang="en-US" sz="1200" spc="-48" dirty="0">
                <a:solidFill>
                  <a:srgbClr val="000000"/>
                </a:solidFill>
                <a:latin typeface="Arimo"/>
              </a:rPr>
              <a:t> </a:t>
            </a:r>
            <a:r>
              <a:rPr lang="en-US" sz="1200" spc="-48" dirty="0" err="1">
                <a:solidFill>
                  <a:srgbClr val="000000"/>
                </a:solidFill>
                <a:latin typeface="Arimo"/>
              </a:rPr>
              <a:t>przydatności</a:t>
            </a:r>
            <a:r>
              <a:rPr lang="en-US" sz="1200" spc="-48" dirty="0">
                <a:solidFill>
                  <a:srgbClr val="000000"/>
                </a:solidFill>
                <a:latin typeface="Arimo"/>
              </a:rPr>
              <a:t> </a:t>
            </a:r>
            <a:r>
              <a:rPr lang="en-US" sz="1200" spc="-48" dirty="0" err="1">
                <a:solidFill>
                  <a:srgbClr val="000000"/>
                </a:solidFill>
                <a:latin typeface="Arimo"/>
              </a:rPr>
              <a:t>zawodowej</a:t>
            </a:r>
            <a:r>
              <a:rPr lang="en-US" sz="1200" spc="-48" dirty="0">
                <a:solidFill>
                  <a:srgbClr val="000000"/>
                </a:solidFill>
                <a:latin typeface="Arimo"/>
              </a:rPr>
              <a:t>, </a:t>
            </a:r>
            <a:r>
              <a:rPr lang="en-US" sz="1200" spc="-48" dirty="0" err="1">
                <a:solidFill>
                  <a:srgbClr val="000000"/>
                </a:solidFill>
                <a:latin typeface="Arimo"/>
              </a:rPr>
              <a:t>powodujące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mające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poniżenie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ośmieszenie</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a:t>
            </a:r>
            <a:r>
              <a:rPr lang="en-US" sz="1200" spc="-48" dirty="0" err="1">
                <a:solidFill>
                  <a:srgbClr val="000000"/>
                </a:solidFill>
                <a:latin typeface="Arimo"/>
              </a:rPr>
              <a:t>izolowanie</a:t>
            </a:r>
            <a:r>
              <a:rPr lang="en-US" sz="1200" spc="-48" dirty="0">
                <a:solidFill>
                  <a:srgbClr val="000000"/>
                </a:solidFill>
                <a:latin typeface="Arimo"/>
              </a:rPr>
              <a:t> go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wyeliminowanie</a:t>
            </a:r>
            <a:r>
              <a:rPr lang="en-US" sz="1200" spc="-48" dirty="0">
                <a:solidFill>
                  <a:srgbClr val="000000"/>
                </a:solidFill>
                <a:latin typeface="Arimo"/>
              </a:rPr>
              <a:t> z </a:t>
            </a:r>
            <a:r>
              <a:rPr lang="en-US" sz="1200" spc="-48" dirty="0" err="1">
                <a:solidFill>
                  <a:srgbClr val="000000"/>
                </a:solidFill>
                <a:latin typeface="Arimo"/>
              </a:rPr>
              <a:t>zespołu</a:t>
            </a:r>
            <a:r>
              <a:rPr lang="en-US" sz="1200" spc="-48" dirty="0">
                <a:solidFill>
                  <a:srgbClr val="000000"/>
                </a:solidFill>
                <a:latin typeface="Arimo"/>
              </a:rPr>
              <a:t> </a:t>
            </a:r>
            <a:r>
              <a:rPr lang="en-US" sz="1200" spc="-48" dirty="0" err="1">
                <a:solidFill>
                  <a:srgbClr val="000000"/>
                </a:solidFill>
                <a:latin typeface="Arimo"/>
              </a:rPr>
              <a:t>współpracowników</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112</a:t>
            </a:r>
          </a:p>
        </p:txBody>
      </p:sp>
      <p:sp>
        <p:nvSpPr>
          <p:cNvPr id="6" name="TextBox 19">
            <a:extLst>
              <a:ext uri="{FF2B5EF4-FFF2-40B4-BE49-F238E27FC236}">
                <a16:creationId xmlns:a16="http://schemas.microsoft.com/office/drawing/2014/main" id="{AB8CFF05-9CE4-48A9-66BF-CF002CBCFFC6}"/>
              </a:ext>
            </a:extLst>
          </p:cNvPr>
          <p:cNvSpPr txBox="1"/>
          <p:nvPr/>
        </p:nvSpPr>
        <p:spPr>
          <a:xfrm>
            <a:off x="1902189" y="626065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7" name="TextBox 19">
            <a:extLst>
              <a:ext uri="{FF2B5EF4-FFF2-40B4-BE49-F238E27FC236}">
                <a16:creationId xmlns:a16="http://schemas.microsoft.com/office/drawing/2014/main" id="{4395FA5D-8BBA-D66C-105C-DF7925C8EBA2}"/>
              </a:ext>
            </a:extLst>
          </p:cNvPr>
          <p:cNvSpPr txBox="1"/>
          <p:nvPr/>
        </p:nvSpPr>
        <p:spPr>
          <a:xfrm>
            <a:off x="2603229" y="394925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49053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a:t>
            </a:r>
            <a:r>
              <a:rPr lang="en-US" sz="1200" spc="-48" err="1">
                <a:solidFill>
                  <a:srgbClr val="000000"/>
                </a:solidFill>
                <a:latin typeface="Arimo Bold"/>
              </a:rPr>
              <a:t>Komisja</a:t>
            </a:r>
            <a:r>
              <a:rPr lang="en-US" sz="1200" spc="-48">
                <a:solidFill>
                  <a:srgbClr val="000000"/>
                </a:solidFill>
                <a:latin typeface="Arimo Bold"/>
              </a:rPr>
              <a:t>”</a:t>
            </a:r>
            <a:r>
              <a:rPr lang="en-US" sz="1200" spc="-48">
                <a:solidFill>
                  <a:srgbClr val="000000"/>
                </a:solidFill>
                <a:latin typeface="Arimo"/>
              </a:rPr>
              <a:t> - organ </a:t>
            </a:r>
            <a:r>
              <a:rPr lang="en-US" sz="1200" spc="-48" err="1">
                <a:solidFill>
                  <a:srgbClr val="000000"/>
                </a:solidFill>
                <a:latin typeface="Arimo"/>
              </a:rPr>
              <a:t>powołany</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pracodawcę</a:t>
            </a:r>
            <a:r>
              <a:rPr lang="en-US" sz="1200" spc="-48">
                <a:solidFill>
                  <a:srgbClr val="000000"/>
                </a:solidFill>
                <a:latin typeface="Arimo"/>
              </a:rPr>
              <a:t>/</a:t>
            </a:r>
            <a:r>
              <a:rPr lang="en-US" sz="1200" spc="-48" err="1">
                <a:solidFill>
                  <a:srgbClr val="000000"/>
                </a:solidFill>
                <a:latin typeface="Arimo"/>
              </a:rPr>
              <a:t>zleceniodawcę</a:t>
            </a:r>
            <a:r>
              <a:rPr lang="en-US" sz="1200" spc="-48">
                <a:solidFill>
                  <a:srgbClr val="000000"/>
                </a:solidFill>
                <a:latin typeface="Arimo"/>
              </a:rPr>
              <a:t>, </a:t>
            </a:r>
            <a:r>
              <a:rPr lang="en-US" sz="1200" spc="-48" err="1">
                <a:solidFill>
                  <a:srgbClr val="000000"/>
                </a:solidFill>
                <a:latin typeface="Arimo"/>
              </a:rPr>
              <a:t>którego</a:t>
            </a:r>
            <a:r>
              <a:rPr lang="en-US" sz="1200" spc="-48">
                <a:solidFill>
                  <a:srgbClr val="000000"/>
                </a:solidFill>
                <a:latin typeface="Arimo"/>
              </a:rPr>
              <a:t> </a:t>
            </a:r>
            <a:r>
              <a:rPr lang="en-US" sz="1200" spc="-48" err="1">
                <a:solidFill>
                  <a:srgbClr val="000000"/>
                </a:solidFill>
                <a:latin typeface="Arimo"/>
              </a:rPr>
              <a:t>zadaniem</a:t>
            </a:r>
            <a:r>
              <a:rPr lang="en-US" sz="1200" spc="-48">
                <a:solidFill>
                  <a:srgbClr val="000000"/>
                </a:solidFill>
                <a:latin typeface="Arimo"/>
              </a:rPr>
              <a:t> jest </a:t>
            </a:r>
            <a:r>
              <a:rPr lang="en-US" sz="1200" spc="-48" err="1">
                <a:solidFill>
                  <a:srgbClr val="000000"/>
                </a:solidFill>
                <a:latin typeface="Arimo"/>
              </a:rPr>
              <a:t>rozpatrywanie</a:t>
            </a:r>
            <a:r>
              <a:rPr lang="en-US" sz="1200" spc="-48">
                <a:solidFill>
                  <a:srgbClr val="000000"/>
                </a:solidFill>
                <a:latin typeface="Arimo"/>
              </a:rPr>
              <a:t>   i </a:t>
            </a:r>
            <a:r>
              <a:rPr lang="en-US" sz="1200" spc="-48" err="1">
                <a:solidFill>
                  <a:srgbClr val="000000"/>
                </a:solidFill>
                <a:latin typeface="Arimo"/>
              </a:rPr>
              <a:t>wyjaśnianie</a:t>
            </a:r>
            <a:r>
              <a:rPr lang="en-US" sz="1200" spc="-48">
                <a:solidFill>
                  <a:srgbClr val="000000"/>
                </a:solidFill>
                <a:latin typeface="Arimo"/>
              </a:rPr>
              <a:t> </a:t>
            </a:r>
            <a:r>
              <a:rPr lang="en-US" sz="1200" spc="-48" err="1">
                <a:solidFill>
                  <a:srgbClr val="000000"/>
                </a:solidFill>
                <a:latin typeface="Arimo"/>
              </a:rPr>
              <a:t>zgłoszeń</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Celem</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powinno</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ustalenie</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stanowiło</a:t>
            </a:r>
            <a:r>
              <a:rPr lang="en-US" sz="1200" spc="-48">
                <a:solidFill>
                  <a:srgbClr val="000000"/>
                </a:solidFill>
                <a:latin typeface="Arimo"/>
              </a:rPr>
              <a:t> </a:t>
            </a:r>
            <a:r>
              <a:rPr lang="en-US" sz="1200" spc="-48" err="1">
                <a:solidFill>
                  <a:srgbClr val="000000"/>
                </a:solidFill>
                <a:latin typeface="Arimo"/>
              </a:rPr>
              <a:t>jedno</a:t>
            </a:r>
            <a:r>
              <a:rPr lang="en-US" sz="1200" spc="-48">
                <a:solidFill>
                  <a:srgbClr val="000000"/>
                </a:solidFill>
                <a:latin typeface="Arimo"/>
              </a:rPr>
              <a:t> ze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też</a:t>
            </a:r>
            <a:r>
              <a:rPr lang="en-US" sz="1200" spc="-48">
                <a:solidFill>
                  <a:srgbClr val="000000"/>
                </a:solidFill>
                <a:latin typeface="Arimo"/>
              </a:rPr>
              <a:t> </a:t>
            </a:r>
            <a:r>
              <a:rPr lang="en-US" sz="1200" spc="-48" err="1">
                <a:solidFill>
                  <a:srgbClr val="000000"/>
                </a:solidFill>
                <a:latin typeface="Arimo"/>
              </a:rPr>
              <a:t>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a:t>
            </a:r>
            <a:r>
              <a:rPr lang="en-US" sz="1200" spc="-48" err="1">
                <a:solidFill>
                  <a:srgbClr val="000000"/>
                </a:solidFill>
                <a:latin typeface="Arimo Bold"/>
              </a:rPr>
              <a:t>Zawiadomienie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zgłoszenie</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noszącego</a:t>
            </a:r>
            <a:r>
              <a:rPr lang="en-US" sz="1200" spc="-48">
                <a:solidFill>
                  <a:srgbClr val="000000"/>
                </a:solidFill>
                <a:latin typeface="Arimo"/>
              </a:rPr>
              <a:t> </a:t>
            </a:r>
            <a:r>
              <a:rPr lang="en-US" sz="1200" spc="-48" err="1">
                <a:solidFill>
                  <a:srgbClr val="000000"/>
                </a:solidFill>
                <a:latin typeface="Arimo"/>
              </a:rPr>
              <a:t>znamiona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podejrzeń</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przekazane</a:t>
            </a:r>
            <a:r>
              <a:rPr lang="en-US" sz="1200" spc="-48">
                <a:solidFill>
                  <a:srgbClr val="000000"/>
                </a:solidFill>
                <a:latin typeface="Arimo"/>
              </a:rPr>
              <a:t> </a:t>
            </a:r>
            <a:r>
              <a:rPr lang="en-US" sz="1200" spc="-48" err="1">
                <a:solidFill>
                  <a:srgbClr val="000000"/>
                </a:solidFill>
                <a:latin typeface="Arimo"/>
              </a:rPr>
              <a:t>pracodawcy</a:t>
            </a:r>
            <a:r>
              <a:rPr lang="en-US" sz="1200" spc="-48">
                <a:solidFill>
                  <a:srgbClr val="000000"/>
                </a:solidFill>
                <a:latin typeface="Arimo"/>
              </a:rPr>
              <a:t>/</a:t>
            </a:r>
            <a:r>
              <a:rPr lang="en-US" sz="1200" spc="-48" err="1">
                <a:solidFill>
                  <a:srgbClr val="000000"/>
                </a:solidFill>
                <a:latin typeface="Arimo"/>
              </a:rPr>
              <a:t>zleceniodawcy</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a:t>
            </a:r>
            <a:r>
              <a:rPr lang="en-US" sz="1200" spc="-48" err="1">
                <a:solidFill>
                  <a:srgbClr val="000000"/>
                </a:solidFill>
                <a:latin typeface="Arimo"/>
              </a:rPr>
              <a:t>zleceniobiorcę</a:t>
            </a:r>
            <a:r>
              <a:rPr lang="en-US" sz="1200" spc="-48">
                <a:solidFill>
                  <a:srgbClr val="000000"/>
                </a:solidFill>
                <a:latin typeface="Arimo"/>
              </a:rPr>
              <a:t>, za </a:t>
            </a:r>
            <a:r>
              <a:rPr lang="en-US" sz="1200" spc="-48" err="1">
                <a:solidFill>
                  <a:srgbClr val="000000"/>
                </a:solidFill>
                <a:latin typeface="Arimo"/>
              </a:rPr>
              <a:t>pośrednictwem</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a:t>
            </a:r>
            <a:r>
              <a:rPr lang="en-US" sz="1200" spc="-48" err="1">
                <a:solidFill>
                  <a:srgbClr val="000000"/>
                </a:solidFill>
                <a:latin typeface="Arimo"/>
              </a:rPr>
              <a:t>komunikacji</a:t>
            </a:r>
            <a:r>
              <a:rPr lang="en-US" sz="1200" spc="-48">
                <a:solidFill>
                  <a:srgbClr val="000000"/>
                </a:solidFill>
                <a:latin typeface="Arimo"/>
              </a:rPr>
              <a:t>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Spółce</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a:solidFill>
                  <a:srgbClr val="000000"/>
                </a:solidFill>
                <a:latin typeface="Arimo Bold"/>
              </a:rPr>
              <a:t>„</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a:t>
            </a:r>
            <a:r>
              <a:rPr lang="en-US" sz="1200" spc="-48" err="1">
                <a:solidFill>
                  <a:srgbClr val="000000"/>
                </a:solidFill>
                <a:latin typeface="Arimo Bold"/>
              </a:rPr>
              <a:t>lub</a:t>
            </a:r>
            <a:r>
              <a:rPr lang="en-US" sz="1200" spc="-48">
                <a:solidFill>
                  <a:srgbClr val="000000"/>
                </a:solidFill>
                <a:latin typeface="Arimo Bold"/>
              </a:rPr>
              <a:t> „</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w </a:t>
            </a:r>
            <a:r>
              <a:rPr lang="en-US" sz="1200" spc="-48" err="1">
                <a:solidFill>
                  <a:srgbClr val="000000"/>
                </a:solidFill>
                <a:latin typeface="Arimo Bold"/>
              </a:rPr>
              <a:t>zatrudnieniu</a:t>
            </a:r>
            <a:r>
              <a:rPr lang="en-US" sz="1200" spc="-48">
                <a:solidFill>
                  <a:srgbClr val="000000"/>
                </a:solidFill>
                <a:latin typeface="Arimo Bold"/>
              </a:rPr>
              <a:t>/</a:t>
            </a:r>
            <a:r>
              <a:rPr lang="en-US" sz="1200" spc="-48" err="1">
                <a:solidFill>
                  <a:srgbClr val="000000"/>
                </a:solidFill>
                <a:latin typeface="Arimo Bold"/>
              </a:rPr>
              <a:t>zleceniu</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działanie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zachowanie</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z </a:t>
            </a:r>
            <a:r>
              <a:rPr lang="en-US" sz="1200" spc="-48" err="1">
                <a:solidFill>
                  <a:srgbClr val="000000"/>
                </a:solidFill>
                <a:latin typeface="Arimo"/>
              </a:rPr>
              <a:t>uwagi</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sprzeczność</a:t>
            </a:r>
            <a:r>
              <a:rPr lang="en-US" sz="1200" spc="-48">
                <a:solidFill>
                  <a:srgbClr val="000000"/>
                </a:solidFill>
                <a:latin typeface="Arimo"/>
              </a:rPr>
              <a:t> z </a:t>
            </a:r>
            <a:r>
              <a:rPr lang="en-US" sz="1200" spc="-48" err="1">
                <a:solidFill>
                  <a:srgbClr val="000000"/>
                </a:solidFill>
                <a:latin typeface="Arimo"/>
              </a:rPr>
              <a:t>obowiązującymi</a:t>
            </a:r>
            <a:r>
              <a:rPr lang="en-US" sz="1200" spc="-48">
                <a:solidFill>
                  <a:srgbClr val="000000"/>
                </a:solidFill>
                <a:latin typeface="Arimo"/>
              </a:rPr>
              <a:t> </a:t>
            </a:r>
            <a:r>
              <a:rPr lang="en-US" sz="1200" spc="-48" err="1">
                <a:solidFill>
                  <a:srgbClr val="000000"/>
                </a:solidFill>
                <a:latin typeface="Arimo"/>
              </a:rPr>
              <a:t>przepisami</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procedurami</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 i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obowiązującymi</a:t>
            </a:r>
            <a:r>
              <a:rPr lang="en-US" sz="1200" spc="-48">
                <a:solidFill>
                  <a:srgbClr val="000000"/>
                </a:solidFill>
                <a:latin typeface="Arimo"/>
              </a:rPr>
              <a:t> w </a:t>
            </a:r>
            <a:r>
              <a:rPr lang="en-US" sz="1200" spc="-48" err="1">
                <a:solidFill>
                  <a:srgbClr val="000000"/>
                </a:solidFill>
                <a:latin typeface="Arimo"/>
              </a:rPr>
              <a:t>Spółce</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powszechnie</a:t>
            </a:r>
            <a:r>
              <a:rPr lang="en-US" sz="1200" spc="-48">
                <a:solidFill>
                  <a:srgbClr val="000000"/>
                </a:solidFill>
                <a:latin typeface="Arimo"/>
              </a:rPr>
              <a:t> </a:t>
            </a:r>
            <a:r>
              <a:rPr lang="en-US" sz="1200" spc="-48" err="1">
                <a:solidFill>
                  <a:srgbClr val="000000"/>
                </a:solidFill>
                <a:latin typeface="Arimo"/>
              </a:rPr>
              <a:t>akceptowanymi</a:t>
            </a:r>
            <a:r>
              <a:rPr lang="en-US" sz="1200" spc="-48">
                <a:solidFill>
                  <a:srgbClr val="000000"/>
                </a:solidFill>
                <a:latin typeface="Arimo"/>
              </a:rPr>
              <a:t>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mobbing, </a:t>
            </a:r>
            <a:r>
              <a:rPr lang="en-US" sz="1200" spc="-48" err="1">
                <a:solidFill>
                  <a:srgbClr val="000000"/>
                </a:solidFill>
                <a:latin typeface="Arimo"/>
              </a:rPr>
              <a:t>nierówne</a:t>
            </a:r>
            <a:r>
              <a:rPr lang="en-US" sz="1200" spc="-48">
                <a:solidFill>
                  <a:srgbClr val="000000"/>
                </a:solidFill>
                <a:latin typeface="Arimo"/>
              </a:rPr>
              <a:t> </a:t>
            </a:r>
            <a:r>
              <a:rPr lang="en-US" sz="1200" spc="-48" err="1">
                <a:solidFill>
                  <a:srgbClr val="000000"/>
                </a:solidFill>
                <a:latin typeface="Arimo"/>
              </a:rPr>
              <a:t>traktowanie</a:t>
            </a:r>
            <a:r>
              <a:rPr lang="en-US" sz="1200" spc="-48">
                <a:solidFill>
                  <a:srgbClr val="000000"/>
                </a:solidFill>
                <a:latin typeface="Arimo"/>
              </a:rPr>
              <a:t>, </a:t>
            </a:r>
            <a:r>
              <a:rPr lang="en-US" sz="1200" spc="-48" err="1">
                <a:solidFill>
                  <a:srgbClr val="000000"/>
                </a:solidFill>
                <a:latin typeface="Arimo"/>
              </a:rPr>
              <a:t>dyskryminacja</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seksualne</a:t>
            </a:r>
            <a:r>
              <a:rPr lang="en-US" sz="1200" spc="-48">
                <a:solidFill>
                  <a:srgbClr val="000000"/>
                </a:solidFill>
                <a:latin typeface="Arimo"/>
              </a:rPr>
              <a:t>, </a:t>
            </a:r>
            <a:r>
              <a:rPr lang="en-US" sz="1200" spc="-48" err="1">
                <a:solidFill>
                  <a:srgbClr val="000000"/>
                </a:solidFill>
                <a:latin typeface="Arimo"/>
              </a:rPr>
              <a:t>naruszenie</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a:t>
            </a:r>
            <a:r>
              <a:rPr lang="en-US" sz="1200" spc="-48" err="1">
                <a:solidFill>
                  <a:srgbClr val="000000"/>
                </a:solidFill>
                <a:latin typeface="Arimo Bold"/>
              </a:rPr>
              <a:t>Postępowanie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wyjaśniające</a:t>
            </a:r>
            <a:r>
              <a:rPr lang="en-US" sz="1200" spc="-48">
                <a:solidFill>
                  <a:srgbClr val="000000"/>
                </a:solidFill>
                <a:latin typeface="Arimo"/>
              </a:rPr>
              <a:t> </a:t>
            </a:r>
            <a:r>
              <a:rPr lang="en-US" sz="1200" spc="-48" err="1">
                <a:solidFill>
                  <a:srgbClr val="000000"/>
                </a:solidFill>
                <a:latin typeface="Arimo"/>
              </a:rPr>
              <a:t>prowadzone</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Komisję</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wyjaśnienie</a:t>
            </a:r>
            <a:r>
              <a:rPr lang="en-US" sz="1200" spc="-48">
                <a:solidFill>
                  <a:srgbClr val="000000"/>
                </a:solidFill>
                <a:latin typeface="Arimo"/>
              </a:rPr>
              <a:t> </a:t>
            </a:r>
            <a:r>
              <a:rPr lang="en-US" sz="1200" spc="-48" err="1">
                <a:solidFill>
                  <a:srgbClr val="000000"/>
                </a:solidFill>
                <a:latin typeface="Arimo"/>
              </a:rPr>
              <a:t>okoliczności</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i </a:t>
            </a:r>
            <a:r>
              <a:rPr lang="en-US" sz="1200" spc="-48" err="1">
                <a:solidFill>
                  <a:srgbClr val="000000"/>
                </a:solidFill>
                <a:latin typeface="Arimo"/>
              </a:rPr>
              <a:t>podjęcie</a:t>
            </a:r>
            <a:r>
              <a:rPr lang="en-US" sz="1200" spc="-48">
                <a:solidFill>
                  <a:srgbClr val="000000"/>
                </a:solidFill>
                <a:latin typeface="Arimo"/>
              </a:rPr>
              <a:t> </a:t>
            </a:r>
            <a:r>
              <a:rPr lang="en-US" sz="1200" spc="-48" err="1">
                <a:solidFill>
                  <a:srgbClr val="000000"/>
                </a:solidFill>
                <a:latin typeface="Arimo"/>
              </a:rPr>
              <a:t>stosownych</a:t>
            </a:r>
            <a:r>
              <a:rPr lang="en-US" sz="1200" spc="-48">
                <a:solidFill>
                  <a:srgbClr val="000000"/>
                </a:solidFill>
                <a:latin typeface="Arimo"/>
              </a:rPr>
              <a:t> </a:t>
            </a:r>
            <a:r>
              <a:rPr lang="en-US" sz="1200" spc="-48" err="1">
                <a:solidFill>
                  <a:srgbClr val="000000"/>
                </a:solidFill>
                <a:latin typeface="Arimo"/>
              </a:rPr>
              <a:t>kroków</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pl-PL" sz="1200" spc="-48">
                <a:solidFill>
                  <a:srgbClr val="000000"/>
                </a:solidFill>
                <a:latin typeface="Arimo"/>
              </a:rPr>
              <a:t>           </a:t>
            </a:r>
            <a:r>
              <a:rPr lang="en-US" sz="1200" spc="-48" err="1">
                <a:solidFill>
                  <a:srgbClr val="000000"/>
                </a:solidFill>
                <a:latin typeface="Arimo"/>
              </a:rPr>
              <a:t>Spółkę</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a:solidFill>
                  <a:srgbClr val="000000"/>
                </a:solidFill>
                <a:latin typeface="Arimo Bold"/>
              </a:rPr>
              <a:t>„</a:t>
            </a:r>
            <a:r>
              <a:rPr lang="en-US" sz="1200" spc="-48" err="1">
                <a:solidFill>
                  <a:srgbClr val="000000"/>
                </a:solidFill>
                <a:latin typeface="Arimo Bold"/>
              </a:rPr>
              <a:t>Pracownik</a:t>
            </a:r>
            <a:r>
              <a:rPr lang="en-US" sz="1200" spc="-48">
                <a:solidFill>
                  <a:srgbClr val="000000"/>
                </a:solidFill>
                <a:latin typeface="Arimo Bold"/>
              </a:rPr>
              <a:t>/</a:t>
            </a:r>
            <a:r>
              <a:rPr lang="en-US" sz="1200" spc="-48" err="1">
                <a:solidFill>
                  <a:srgbClr val="000000"/>
                </a:solidFill>
                <a:latin typeface="Arimo Bold"/>
              </a:rPr>
              <a:t>zleceniobiorca</a:t>
            </a:r>
            <a:r>
              <a:rPr lang="en-US" sz="1200" spc="-48">
                <a:solidFill>
                  <a:srgbClr val="000000"/>
                </a:solidFill>
                <a:latin typeface="Arimo Bold"/>
              </a:rPr>
              <a:t>”</a:t>
            </a:r>
            <a:r>
              <a:rPr lang="en-US" sz="1200" spc="-48">
                <a:solidFill>
                  <a:srgbClr val="000000"/>
                </a:solidFill>
                <a:latin typeface="Arimo"/>
              </a:rPr>
              <a:t>-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dla </a:t>
            </a:r>
            <a:r>
              <a:rPr lang="en-US" sz="1200" spc="-48" err="1">
                <a:solidFill>
                  <a:srgbClr val="000000"/>
                </a:solidFill>
                <a:latin typeface="Arimo"/>
              </a:rPr>
              <a:t>Spółki</a:t>
            </a:r>
            <a:r>
              <a:rPr lang="en-US" sz="1200" spc="-48">
                <a:solidFill>
                  <a:srgbClr val="000000"/>
                </a:solidFill>
                <a:latin typeface="Arimo"/>
              </a:rPr>
              <a:t> z</a:t>
            </a:r>
            <a:r>
              <a:rPr lang="pl-PL" sz="1200" spc="-48">
                <a:solidFill>
                  <a:srgbClr val="000000"/>
                </a:solidFill>
                <a:latin typeface="Arimo"/>
              </a:rPr>
              <a:t> </a:t>
            </a:r>
            <a:r>
              <a:rPr lang="en-US" sz="1200" spc="-48" err="1">
                <a:solidFill>
                  <a:srgbClr val="000000"/>
                </a:solidFill>
                <a:latin typeface="Arimo"/>
              </a:rPr>
              <a:t>o.o.</a:t>
            </a:r>
            <a:r>
              <a:rPr lang="en-US" sz="1200" spc="-48">
                <a:solidFill>
                  <a:srgbClr val="000000"/>
                </a:solidFill>
                <a:latin typeface="Arimo"/>
              </a:rPr>
              <a:t> „......................................”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/i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cywilno-prawnej</a:t>
            </a:r>
            <a:r>
              <a:rPr lang="en-US" sz="1200" spc="-48">
                <a:solidFill>
                  <a:srgbClr val="000000"/>
                </a:solidFill>
                <a:latin typeface="Arimo"/>
              </a:rPr>
              <a:t> bez </a:t>
            </a:r>
            <a:r>
              <a:rPr lang="en-US" sz="1200" spc="-48" err="1">
                <a:solidFill>
                  <a:srgbClr val="000000"/>
                </a:solidFill>
                <a:latin typeface="Arimo"/>
              </a:rPr>
              <a:t>względu</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rodzaj</a:t>
            </a:r>
            <a:r>
              <a:rPr lang="en-US" sz="1200" spc="-48">
                <a:solidFill>
                  <a:srgbClr val="000000"/>
                </a:solidFill>
                <a:latin typeface="Arimo"/>
              </a:rPr>
              <a:t> </a:t>
            </a:r>
            <a:r>
              <a:rPr lang="en-US" sz="1200" spc="-48" err="1">
                <a:solidFill>
                  <a:srgbClr val="000000"/>
                </a:solidFill>
                <a:latin typeface="Arimo"/>
              </a:rPr>
              <a:t>wykonywanej</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 i </a:t>
            </a:r>
            <a:r>
              <a:rPr lang="en-US" sz="1200" spc="-48" err="1">
                <a:solidFill>
                  <a:srgbClr val="000000"/>
                </a:solidFill>
                <a:latin typeface="Arimo"/>
              </a:rPr>
              <a:t>zajmowane</a:t>
            </a:r>
            <a:r>
              <a:rPr lang="en-US" sz="1200" spc="-48">
                <a:solidFill>
                  <a:srgbClr val="000000"/>
                </a:solidFill>
                <a:latin typeface="Arimo"/>
              </a:rPr>
              <a:t> </a:t>
            </a:r>
            <a:r>
              <a:rPr lang="en-US" sz="1200" spc="-48" err="1">
                <a:solidFill>
                  <a:srgbClr val="000000"/>
                </a:solidFill>
                <a:latin typeface="Arimo"/>
              </a:rPr>
              <a:t>stanowisko</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err="1">
                <a:solidFill>
                  <a:srgbClr val="000000"/>
                </a:solidFill>
                <a:latin typeface="Arimo Bold"/>
              </a:rPr>
              <a:t>Pracodawca</a:t>
            </a:r>
            <a:r>
              <a:rPr lang="en-US" sz="1200" spc="-48">
                <a:solidFill>
                  <a:srgbClr val="000000"/>
                </a:solidFill>
                <a:latin typeface="Arimo Bold"/>
              </a:rPr>
              <a:t>/</a:t>
            </a:r>
            <a:r>
              <a:rPr lang="en-US" sz="1200" spc="-48" err="1">
                <a:solidFill>
                  <a:srgbClr val="000000"/>
                </a:solidFill>
                <a:latin typeface="Arimo Bold"/>
              </a:rPr>
              <a:t>zleceniodawca</a:t>
            </a:r>
            <a:r>
              <a:rPr lang="en-US" sz="1200" spc="-48">
                <a:solidFill>
                  <a:srgbClr val="000000"/>
                </a:solidFill>
                <a:latin typeface="Arimo"/>
              </a:rPr>
              <a:t> – </a:t>
            </a:r>
            <a:r>
              <a:rPr lang="en-US" sz="1200" spc="-48" err="1">
                <a:solidFill>
                  <a:srgbClr val="000000"/>
                </a:solidFill>
                <a:latin typeface="Arimo"/>
              </a:rPr>
              <a:t>Spółka</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 </a:t>
            </a:r>
            <a:r>
              <a:rPr lang="pl-PL" sz="1200" spc="-48">
                <a:solidFill>
                  <a:srgbClr val="000000"/>
                </a:solidFill>
                <a:latin typeface="Arimo"/>
              </a:rPr>
              <a:t> </a:t>
            </a:r>
            <a:r>
              <a:rPr lang="en-US" sz="1200" spc="-48" err="1">
                <a:solidFill>
                  <a:srgbClr val="000000"/>
                </a:solidFill>
                <a:latin typeface="Arimo"/>
              </a:rPr>
              <a:t>zwana</a:t>
            </a:r>
            <a:r>
              <a:rPr lang="en-US" sz="1200" spc="-48">
                <a:solidFill>
                  <a:srgbClr val="000000"/>
                </a:solidFill>
                <a:latin typeface="Arimo"/>
              </a:rPr>
              <a:t> </a:t>
            </a:r>
            <a:r>
              <a:rPr lang="en-US" sz="1200" spc="-48" err="1">
                <a:solidFill>
                  <a:srgbClr val="000000"/>
                </a:solidFill>
                <a:latin typeface="Arimo"/>
              </a:rPr>
              <a:t>również</a:t>
            </a:r>
            <a:r>
              <a:rPr lang="en-US" sz="1200" spc="-48">
                <a:solidFill>
                  <a:srgbClr val="000000"/>
                </a:solidFill>
                <a:latin typeface="Arimo"/>
              </a:rPr>
              <a:t> </a:t>
            </a:r>
            <a:r>
              <a:rPr lang="en-US" sz="1200" spc="-48" err="1">
                <a:solidFill>
                  <a:srgbClr val="000000"/>
                </a:solidFill>
                <a:latin typeface="Arimo"/>
              </a:rPr>
              <a:t>Spółką</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594512" y="9523140"/>
            <a:ext cx="1392236" cy="164003"/>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Spółki</a:t>
            </a:r>
          </a:p>
        </p:txBody>
      </p:sp>
      <p:sp>
        <p:nvSpPr>
          <p:cNvPr id="16" name="TextBox 16"/>
          <p:cNvSpPr txBox="1"/>
          <p:nvPr/>
        </p:nvSpPr>
        <p:spPr>
          <a:xfrm>
            <a:off x="497422" y="954219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113</a:t>
            </a:r>
          </a:p>
        </p:txBody>
      </p:sp>
      <p:sp>
        <p:nvSpPr>
          <p:cNvPr id="18" name="TextBox 18"/>
          <p:cNvSpPr txBox="1"/>
          <p:nvPr/>
        </p:nvSpPr>
        <p:spPr>
          <a:xfrm>
            <a:off x="4325255" y="307769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4800699" y="380720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0" name="TextBox 20"/>
          <p:cNvSpPr txBox="1"/>
          <p:nvPr/>
        </p:nvSpPr>
        <p:spPr>
          <a:xfrm>
            <a:off x="2940050" y="48133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1" name="TextBox 21"/>
          <p:cNvSpPr txBox="1"/>
          <p:nvPr/>
        </p:nvSpPr>
        <p:spPr>
          <a:xfrm>
            <a:off x="2074224" y="541359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2" name="TextBox 22"/>
          <p:cNvSpPr txBox="1"/>
          <p:nvPr/>
        </p:nvSpPr>
        <p:spPr>
          <a:xfrm>
            <a:off x="5149850" y="58801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2276700" y="1477552"/>
            <a:ext cx="3089672" cy="923925"/>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a:t>
            </a:r>
          </a:p>
          <a:p>
            <a:pPr algn="ctr">
              <a:lnSpc>
                <a:spcPts val="1439"/>
              </a:lnSpc>
            </a:pPr>
            <a:r>
              <a:rPr lang="en-US" sz="1200" spc="-48">
                <a:solidFill>
                  <a:srgbClr val="000000"/>
                </a:solidFill>
                <a:latin typeface="Arimo Bold"/>
              </a:rPr>
              <a:t>PRAWA I OBOWIĄZKI SPÓŁKI</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3</a:t>
            </a:r>
          </a:p>
          <a:p>
            <a:pPr algn="ctr">
              <a:lnSpc>
                <a:spcPts val="1439"/>
              </a:lnSpc>
              <a:spcBef>
                <a:spcPct val="0"/>
              </a:spcBef>
            </a:pPr>
            <a:r>
              <a:rPr lang="en-US" sz="1200" spc="-48">
                <a:solidFill>
                  <a:srgbClr val="000000"/>
                </a:solidFill>
                <a:latin typeface="Arimo Bold"/>
              </a:rPr>
              <a:t>Prawa i obowiązki Pracodawcy/zleceniodawcy</a:t>
            </a:r>
          </a:p>
        </p:txBody>
      </p:sp>
      <p:sp>
        <p:nvSpPr>
          <p:cNvPr id="15" name="TextBox 15"/>
          <p:cNvSpPr txBox="1"/>
          <p:nvPr/>
        </p:nvSpPr>
        <p:spPr>
          <a:xfrm>
            <a:off x="536257" y="2514387"/>
            <a:ext cx="6487486" cy="309562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1. </a:t>
            </a:r>
            <a:r>
              <a:rPr lang="en-US" sz="1200" spc="-48" err="1">
                <a:solidFill>
                  <a:srgbClr val="000000"/>
                </a:solidFill>
                <a:latin typeface="Arimo"/>
              </a:rPr>
              <a:t>Spółka</a:t>
            </a:r>
            <a:r>
              <a:rPr lang="en-US" sz="1200" spc="-48">
                <a:solidFill>
                  <a:srgbClr val="000000"/>
                </a:solidFill>
                <a:latin typeface="Arimo"/>
              </a:rPr>
              <a:t> </a:t>
            </a:r>
            <a:r>
              <a:rPr lang="en-US" sz="1200" spc="-48" err="1">
                <a:solidFill>
                  <a:srgbClr val="000000"/>
                </a:solidFill>
                <a:latin typeface="Arimo"/>
              </a:rPr>
              <a:t>prowadzi</a:t>
            </a:r>
            <a:r>
              <a:rPr lang="en-US" sz="1200" spc="-48">
                <a:solidFill>
                  <a:srgbClr val="000000"/>
                </a:solidFill>
                <a:latin typeface="Arimo"/>
              </a:rPr>
              <a:t> </a:t>
            </a:r>
            <a:r>
              <a:rPr lang="en-US" sz="1200" spc="-48" err="1">
                <a:solidFill>
                  <a:srgbClr val="000000"/>
                </a:solidFill>
                <a:latin typeface="Arimo"/>
              </a:rPr>
              <a:t>aktywne</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na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przeciwdziałanie</a:t>
            </a:r>
            <a:r>
              <a:rPr lang="en-US" sz="1200" spc="-48">
                <a:solidFill>
                  <a:srgbClr val="000000"/>
                </a:solidFill>
                <a:latin typeface="Arimo"/>
              </a:rPr>
              <a:t> </a:t>
            </a:r>
            <a:r>
              <a:rPr lang="en-US" sz="1200" spc="-48" err="1">
                <a:solidFill>
                  <a:srgbClr val="000000"/>
                </a:solidFill>
                <a:latin typeface="Arimo"/>
              </a:rPr>
              <a:t>zjawiskom</a:t>
            </a:r>
            <a:r>
              <a:rPr lang="en-US" sz="1200" spc="-48">
                <a:solidFill>
                  <a:srgbClr val="000000"/>
                </a:solidFill>
                <a:latin typeface="Arimo"/>
              </a:rPr>
              <a:t> </a:t>
            </a:r>
            <a:r>
              <a:rPr lang="en-US" sz="1200" spc="-48" err="1">
                <a:solidFill>
                  <a:srgbClr val="000000"/>
                </a:solidFill>
                <a:latin typeface="Arimo"/>
              </a:rPr>
              <a:t>niepożądanym</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zatrudnieniu</a:t>
            </a:r>
            <a:r>
              <a:rPr lang="en-US" sz="1200" spc="-48">
                <a:solidFill>
                  <a:srgbClr val="000000"/>
                </a:solidFill>
                <a:latin typeface="Arimo"/>
              </a:rPr>
              <a:t>, </a:t>
            </a:r>
            <a:r>
              <a:rPr lang="en-US" sz="1200" spc="-48" err="1">
                <a:solidFill>
                  <a:srgbClr val="000000"/>
                </a:solidFill>
                <a:latin typeface="Arimo"/>
              </a:rPr>
              <a:t>zleceniu</a:t>
            </a:r>
            <a:r>
              <a:rPr lang="en-US" sz="1200" spc="-48">
                <a:solidFill>
                  <a:srgbClr val="000000"/>
                </a:solidFill>
                <a:latin typeface="Arimo"/>
              </a:rPr>
              <a:t> oraz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właściwe</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na </a:t>
            </a:r>
            <a:r>
              <a:rPr lang="en-US" sz="1200" spc="-48" err="1">
                <a:solidFill>
                  <a:srgbClr val="000000"/>
                </a:solidFill>
                <a:latin typeface="Arimo"/>
              </a:rPr>
              <a:t>wypadek</a:t>
            </a:r>
            <a:r>
              <a:rPr lang="en-US" sz="1200" spc="-48">
                <a:solidFill>
                  <a:srgbClr val="000000"/>
                </a:solidFill>
                <a:latin typeface="Arimo"/>
              </a:rPr>
              <a:t> </a:t>
            </a:r>
            <a:r>
              <a:rPr lang="en-US" sz="1200" spc="-48" err="1">
                <a:solidFill>
                  <a:srgbClr val="000000"/>
                </a:solidFill>
                <a:latin typeface="Arimo"/>
              </a:rPr>
              <a:t>prawdopodobieństwa</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ww. </a:t>
            </a:r>
            <a:r>
              <a:rPr lang="en-US" sz="1200" spc="-48" err="1">
                <a:solidFill>
                  <a:srgbClr val="000000"/>
                </a:solidFill>
                <a:latin typeface="Arimo"/>
              </a:rPr>
              <a:t>zjawisk</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2. </a:t>
            </a:r>
            <a:r>
              <a:rPr lang="en-US" sz="1200" spc="-48" err="1">
                <a:solidFill>
                  <a:srgbClr val="000000"/>
                </a:solidFill>
                <a:latin typeface="Arimo"/>
              </a:rPr>
              <a:t>Spółka</a:t>
            </a:r>
            <a:r>
              <a:rPr lang="en-US" sz="1200" spc="-48">
                <a:solidFill>
                  <a:srgbClr val="000000"/>
                </a:solidFill>
                <a:latin typeface="Arimo"/>
              </a:rPr>
              <a:t> jest </a:t>
            </a:r>
            <a:r>
              <a:rPr lang="en-US" sz="1200" spc="-48" err="1">
                <a:solidFill>
                  <a:srgbClr val="000000"/>
                </a:solidFill>
                <a:latin typeface="Arimo"/>
              </a:rPr>
              <a:t>odpowiedzialna</a:t>
            </a:r>
            <a:r>
              <a:rPr lang="en-US" sz="1200" spc="-48">
                <a:solidFill>
                  <a:srgbClr val="000000"/>
                </a:solidFill>
                <a:latin typeface="Arimo"/>
              </a:rPr>
              <a:t> za </a:t>
            </a:r>
            <a:r>
              <a:rPr lang="en-US" sz="1200" spc="-48" err="1">
                <a:solidFill>
                  <a:srgbClr val="000000"/>
                </a:solidFill>
                <a:latin typeface="Arimo"/>
              </a:rPr>
              <a:t>utrzymywanie</a:t>
            </a:r>
            <a:r>
              <a:rPr lang="en-US" sz="1200" spc="-48">
                <a:solidFill>
                  <a:srgbClr val="000000"/>
                </a:solidFill>
                <a:latin typeface="Arimo"/>
              </a:rPr>
              <a:t> i </a:t>
            </a:r>
            <a:r>
              <a:rPr lang="en-US" sz="1200" spc="-48" err="1">
                <a:solidFill>
                  <a:srgbClr val="000000"/>
                </a:solidFill>
                <a:latin typeface="Arimo"/>
              </a:rPr>
              <a:t>kształtowanie</a:t>
            </a:r>
            <a:r>
              <a:rPr lang="en-US" sz="1200" spc="-48">
                <a:solidFill>
                  <a:srgbClr val="000000"/>
                </a:solidFill>
                <a:latin typeface="Arimo"/>
              </a:rPr>
              <a:t> </a:t>
            </a:r>
            <a:r>
              <a:rPr lang="en-US" sz="1200" spc="-48" err="1">
                <a:solidFill>
                  <a:srgbClr val="000000"/>
                </a:solidFill>
                <a:latin typeface="Arimo"/>
              </a:rPr>
              <a:t>właściwych</a:t>
            </a:r>
            <a:r>
              <a:rPr lang="en-US" sz="1200" spc="-48">
                <a:solidFill>
                  <a:srgbClr val="000000"/>
                </a:solidFill>
                <a:latin typeface="Arimo"/>
              </a:rPr>
              <a:t> </a:t>
            </a:r>
            <a:r>
              <a:rPr lang="en-US" sz="1200" spc="-48" err="1">
                <a:solidFill>
                  <a:srgbClr val="000000"/>
                </a:solidFill>
                <a:latin typeface="Arimo"/>
              </a:rPr>
              <a:t>relacji</a:t>
            </a:r>
            <a:r>
              <a:rPr lang="en-US" sz="1200" spc="-48">
                <a:solidFill>
                  <a:srgbClr val="000000"/>
                </a:solidFill>
                <a:latin typeface="Arimo"/>
              </a:rPr>
              <a:t> w </a:t>
            </a:r>
            <a:r>
              <a:rPr lang="en-US" sz="1200" spc="-48" err="1">
                <a:solidFill>
                  <a:srgbClr val="000000"/>
                </a:solidFill>
                <a:latin typeface="Arimo"/>
              </a:rPr>
              <a:t>miejscu</a:t>
            </a:r>
            <a:r>
              <a:rPr lang="en-US" sz="1200" spc="-48">
                <a:solidFill>
                  <a:srgbClr val="000000"/>
                </a:solidFill>
                <a:latin typeface="Arimo"/>
              </a:rPr>
              <a:t> pracy/</a:t>
            </a:r>
            <a:r>
              <a:rPr lang="en-US" sz="1200" spc="-48" err="1">
                <a:solidFill>
                  <a:srgbClr val="000000"/>
                </a:solidFill>
                <a:latin typeface="Arimo"/>
              </a:rPr>
              <a:t>zlecenia</a:t>
            </a:r>
            <a:r>
              <a:rPr lang="en-US" sz="1200" spc="-48">
                <a:solidFill>
                  <a:srgbClr val="000000"/>
                </a:solidFill>
                <a:latin typeface="Arimo"/>
              </a:rPr>
              <a:t> </a:t>
            </a:r>
            <a:r>
              <a:rPr lang="en-US" sz="1200" spc="-48" err="1">
                <a:solidFill>
                  <a:srgbClr val="000000"/>
                </a:solidFill>
                <a:latin typeface="Arimo"/>
              </a:rPr>
              <a:t>opartych</a:t>
            </a:r>
            <a:r>
              <a:rPr lang="en-US" sz="1200" spc="-48">
                <a:solidFill>
                  <a:srgbClr val="000000"/>
                </a:solidFill>
                <a:latin typeface="Arimo"/>
              </a:rPr>
              <a:t> na </a:t>
            </a:r>
            <a:r>
              <a:rPr lang="en-US" sz="1200" spc="-48" err="1">
                <a:solidFill>
                  <a:srgbClr val="000000"/>
                </a:solidFill>
                <a:latin typeface="Arimo"/>
              </a:rPr>
              <a:t>zasadzie</a:t>
            </a:r>
            <a:r>
              <a:rPr lang="en-US" sz="1200" spc="-48">
                <a:solidFill>
                  <a:srgbClr val="000000"/>
                </a:solidFill>
                <a:latin typeface="Arimo"/>
              </a:rPr>
              <a:t> </a:t>
            </a:r>
            <a:r>
              <a:rPr lang="en-US" sz="1200" spc="-48" err="1">
                <a:solidFill>
                  <a:srgbClr val="000000"/>
                </a:solidFill>
                <a:latin typeface="Arimo"/>
              </a:rPr>
              <a:t>wzajemnego</a:t>
            </a:r>
            <a:r>
              <a:rPr lang="en-US" sz="1200" spc="-48">
                <a:solidFill>
                  <a:srgbClr val="000000"/>
                </a:solidFill>
                <a:latin typeface="Arimo"/>
              </a:rPr>
              <a:t> </a:t>
            </a:r>
            <a:r>
              <a:rPr lang="en-US" sz="1200" spc="-48" err="1">
                <a:solidFill>
                  <a:srgbClr val="000000"/>
                </a:solidFill>
                <a:latin typeface="Arimo"/>
              </a:rPr>
              <a:t>szacunku</a:t>
            </a:r>
            <a:r>
              <a:rPr lang="en-US" sz="1200" spc="-48">
                <a:solidFill>
                  <a:srgbClr val="000000"/>
                </a:solidFill>
                <a:latin typeface="Arimo"/>
              </a:rPr>
              <a:t> oraz </a:t>
            </a:r>
            <a:r>
              <a:rPr lang="en-US" sz="1200" spc="-48" err="1">
                <a:solidFill>
                  <a:srgbClr val="000000"/>
                </a:solidFill>
                <a:latin typeface="Arimo"/>
              </a:rPr>
              <a:t>niedopuszczania</a:t>
            </a:r>
            <a:r>
              <a:rPr lang="en-US" sz="1200" spc="-48">
                <a:solidFill>
                  <a:srgbClr val="000000"/>
                </a:solidFill>
                <a:latin typeface="Arimo"/>
              </a:rPr>
              <a:t> do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i </a:t>
            </a:r>
            <a:r>
              <a:rPr lang="en-US" sz="1200" spc="-48" err="1">
                <a:solidFill>
                  <a:srgbClr val="000000"/>
                </a:solidFill>
                <a:latin typeface="Arimo"/>
              </a:rPr>
              <a:t>godności</a:t>
            </a:r>
            <a:r>
              <a:rPr lang="en-US" sz="1200" spc="-48">
                <a:solidFill>
                  <a:srgbClr val="000000"/>
                </a:solidFill>
                <a:latin typeface="Arimo"/>
              </a:rPr>
              <a:t> </a:t>
            </a:r>
            <a:r>
              <a:rPr lang="en-US" sz="1200" spc="-48" err="1">
                <a:solidFill>
                  <a:srgbClr val="000000"/>
                </a:solidFill>
                <a:latin typeface="Arimo"/>
              </a:rPr>
              <a:t>pracowników</a:t>
            </a:r>
            <a:r>
              <a:rPr lang="en-US" sz="1200" spc="-48">
                <a:solidFill>
                  <a:srgbClr val="000000"/>
                </a:solidFill>
                <a:latin typeface="Arimo"/>
              </a:rPr>
              <a:t>/</a:t>
            </a:r>
            <a:r>
              <a:rPr lang="en-US" sz="1200" spc="-48" err="1">
                <a:solidFill>
                  <a:srgbClr val="000000"/>
                </a:solidFill>
                <a:latin typeface="Arimo"/>
              </a:rPr>
              <a:t>zleceniobiorców</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a:t>
            </a:r>
            <a:r>
              <a:rPr lang="en-US" sz="1200" spc="-48" err="1">
                <a:solidFill>
                  <a:srgbClr val="000000"/>
                </a:solidFill>
                <a:latin typeface="Arimo"/>
              </a:rPr>
              <a:t>Spółka</a:t>
            </a:r>
            <a:r>
              <a:rPr lang="en-US" sz="1200" spc="-48">
                <a:solidFill>
                  <a:srgbClr val="000000"/>
                </a:solidFill>
                <a:latin typeface="Arimo"/>
              </a:rPr>
              <a:t> jest </a:t>
            </a:r>
            <a:r>
              <a:rPr lang="en-US" sz="1200" spc="-48" err="1">
                <a:solidFill>
                  <a:srgbClr val="000000"/>
                </a:solidFill>
                <a:latin typeface="Arimo"/>
              </a:rPr>
              <a:t>zobowiązana</a:t>
            </a:r>
            <a:r>
              <a:rPr lang="en-US" sz="1200" spc="-48">
                <a:solidFill>
                  <a:srgbClr val="000000"/>
                </a:solidFill>
                <a:latin typeface="Arimo"/>
              </a:rPr>
              <a:t> </a:t>
            </a:r>
            <a:r>
              <a:rPr lang="en-US" sz="1200" spc="-48" err="1">
                <a:solidFill>
                  <a:srgbClr val="000000"/>
                </a:solidFill>
                <a:latin typeface="Arimo"/>
              </a:rPr>
              <a:t>zapoznać</a:t>
            </a:r>
            <a:r>
              <a:rPr lang="en-US" sz="1200" spc="-48">
                <a:solidFill>
                  <a:srgbClr val="000000"/>
                </a:solidFill>
                <a:latin typeface="Arimo"/>
              </a:rPr>
              <a:t> </a:t>
            </a:r>
            <a:r>
              <a:rPr lang="en-US" sz="1200" spc="-48" err="1">
                <a:solidFill>
                  <a:srgbClr val="000000"/>
                </a:solidFill>
                <a:latin typeface="Arimo"/>
              </a:rPr>
              <a:t>pracowników</a:t>
            </a:r>
            <a:r>
              <a:rPr lang="en-US" sz="1200" spc="-48">
                <a:solidFill>
                  <a:srgbClr val="000000"/>
                </a:solidFill>
                <a:latin typeface="Arimo"/>
              </a:rPr>
              <a:t>/</a:t>
            </a:r>
            <a:r>
              <a:rPr lang="en-US" sz="1200" spc="-48" err="1">
                <a:solidFill>
                  <a:srgbClr val="000000"/>
                </a:solidFill>
                <a:latin typeface="Arimo"/>
              </a:rPr>
              <a:t>zleceniobiorców</a:t>
            </a:r>
            <a:r>
              <a:rPr lang="en-US" sz="1200" spc="-48">
                <a:solidFill>
                  <a:srgbClr val="000000"/>
                </a:solidFill>
                <a:latin typeface="Arimo"/>
              </a:rPr>
              <a:t> z </a:t>
            </a:r>
            <a:r>
              <a:rPr lang="en-US" sz="1200" spc="-48" err="1">
                <a:solidFill>
                  <a:srgbClr val="000000"/>
                </a:solidFill>
                <a:latin typeface="Arimo"/>
              </a:rPr>
              <a:t>Procedurą</a:t>
            </a:r>
            <a:r>
              <a:rPr lang="en-US" sz="1200" spc="-48">
                <a:solidFill>
                  <a:srgbClr val="000000"/>
                </a:solidFill>
                <a:latin typeface="Arimo"/>
              </a:rPr>
              <a:t> oraz 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zatrudnienia</a:t>
            </a:r>
            <a:r>
              <a:rPr lang="en-US" sz="1200" spc="-48">
                <a:solidFill>
                  <a:srgbClr val="000000"/>
                </a:solidFill>
                <a:latin typeface="Arimo"/>
              </a:rPr>
              <a:t> </a:t>
            </a:r>
            <a:r>
              <a:rPr lang="en-US" sz="1200" spc="-48" err="1">
                <a:solidFill>
                  <a:srgbClr val="000000"/>
                </a:solidFill>
                <a:latin typeface="Arimo"/>
              </a:rPr>
              <a:t>pracowników</a:t>
            </a:r>
            <a:r>
              <a:rPr lang="en-US" sz="1200" spc="-48">
                <a:solidFill>
                  <a:srgbClr val="000000"/>
                </a:solidFill>
                <a:latin typeface="Arimo"/>
              </a:rPr>
              <a:t> na </a:t>
            </a:r>
            <a:r>
              <a:rPr lang="en-US" sz="1200" spc="-48" err="1">
                <a:solidFill>
                  <a:srgbClr val="000000"/>
                </a:solidFill>
                <a:latin typeface="Arimo"/>
              </a:rPr>
              <a:t>podstawie</a:t>
            </a:r>
            <a:r>
              <a:rPr lang="en-US" sz="1200" spc="-48">
                <a:solidFill>
                  <a:srgbClr val="000000"/>
                </a:solidFill>
                <a:latin typeface="Arimo"/>
              </a:rPr>
              <a:t> KP - z </a:t>
            </a:r>
            <a:r>
              <a:rPr lang="en-US" sz="1200" spc="-48" err="1">
                <a:solidFill>
                  <a:srgbClr val="000000"/>
                </a:solidFill>
                <a:latin typeface="Arimo"/>
              </a:rPr>
              <a:t>tekstem</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równego</a:t>
            </a:r>
            <a:r>
              <a:rPr lang="en-US" sz="1200" spc="-48">
                <a:solidFill>
                  <a:srgbClr val="000000"/>
                </a:solidFill>
                <a:latin typeface="Arimo"/>
              </a:rPr>
              <a:t> </a:t>
            </a:r>
            <a:r>
              <a:rPr lang="en-US" sz="1200" spc="-48" err="1">
                <a:solidFill>
                  <a:srgbClr val="000000"/>
                </a:solidFill>
                <a:latin typeface="Arimo"/>
              </a:rPr>
              <a:t>traktowania</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w </a:t>
            </a:r>
            <a:r>
              <a:rPr lang="en-US" sz="1200" spc="-48" err="1">
                <a:solidFill>
                  <a:srgbClr val="000000"/>
                </a:solidFill>
                <a:latin typeface="Arimo"/>
              </a:rPr>
              <a:t>formie</a:t>
            </a:r>
            <a:r>
              <a:rPr lang="en-US" sz="1200" spc="-48">
                <a:solidFill>
                  <a:srgbClr val="000000"/>
                </a:solidFill>
                <a:latin typeface="Arimo"/>
              </a:rPr>
              <a:t> </a:t>
            </a:r>
            <a:r>
              <a:rPr lang="en-US" sz="1200" spc="-48" err="1">
                <a:solidFill>
                  <a:srgbClr val="000000"/>
                </a:solidFill>
                <a:latin typeface="Arimo"/>
              </a:rPr>
              <a:t>wyciągu</a:t>
            </a:r>
            <a:r>
              <a:rPr lang="en-US" sz="1200" spc="-48">
                <a:solidFill>
                  <a:srgbClr val="000000"/>
                </a:solidFill>
                <a:latin typeface="Arimo"/>
              </a:rPr>
              <a:t> z </a:t>
            </a:r>
            <a:r>
              <a:rPr lang="en-US" sz="1200" spc="-48" err="1">
                <a:solidFill>
                  <a:srgbClr val="000000"/>
                </a:solidFill>
                <a:latin typeface="Arimo"/>
              </a:rPr>
              <a:t>Kodeksu</a:t>
            </a:r>
            <a:r>
              <a:rPr lang="en-US" sz="1200" spc="-48">
                <a:solidFill>
                  <a:srgbClr val="000000"/>
                </a:solidFill>
                <a:latin typeface="Arimo"/>
              </a:rPr>
              <a:t> pracy, </a:t>
            </a:r>
            <a:r>
              <a:rPr lang="en-US" sz="1200" spc="-48" err="1">
                <a:solidFill>
                  <a:srgbClr val="000000"/>
                </a:solidFill>
                <a:latin typeface="Arimo"/>
              </a:rPr>
              <a:t>który</a:t>
            </a:r>
            <a:r>
              <a:rPr lang="en-US" sz="1200" spc="-48">
                <a:solidFill>
                  <a:srgbClr val="000000"/>
                </a:solidFill>
                <a:latin typeface="Arimo"/>
              </a:rPr>
              <a:t> </a:t>
            </a:r>
            <a:r>
              <a:rPr lang="en-US" sz="1200" spc="-48" err="1">
                <a:solidFill>
                  <a:srgbClr val="000000"/>
                </a:solidFill>
                <a:latin typeface="Arimo"/>
              </a:rPr>
              <a:t>stanowi</a:t>
            </a:r>
            <a:r>
              <a:rPr lang="en-US" sz="1200" spc="-48">
                <a:solidFill>
                  <a:srgbClr val="000000"/>
                </a:solidFill>
                <a:latin typeface="Arimo"/>
              </a:rPr>
              <a:t> </a:t>
            </a:r>
            <a:r>
              <a:rPr lang="en-US" sz="1200" spc="-48" err="1">
                <a:solidFill>
                  <a:srgbClr val="000000"/>
                </a:solidFill>
                <a:latin typeface="Arimo"/>
              </a:rPr>
              <a:t>Załącznik</a:t>
            </a:r>
            <a:r>
              <a:rPr lang="en-US" sz="1200" spc="-48">
                <a:solidFill>
                  <a:srgbClr val="000000"/>
                </a:solidFill>
                <a:latin typeface="Arimo"/>
              </a:rPr>
              <a:t> nr 1 do </a:t>
            </a:r>
            <a:r>
              <a:rPr lang="en-US" sz="1200" spc="-48" err="1">
                <a:solidFill>
                  <a:srgbClr val="000000"/>
                </a:solidFill>
                <a:latin typeface="Arimo"/>
              </a:rPr>
              <a:t>Procedury</a:t>
            </a:r>
            <a:r>
              <a:rPr lang="en-US" sz="1200" spc="-48">
                <a:solidFill>
                  <a:srgbClr val="000000"/>
                </a:solidFill>
                <a:latin typeface="Arimo"/>
              </a:rPr>
              <a:t> oraz </a:t>
            </a:r>
            <a:r>
              <a:rPr lang="en-US" sz="1200" spc="-48" err="1">
                <a:solidFill>
                  <a:srgbClr val="000000"/>
                </a:solidFill>
                <a:latin typeface="Arimo"/>
              </a:rPr>
              <a:t>poinformować</a:t>
            </a:r>
            <a:r>
              <a:rPr lang="en-US" sz="1200" spc="-48">
                <a:solidFill>
                  <a:srgbClr val="000000"/>
                </a:solidFill>
                <a:latin typeface="Arimo"/>
              </a:rPr>
              <a:t> ich o </a:t>
            </a:r>
            <a:r>
              <a:rPr lang="en-US" sz="1200" spc="-48" err="1">
                <a:solidFill>
                  <a:srgbClr val="000000"/>
                </a:solidFill>
                <a:latin typeface="Arimo"/>
              </a:rPr>
              <a:t>obowiązku</a:t>
            </a:r>
            <a:r>
              <a:rPr lang="en-US" sz="1200" spc="-48">
                <a:solidFill>
                  <a:srgbClr val="000000"/>
                </a:solidFill>
                <a:latin typeface="Arimo"/>
              </a:rPr>
              <a:t> </a:t>
            </a:r>
            <a:r>
              <a:rPr lang="en-US" sz="1200" spc="-48" err="1">
                <a:solidFill>
                  <a:srgbClr val="000000"/>
                </a:solidFill>
                <a:latin typeface="Arimo"/>
              </a:rPr>
              <a:t>przestrzegania</a:t>
            </a:r>
            <a:r>
              <a:rPr lang="en-US" sz="1200" spc="-48">
                <a:solidFill>
                  <a:srgbClr val="000000"/>
                </a:solidFill>
                <a:latin typeface="Arimo"/>
              </a:rPr>
              <a:t> </a:t>
            </a:r>
            <a:r>
              <a:rPr lang="en-US" sz="1200" spc="-48" err="1">
                <a:solidFill>
                  <a:srgbClr val="000000"/>
                </a:solidFill>
                <a:latin typeface="Arimo"/>
              </a:rPr>
              <a:t>zawartych</a:t>
            </a:r>
            <a:r>
              <a:rPr lang="en-US" sz="1200" spc="-48">
                <a:solidFill>
                  <a:srgbClr val="000000"/>
                </a:solidFill>
                <a:latin typeface="Arimo"/>
              </a:rPr>
              <a:t> tam </a:t>
            </a:r>
            <a:r>
              <a:rPr lang="en-US" sz="1200" spc="-48" err="1">
                <a:solidFill>
                  <a:srgbClr val="000000"/>
                </a:solidFill>
                <a:latin typeface="Arimo"/>
              </a:rPr>
              <a:t>postanowień</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4. </a:t>
            </a:r>
            <a:r>
              <a:rPr lang="en-US" sz="1200" spc="-48" err="1">
                <a:solidFill>
                  <a:srgbClr val="000000"/>
                </a:solidFill>
                <a:latin typeface="Arimo"/>
              </a:rPr>
              <a:t>Spółka</a:t>
            </a:r>
            <a:r>
              <a:rPr lang="en-US" sz="1200" spc="-48">
                <a:solidFill>
                  <a:srgbClr val="000000"/>
                </a:solidFill>
                <a:latin typeface="Arimo"/>
              </a:rPr>
              <a:t> jest </a:t>
            </a:r>
            <a:r>
              <a:rPr lang="en-US" sz="1200" spc="-48" err="1">
                <a:solidFill>
                  <a:srgbClr val="000000"/>
                </a:solidFill>
                <a:latin typeface="Arimo"/>
              </a:rPr>
              <a:t>zobowiązana</a:t>
            </a:r>
            <a:r>
              <a:rPr lang="en-US" sz="1200" spc="-48">
                <a:solidFill>
                  <a:srgbClr val="000000"/>
                </a:solidFill>
                <a:latin typeface="Arimo"/>
              </a:rPr>
              <a:t> </a:t>
            </a:r>
            <a:r>
              <a:rPr lang="en-US" sz="1200" spc="-48" err="1">
                <a:solidFill>
                  <a:srgbClr val="000000"/>
                </a:solidFill>
                <a:latin typeface="Arimo"/>
              </a:rPr>
              <a:t>podjąć</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opisane</a:t>
            </a:r>
            <a:r>
              <a:rPr lang="en-US" sz="1200" spc="-48">
                <a:solidFill>
                  <a:srgbClr val="000000"/>
                </a:solidFill>
                <a:latin typeface="Arimo"/>
              </a:rPr>
              <a:t> w </a:t>
            </a:r>
            <a:r>
              <a:rPr lang="en-US" sz="1200" spc="-48" err="1">
                <a:solidFill>
                  <a:srgbClr val="000000"/>
                </a:solidFill>
                <a:latin typeface="Arimo"/>
              </a:rPr>
              <a:t>Procedurze</a:t>
            </a:r>
            <a:r>
              <a:rPr lang="en-US" sz="1200" spc="-48">
                <a:solidFill>
                  <a:srgbClr val="000000"/>
                </a:solidFill>
                <a:latin typeface="Arimo"/>
              </a:rPr>
              <a:t> w </a:t>
            </a:r>
            <a:r>
              <a:rPr lang="en-US" sz="1200" spc="-48" err="1">
                <a:solidFill>
                  <a:srgbClr val="000000"/>
                </a:solidFill>
                <a:latin typeface="Arimo"/>
              </a:rPr>
              <a:t>każdym</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dokonania</a:t>
            </a:r>
            <a:r>
              <a:rPr lang="en-US" sz="1200" spc="-48">
                <a:solidFill>
                  <a:srgbClr val="000000"/>
                </a:solidFill>
                <a:latin typeface="Arimo"/>
              </a:rPr>
              <a:t> </a:t>
            </a:r>
            <a:r>
              <a:rPr lang="en-US" sz="1200" spc="-48" err="1">
                <a:solidFill>
                  <a:srgbClr val="000000"/>
                </a:solidFill>
                <a:latin typeface="Arimo"/>
              </a:rPr>
              <a:t>Zawiadomienia</a:t>
            </a:r>
            <a:r>
              <a:rPr lang="en-US" sz="1200" spc="-48">
                <a:solidFill>
                  <a:srgbClr val="000000"/>
                </a:solidFill>
                <a:latin typeface="Arimo"/>
              </a:rPr>
              <a:t>, a </a:t>
            </a:r>
            <a:r>
              <a:rPr lang="en-US" sz="1200" spc="-48" err="1">
                <a:solidFill>
                  <a:srgbClr val="000000"/>
                </a:solidFill>
                <a:latin typeface="Arimo"/>
              </a:rPr>
              <a:t>także</a:t>
            </a:r>
            <a:r>
              <a:rPr lang="en-US" sz="1200" spc="-48">
                <a:solidFill>
                  <a:srgbClr val="000000"/>
                </a:solidFill>
                <a:latin typeface="Arimo"/>
              </a:rPr>
              <a:t> 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informacji</a:t>
            </a:r>
            <a:r>
              <a:rPr lang="en-US" sz="1200" spc="-48">
                <a:solidFill>
                  <a:srgbClr val="000000"/>
                </a:solidFill>
                <a:latin typeface="Arimo"/>
              </a:rPr>
              <a:t> o </a:t>
            </a:r>
            <a:r>
              <a:rPr lang="en-US" sz="1200" spc="-48" err="1">
                <a:solidFill>
                  <a:srgbClr val="000000"/>
                </a:solidFill>
                <a:latin typeface="Arimo"/>
              </a:rPr>
              <a:t>zaistnieniu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 </a:t>
            </a:r>
            <a:r>
              <a:rPr lang="en-US" sz="1200" spc="-48" err="1">
                <a:solidFill>
                  <a:srgbClr val="000000"/>
                </a:solidFill>
                <a:latin typeface="Arimo"/>
              </a:rPr>
              <a:t>nawet</a:t>
            </a:r>
            <a:r>
              <a:rPr lang="en-US" sz="1200" spc="-48">
                <a:solidFill>
                  <a:srgbClr val="000000"/>
                </a:solidFill>
                <a:latin typeface="Arimo"/>
              </a:rPr>
              <a:t> </a:t>
            </a:r>
            <a:r>
              <a:rPr lang="en-US" sz="1200" spc="-48" err="1">
                <a:solidFill>
                  <a:srgbClr val="000000"/>
                </a:solidFill>
                <a:latin typeface="Arimo"/>
              </a:rPr>
              <a:t>pomimo</a:t>
            </a:r>
            <a:r>
              <a:rPr lang="en-US" sz="1200" spc="-48">
                <a:solidFill>
                  <a:srgbClr val="000000"/>
                </a:solidFill>
                <a:latin typeface="Arimo"/>
              </a:rPr>
              <a:t>, </a:t>
            </a:r>
            <a:r>
              <a:rPr lang="en-US" sz="1200" spc="-48" err="1">
                <a:solidFill>
                  <a:srgbClr val="000000"/>
                </a:solidFill>
                <a:latin typeface="Arimo"/>
              </a:rPr>
              <a:t>iż</a:t>
            </a:r>
            <a:r>
              <a:rPr lang="en-US" sz="1200" spc="-48">
                <a:solidFill>
                  <a:srgbClr val="000000"/>
                </a:solidFill>
                <a:latin typeface="Arimo"/>
              </a:rPr>
              <a:t> nie </a:t>
            </a:r>
            <a:r>
              <a:rPr lang="en-US" sz="1200" spc="-48" err="1">
                <a:solidFill>
                  <a:srgbClr val="000000"/>
                </a:solidFill>
                <a:latin typeface="Arimo"/>
              </a:rPr>
              <a:t>wpłynęło</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a:t>
            </a:r>
          </a:p>
        </p:txBody>
      </p:sp>
      <p:sp>
        <p:nvSpPr>
          <p:cNvPr id="16" name="TextBox 16"/>
          <p:cNvSpPr txBox="1"/>
          <p:nvPr/>
        </p:nvSpPr>
        <p:spPr>
          <a:xfrm>
            <a:off x="2802378" y="5912986"/>
            <a:ext cx="1955244"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Spółki</a:t>
            </a:r>
          </a:p>
        </p:txBody>
      </p:sp>
      <p:sp>
        <p:nvSpPr>
          <p:cNvPr id="17" name="TextBox 17"/>
          <p:cNvSpPr txBox="1"/>
          <p:nvPr/>
        </p:nvSpPr>
        <p:spPr>
          <a:xfrm>
            <a:off x="536257" y="6465436"/>
            <a:ext cx="6487486"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Pracodawca podejmuje działania prewencyjne mające na celu przeciwdziałanie zjawiskom niepożądanym w zatrudnieniu/zleceniu, polegające w szczególności na:</a:t>
            </a:r>
          </a:p>
        </p:txBody>
      </p:sp>
      <p:sp>
        <p:nvSpPr>
          <p:cNvPr id="18" name="TextBox 18"/>
          <p:cNvSpPr txBox="1"/>
          <p:nvPr/>
        </p:nvSpPr>
        <p:spPr>
          <a:xfrm>
            <a:off x="971990" y="7008361"/>
            <a:ext cx="6051753" cy="237172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zamieszczeniu w kanałach komunikacji wykorzystywanych w Spółce - aktualnej treści Procedury wraz z tekstem przepisów dotyczących równego traktowania w zatrudnieniu w formie wyciągu       z Kodeksu pracy, który stanowi Załącznik nr 1 do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obligatoryjnym przeszkoleniu Pracowników zatrudnionych u Pracodawcy z zakresu problematyki przeciwdziałania zjawiskom niepożądanym w zatrudnieniu i zaznajomieniu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zaznajomieniu zleceniobiorców z zasadami niniejszej Procedury;</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udostępnianiu pracownikom/zleceniobiorcom materiałów informacyjnych na tematy związane        z przeciwdziałaniem zjawiskom niepożądanym;</a:t>
            </a:r>
          </a:p>
        </p:txBody>
      </p:sp>
      <p:sp>
        <p:nvSpPr>
          <p:cNvPr id="19" name="TextBox 19"/>
          <p:cNvSpPr txBox="1"/>
          <p:nvPr/>
        </p:nvSpPr>
        <p:spPr>
          <a:xfrm>
            <a:off x="756000" y="71893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9132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64363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9838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114</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057418" y="1426816"/>
            <a:ext cx="6007861" cy="561975"/>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uruchomieniu formularza dostępnego w kanałach komunikacji wykorzystywanych w Spółce, umożliwiającego m.in. przekazanie Zawiadomienia przez Pracownika/zleceniobiorcę;</a:t>
            </a:r>
          </a:p>
        </p:txBody>
      </p:sp>
      <p:sp>
        <p:nvSpPr>
          <p:cNvPr id="15" name="TextBox 15"/>
          <p:cNvSpPr txBox="1"/>
          <p:nvPr/>
        </p:nvSpPr>
        <p:spPr>
          <a:xfrm>
            <a:off x="820242"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6" name="TextBox 16"/>
          <p:cNvSpPr txBox="1"/>
          <p:nvPr/>
        </p:nvSpPr>
        <p:spPr>
          <a:xfrm>
            <a:off x="648678" y="2121870"/>
            <a:ext cx="6487486"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 </a:t>
            </a:r>
            <a:r>
              <a:rPr lang="en-US" sz="1200" spc="-48" err="1">
                <a:solidFill>
                  <a:srgbClr val="000000"/>
                </a:solidFill>
                <a:latin typeface="Arimo"/>
              </a:rPr>
              <a:t>Fundacja</a:t>
            </a:r>
            <a:r>
              <a:rPr lang="en-US" sz="1200" spc="-48">
                <a:solidFill>
                  <a:srgbClr val="000000"/>
                </a:solidFill>
                <a:latin typeface="Arimo"/>
              </a:rPr>
              <a:t> jest </a:t>
            </a:r>
            <a:r>
              <a:rPr lang="en-US" sz="1200" spc="-48" err="1">
                <a:solidFill>
                  <a:srgbClr val="000000"/>
                </a:solidFill>
                <a:latin typeface="Arimo"/>
              </a:rPr>
              <a:t>odpowiedzialna</a:t>
            </a:r>
            <a:r>
              <a:rPr lang="en-US" sz="1200" spc="-48">
                <a:solidFill>
                  <a:srgbClr val="000000"/>
                </a:solidFill>
                <a:latin typeface="Arimo"/>
              </a:rPr>
              <a:t> za </a:t>
            </a:r>
            <a:r>
              <a:rPr lang="en-US" sz="1200" spc="-48" err="1">
                <a:solidFill>
                  <a:srgbClr val="000000"/>
                </a:solidFill>
                <a:latin typeface="Arimo"/>
              </a:rPr>
              <a:t>ograniczenie</a:t>
            </a:r>
            <a:r>
              <a:rPr lang="en-US" sz="1200" spc="-48">
                <a:solidFill>
                  <a:srgbClr val="000000"/>
                </a:solidFill>
                <a:latin typeface="Arimo"/>
              </a:rPr>
              <a:t> </a:t>
            </a:r>
            <a:r>
              <a:rPr lang="en-US" sz="1200" spc="-48" err="1">
                <a:solidFill>
                  <a:srgbClr val="000000"/>
                </a:solidFill>
                <a:latin typeface="Arimo"/>
              </a:rPr>
              <a:t>ryzyka</a:t>
            </a:r>
            <a:r>
              <a:rPr lang="en-US" sz="1200" spc="-48">
                <a:solidFill>
                  <a:srgbClr val="000000"/>
                </a:solidFill>
                <a:latin typeface="Arimo"/>
              </a:rPr>
              <a:t> </a:t>
            </a:r>
            <a:r>
              <a:rPr lang="en-US" sz="1200" spc="-48" err="1">
                <a:solidFill>
                  <a:srgbClr val="000000"/>
                </a:solidFill>
                <a:latin typeface="Arimo"/>
              </a:rPr>
              <a:t>organizacyjnego</a:t>
            </a:r>
            <a:r>
              <a:rPr lang="en-US" sz="1200" spc="-48">
                <a:solidFill>
                  <a:srgbClr val="000000"/>
                </a:solidFill>
                <a:latin typeface="Arimo"/>
              </a:rPr>
              <a:t> oraz </a:t>
            </a:r>
            <a:r>
              <a:rPr lang="en-US" sz="1200" spc="-48" err="1">
                <a:solidFill>
                  <a:srgbClr val="000000"/>
                </a:solidFill>
                <a:latin typeface="Arimo"/>
              </a:rPr>
              <a:t>osobowego</a:t>
            </a:r>
            <a:r>
              <a:rPr lang="en-US" sz="1200" spc="-48">
                <a:solidFill>
                  <a:srgbClr val="000000"/>
                </a:solidFill>
                <a:latin typeface="Arimo"/>
              </a:rPr>
              <a:t> w </a:t>
            </a:r>
            <a:r>
              <a:rPr lang="en-US" sz="1200" spc="-48" err="1">
                <a:solidFill>
                  <a:srgbClr val="000000"/>
                </a:solidFill>
                <a:latin typeface="Arimo"/>
              </a:rPr>
              <a:t>zarządzaniu</a:t>
            </a:r>
            <a:r>
              <a:rPr lang="en-US" sz="1200" spc="-48">
                <a:solidFill>
                  <a:srgbClr val="000000"/>
                </a:solidFill>
                <a:latin typeface="Arimo"/>
              </a:rPr>
              <a:t> </a:t>
            </a:r>
            <a:r>
              <a:rPr lang="en-US" sz="1200" spc="-48" err="1">
                <a:solidFill>
                  <a:srgbClr val="000000"/>
                </a:solidFill>
                <a:latin typeface="Arimo"/>
              </a:rPr>
              <a:t>pracą</a:t>
            </a:r>
            <a:r>
              <a:rPr lang="en-US" sz="1200" spc="-48">
                <a:solidFill>
                  <a:srgbClr val="000000"/>
                </a:solidFill>
                <a:latin typeface="Arimo"/>
              </a:rPr>
              <a:t>, </a:t>
            </a:r>
            <a:r>
              <a:rPr lang="en-US" sz="1200" spc="-48" err="1">
                <a:solidFill>
                  <a:srgbClr val="000000"/>
                </a:solidFill>
                <a:latin typeface="Arimo"/>
              </a:rPr>
              <a:t>zaangażowaniem</a:t>
            </a:r>
            <a:r>
              <a:rPr lang="en-US" sz="1200" spc="-48">
                <a:solidFill>
                  <a:srgbClr val="000000"/>
                </a:solidFill>
                <a:latin typeface="Arimo"/>
              </a:rPr>
              <a:t> </a:t>
            </a:r>
            <a:r>
              <a:rPr lang="en-US" sz="1200" spc="-48" err="1">
                <a:solidFill>
                  <a:srgbClr val="000000"/>
                </a:solidFill>
                <a:latin typeface="Arimo"/>
              </a:rPr>
              <a:t>cywilnoprawnym</a:t>
            </a:r>
            <a:r>
              <a:rPr lang="en-US" sz="1200" spc="-48">
                <a:solidFill>
                  <a:srgbClr val="000000"/>
                </a:solidFill>
                <a:latin typeface="Arimo"/>
              </a:rPr>
              <a:t> i </a:t>
            </a:r>
            <a:r>
              <a:rPr lang="en-US" sz="1200" spc="-48" err="1">
                <a:solidFill>
                  <a:srgbClr val="000000"/>
                </a:solidFill>
                <a:latin typeface="Arimo"/>
              </a:rPr>
              <a:t>wolontaryjnym</a:t>
            </a:r>
            <a:r>
              <a:rPr lang="en-US" sz="1200" spc="-48">
                <a:solidFill>
                  <a:srgbClr val="000000"/>
                </a:solidFill>
                <a:latin typeface="Arimo"/>
              </a:rPr>
              <a:t> oraz </a:t>
            </a:r>
            <a:r>
              <a:rPr lang="en-US" sz="1200" spc="-48" err="1">
                <a:solidFill>
                  <a:srgbClr val="000000"/>
                </a:solidFill>
                <a:latin typeface="Arimo"/>
              </a:rPr>
              <a:t>promowanie</a:t>
            </a:r>
            <a:r>
              <a:rPr lang="en-US" sz="1200" spc="-48">
                <a:solidFill>
                  <a:srgbClr val="000000"/>
                </a:solidFill>
                <a:latin typeface="Arimo"/>
              </a:rPr>
              <a:t> </a:t>
            </a:r>
            <a:r>
              <a:rPr lang="en-US" sz="1200" spc="-48" err="1">
                <a:solidFill>
                  <a:srgbClr val="000000"/>
                </a:solidFill>
                <a:latin typeface="Arimo"/>
              </a:rPr>
              <a:t>pożądanych</a:t>
            </a:r>
            <a:r>
              <a:rPr lang="en-US" sz="1200" spc="-48">
                <a:solidFill>
                  <a:srgbClr val="000000"/>
                </a:solidFill>
                <a:latin typeface="Arimo"/>
              </a:rPr>
              <a:t>, </a:t>
            </a:r>
            <a:r>
              <a:rPr lang="en-US" sz="1200" spc="-48" err="1">
                <a:solidFill>
                  <a:srgbClr val="000000"/>
                </a:solidFill>
                <a:latin typeface="Arimo"/>
              </a:rPr>
              <a:t>zgodnych</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z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postaw</a:t>
            </a:r>
            <a:r>
              <a:rPr lang="en-US" sz="1200" spc="-48">
                <a:solidFill>
                  <a:srgbClr val="000000"/>
                </a:solidFill>
                <a:latin typeface="Arimo"/>
              </a:rPr>
              <a:t> i </a:t>
            </a:r>
            <a:r>
              <a:rPr lang="en-US" sz="1200" spc="-48" err="1">
                <a:solidFill>
                  <a:srgbClr val="000000"/>
                </a:solidFill>
                <a:latin typeface="Arimo"/>
              </a:rPr>
              <a:t>zachowań</a:t>
            </a:r>
            <a:r>
              <a:rPr lang="en-US" sz="1200" spc="-48">
                <a:solidFill>
                  <a:srgbClr val="000000"/>
                </a:solidFill>
                <a:latin typeface="Arimo"/>
              </a:rPr>
              <a:t> </a:t>
            </a:r>
            <a:r>
              <a:rPr lang="en-US" sz="1200" spc="-48" err="1">
                <a:solidFill>
                  <a:srgbClr val="000000"/>
                </a:solidFill>
                <a:latin typeface="Arimo"/>
              </a:rPr>
              <a:t>między</a:t>
            </a:r>
            <a:r>
              <a:rPr lang="en-US" sz="1200" spc="-48">
                <a:solidFill>
                  <a:srgbClr val="000000"/>
                </a:solidFill>
                <a:latin typeface="Arimo"/>
              </a:rPr>
              <a:t> </a:t>
            </a:r>
            <a:r>
              <a:rPr lang="en-US" sz="1200" spc="-48" err="1">
                <a:solidFill>
                  <a:srgbClr val="000000"/>
                </a:solidFill>
                <a:latin typeface="Arimo"/>
              </a:rPr>
              <a:t>osobami</a:t>
            </a:r>
            <a:r>
              <a:rPr lang="en-US" sz="1200" spc="-48">
                <a:solidFill>
                  <a:srgbClr val="000000"/>
                </a:solidFill>
                <a:latin typeface="Arimo"/>
              </a:rPr>
              <a:t> </a:t>
            </a:r>
            <a:r>
              <a:rPr lang="en-US" sz="1200" spc="-48" err="1">
                <a:solidFill>
                  <a:srgbClr val="000000"/>
                </a:solidFill>
                <a:latin typeface="Arimo"/>
              </a:rPr>
              <a:t>zatrudnionymi</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ramach</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wykonującym</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wolontariat</a:t>
            </a:r>
            <a:r>
              <a:rPr lang="en-US" sz="1200" spc="-48">
                <a:solidFill>
                  <a:srgbClr val="000000"/>
                </a:solidFill>
                <a:latin typeface="Arimo"/>
              </a:rPr>
              <a:t>, w </a:t>
            </a:r>
            <a:r>
              <a:rPr lang="en-US" sz="1200" spc="-48" err="1">
                <a:solidFill>
                  <a:srgbClr val="000000"/>
                </a:solidFill>
                <a:latin typeface="Arimo"/>
              </a:rPr>
              <a:t>związku</a:t>
            </a:r>
            <a:r>
              <a:rPr lang="en-US" sz="1200" spc="-48">
                <a:solidFill>
                  <a:srgbClr val="000000"/>
                </a:solidFill>
                <a:latin typeface="Arimo"/>
              </a:rPr>
              <a:t> z tym </a:t>
            </a:r>
            <a:r>
              <a:rPr lang="en-US" sz="1200" spc="-48" err="1">
                <a:solidFill>
                  <a:srgbClr val="000000"/>
                </a:solidFill>
                <a:latin typeface="Arimo"/>
              </a:rPr>
              <a:t>zobowiązane</a:t>
            </a:r>
            <a:r>
              <a:rPr lang="en-US" sz="1200" spc="-48">
                <a:solidFill>
                  <a:srgbClr val="000000"/>
                </a:solidFill>
                <a:latin typeface="Arimo"/>
              </a:rPr>
              <a:t> jest do:</a:t>
            </a:r>
          </a:p>
        </p:txBody>
      </p:sp>
      <p:grpSp>
        <p:nvGrpSpPr>
          <p:cNvPr id="17" name="Group 17"/>
          <p:cNvGrpSpPr/>
          <p:nvPr/>
        </p:nvGrpSpPr>
        <p:grpSpPr>
          <a:xfrm>
            <a:off x="820242" y="3017220"/>
            <a:ext cx="6245037" cy="364842"/>
            <a:chOff x="0" y="0"/>
            <a:chExt cx="8326716" cy="486456"/>
          </a:xfrm>
        </p:grpSpPr>
        <p:sp>
          <p:nvSpPr>
            <p:cNvPr id="18" name="TextBox 18"/>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rozwiązywania konfliktów z / lub pomiędzy pracownikami/zleceniobiorcami, bez zbędnej zwłoki;</a:t>
              </a:r>
            </a:p>
          </p:txBody>
        </p:sp>
        <p:sp>
          <p:nvSpPr>
            <p:cNvPr id="19" name="TextBox 19"/>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20" name="Group 20"/>
          <p:cNvGrpSpPr/>
          <p:nvPr/>
        </p:nvGrpSpPr>
        <p:grpSpPr>
          <a:xfrm>
            <a:off x="820242" y="3442529"/>
            <a:ext cx="6245037" cy="364842"/>
            <a:chOff x="0" y="0"/>
            <a:chExt cx="8326716" cy="486456"/>
          </a:xfrm>
        </p:grpSpPr>
        <p:sp>
          <p:nvSpPr>
            <p:cNvPr id="21" name="TextBox 21"/>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dawania przykładu właściwej postawy przez Zarząd Spółki;</a:t>
              </a:r>
            </a:p>
          </p:txBody>
        </p:sp>
        <p:sp>
          <p:nvSpPr>
            <p:cNvPr id="22" name="TextBox 22"/>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3" name="Group 23"/>
          <p:cNvGrpSpPr/>
          <p:nvPr/>
        </p:nvGrpSpPr>
        <p:grpSpPr>
          <a:xfrm>
            <a:off x="799298" y="3898777"/>
            <a:ext cx="6245037" cy="545883"/>
            <a:chOff x="0" y="0"/>
            <a:chExt cx="8326716" cy="727845"/>
          </a:xfrm>
        </p:grpSpPr>
        <p:sp>
          <p:nvSpPr>
            <p:cNvPr id="24" name="TextBox 24"/>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wykazania otwartości na informacje zwrotne przekazywane przez Pracowników/zleceniobiorców;</a:t>
              </a:r>
            </a:p>
          </p:txBody>
        </p:sp>
        <p:sp>
          <p:nvSpPr>
            <p:cNvPr id="25" name="TextBox 25"/>
            <p:cNvSpPr txBox="1"/>
            <p:nvPr/>
          </p:nvSpPr>
          <p:spPr>
            <a:xfrm>
              <a:off x="0" y="467495"/>
              <a:ext cx="236070" cy="260350"/>
            </a:xfrm>
            <a:prstGeom prst="rect">
              <a:avLst/>
            </a:prstGeom>
          </p:spPr>
          <p:txBody>
            <a:bodyPr lIns="0" tIns="0" rIns="0" bIns="0" rtlCol="0" anchor="t">
              <a:spAutoFit/>
            </a:bodyPr>
            <a:lstStyle/>
            <a:p>
              <a:pPr algn="l">
                <a:lnSpc>
                  <a:spcPts val="1439"/>
                </a:lnSpc>
                <a:spcBef>
                  <a:spcPct val="0"/>
                </a:spcBef>
              </a:pPr>
              <a:endParaRPr/>
            </a:p>
          </p:txBody>
        </p:sp>
      </p:grpSp>
      <p:grpSp>
        <p:nvGrpSpPr>
          <p:cNvPr id="26" name="Group 26"/>
          <p:cNvGrpSpPr/>
          <p:nvPr/>
        </p:nvGrpSpPr>
        <p:grpSpPr>
          <a:xfrm>
            <a:off x="799298" y="4372848"/>
            <a:ext cx="6245037" cy="542925"/>
            <a:chOff x="0" y="0"/>
            <a:chExt cx="8326716" cy="723900"/>
          </a:xfrm>
        </p:grpSpPr>
        <p:sp>
          <p:nvSpPr>
            <p:cNvPr id="27" name="TextBox 27"/>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rozpatrywania przypadków problemów związanych z relacjami, które wymagają interwencji ze strony Spółki, w celu ograniczenia ryzyka organizacyjnego i osobowego w zarządzaniu Spółką.</a:t>
              </a:r>
            </a:p>
          </p:txBody>
        </p:sp>
        <p:sp>
          <p:nvSpPr>
            <p:cNvPr id="28" name="TextBox 2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9" name="TextBox 29"/>
          <p:cNvSpPr txBox="1"/>
          <p:nvPr/>
        </p:nvSpPr>
        <p:spPr>
          <a:xfrm>
            <a:off x="613235" y="5172750"/>
            <a:ext cx="6487486" cy="12858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Spółka dba o podnoszenie kompetencji pracowników/zleceniobiorców w zakresie świadomości ryzyka związanego z wystąpieniem zjawisk niepożądanych w zatrudnieniu/zleceniu. W sytuacji wystąpienia tych zjawisk podejmuje dodatkowe działania informacyjne oraz prewencyjne.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Spółka na wniosek pracownika/zleceniobiorcy, który w Postępowaniu jest typowany jako ofiara, może zapewnić mu niezbędną pomoc, w szczególności medyczną, psychologiczną lub prawną.</a:t>
            </a: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357256" y="6415414"/>
            <a:ext cx="7070330" cy="425458"/>
          </a:xfrm>
          <a:prstGeom prst="rect">
            <a:avLst/>
          </a:prstGeom>
        </p:spPr>
        <p:txBody>
          <a:bodyPr lIns="0" tIns="0" rIns="0" bIns="0" rtlCol="0" anchor="t">
            <a:spAutoFit/>
          </a:bodyPr>
          <a:lstStyle/>
          <a:p>
            <a:pPr algn="ctr">
              <a:lnSpc>
                <a:spcPts val="1440"/>
              </a:lnSpc>
              <a:spcBef>
                <a:spcPct val="0"/>
              </a:spcBef>
            </a:pPr>
            <a:r>
              <a:rPr lang="en-US" sz="1200" spc="-48">
                <a:solidFill>
                  <a:srgbClr val="000000"/>
                </a:solidFill>
                <a:latin typeface="Arimo Bold"/>
                <a:ea typeface="Arimo Bold"/>
              </a:rPr>
              <a:t>§ 5</a:t>
            </a:r>
          </a:p>
          <a:p>
            <a:pPr algn="ctr">
              <a:lnSpc>
                <a:spcPts val="360"/>
              </a:lnSpc>
              <a:spcBef>
                <a:spcPct val="0"/>
              </a:spcBef>
            </a:pPr>
            <a:endParaRPr lang="en-US" sz="1200" spc="-48">
              <a:solidFill>
                <a:srgbClr val="000000"/>
              </a:solidFill>
              <a:latin typeface="Arimo Bold"/>
              <a:ea typeface="Arimo Bold"/>
            </a:endParaRPr>
          </a:p>
          <a:p>
            <a:pPr algn="ctr">
              <a:lnSpc>
                <a:spcPts val="1440"/>
              </a:lnSpc>
              <a:spcBef>
                <a:spcPct val="0"/>
              </a:spcBef>
            </a:pPr>
            <a:r>
              <a:rPr lang="en-US" sz="1200" spc="-48">
                <a:solidFill>
                  <a:srgbClr val="000000"/>
                </a:solidFill>
                <a:latin typeface="Arimo Bold"/>
              </a:rPr>
              <a:t>Prawa i obowiązki pracowników/zleceniobiorców</a:t>
            </a:r>
          </a:p>
        </p:txBody>
      </p:sp>
      <p:sp>
        <p:nvSpPr>
          <p:cNvPr id="31" name="TextBox 31"/>
          <p:cNvSpPr txBox="1"/>
          <p:nvPr/>
        </p:nvSpPr>
        <p:spPr>
          <a:xfrm>
            <a:off x="756000" y="7098046"/>
            <a:ext cx="6394129" cy="538609"/>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a:t>
            </a:r>
            <a:r>
              <a:rPr lang="en-US" sz="1200" spc="-48" err="1">
                <a:solidFill>
                  <a:srgbClr val="000000"/>
                </a:solidFill>
                <a:latin typeface="Arimo"/>
              </a:rPr>
              <a:t>Pracownik</a:t>
            </a:r>
            <a:r>
              <a:rPr lang="en-US" sz="1200" spc="-48">
                <a:solidFill>
                  <a:srgbClr val="000000"/>
                </a:solidFill>
                <a:latin typeface="Arimo"/>
              </a:rPr>
              <a:t>, </a:t>
            </a:r>
            <a:r>
              <a:rPr lang="en-US" sz="1200" spc="-48" err="1">
                <a:solidFill>
                  <a:srgbClr val="000000"/>
                </a:solidFill>
                <a:latin typeface="Arimo"/>
              </a:rPr>
              <a:t>zleceniobiorca</a:t>
            </a:r>
            <a:r>
              <a:rPr lang="en-US" sz="1200" spc="-48">
                <a:solidFill>
                  <a:srgbClr val="000000"/>
                </a:solidFill>
                <a:latin typeface="Arimo"/>
              </a:rPr>
              <a:t>, </a:t>
            </a:r>
            <a:r>
              <a:rPr lang="en-US" sz="1200" spc="-48" err="1">
                <a:solidFill>
                  <a:srgbClr val="000000"/>
                </a:solidFill>
                <a:latin typeface="Arimo"/>
              </a:rPr>
              <a:t>który</a:t>
            </a:r>
            <a:r>
              <a:rPr lang="en-US" sz="1200" spc="-48">
                <a:solidFill>
                  <a:srgbClr val="000000"/>
                </a:solidFill>
                <a:latin typeface="Arimo"/>
              </a:rPr>
              <a:t> </a:t>
            </a:r>
            <a:r>
              <a:rPr lang="en-US" sz="1200" spc="-48" err="1">
                <a:solidFill>
                  <a:srgbClr val="000000"/>
                </a:solidFill>
                <a:latin typeface="Arimo"/>
              </a:rPr>
              <a:t>twierdzi</a:t>
            </a:r>
            <a:r>
              <a:rPr lang="en-US" sz="1200" spc="-48">
                <a:solidFill>
                  <a:srgbClr val="000000"/>
                </a:solidFill>
                <a:latin typeface="Arimo"/>
              </a:rPr>
              <a:t>, </a:t>
            </a:r>
            <a:r>
              <a:rPr lang="en-US" sz="1200" spc="-48" err="1">
                <a:solidFill>
                  <a:srgbClr val="000000"/>
                </a:solidFill>
                <a:latin typeface="Arimo"/>
              </a:rPr>
              <a:t>że</a:t>
            </a:r>
            <a:r>
              <a:rPr lang="en-US" sz="1200" spc="-48">
                <a:solidFill>
                  <a:srgbClr val="000000"/>
                </a:solidFill>
                <a:latin typeface="Arimo"/>
              </a:rPr>
              <a:t> w </a:t>
            </a:r>
            <a:r>
              <a:rPr lang="en-US" sz="1200" spc="-48" err="1">
                <a:solidFill>
                  <a:srgbClr val="000000"/>
                </a:solidFill>
                <a:latin typeface="Arimo"/>
              </a:rPr>
              <a:t>stosunku</a:t>
            </a:r>
            <a:r>
              <a:rPr lang="en-US" sz="1200" spc="-48">
                <a:solidFill>
                  <a:srgbClr val="000000"/>
                </a:solidFill>
                <a:latin typeface="Arimo"/>
              </a:rPr>
              <a:t> do </a:t>
            </a:r>
            <a:r>
              <a:rPr lang="en-US" sz="1200" spc="-48" err="1">
                <a:solidFill>
                  <a:srgbClr val="000000"/>
                </a:solidFill>
                <a:latin typeface="Arimo"/>
              </a:rPr>
              <a:t>niego</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innej</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wykonującej</a:t>
            </a:r>
            <a:r>
              <a:rPr lang="en-US" sz="1200" spc="-48">
                <a:solidFill>
                  <a:srgbClr val="000000"/>
                </a:solidFill>
                <a:latin typeface="Arimo"/>
              </a:rPr>
              <a:t> </a:t>
            </a:r>
            <a:r>
              <a:rPr lang="en-US" sz="1200" spc="-48" err="1">
                <a:solidFill>
                  <a:srgbClr val="000000"/>
                </a:solidFill>
                <a:latin typeface="Arimo"/>
              </a:rPr>
              <a:t>pracę</a:t>
            </a:r>
            <a:r>
              <a:rPr lang="en-US" sz="1200" spc="-48">
                <a:solidFill>
                  <a:srgbClr val="000000"/>
                </a:solidFill>
                <a:latin typeface="Arimo"/>
              </a:rPr>
              <a:t>/</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stosowane</a:t>
            </a:r>
            <a:r>
              <a:rPr lang="en-US" sz="1200" spc="-48">
                <a:solidFill>
                  <a:srgbClr val="000000"/>
                </a:solidFill>
                <a:latin typeface="Arimo"/>
              </a:rPr>
              <a:t> jest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jest </a:t>
            </a:r>
            <a:r>
              <a:rPr lang="en-US" sz="1200" spc="-48" err="1">
                <a:solidFill>
                  <a:srgbClr val="000000"/>
                </a:solidFill>
                <a:latin typeface="Arimo"/>
              </a:rPr>
              <a:t>uprawniony</a:t>
            </a:r>
            <a:r>
              <a:rPr lang="en-US" sz="1200" spc="-48">
                <a:solidFill>
                  <a:srgbClr val="000000"/>
                </a:solidFill>
                <a:latin typeface="Arimo"/>
              </a:rPr>
              <a:t> do </a:t>
            </a:r>
            <a:r>
              <a:rPr lang="en-US" sz="1200" spc="-48" err="1">
                <a:solidFill>
                  <a:srgbClr val="000000"/>
                </a:solidFill>
                <a:latin typeface="Arimo"/>
              </a:rPr>
              <a:t>przedstawienia</a:t>
            </a:r>
            <a:r>
              <a:rPr lang="en-US" sz="1200" spc="-48">
                <a:solidFill>
                  <a:srgbClr val="000000"/>
                </a:solidFill>
                <a:latin typeface="Arimo"/>
              </a:rPr>
              <a:t> </a:t>
            </a:r>
            <a:r>
              <a:rPr lang="pl-PL" sz="1200" spc="-48">
                <a:solidFill>
                  <a:srgbClr val="000000"/>
                </a:solidFill>
                <a:latin typeface="Arimo"/>
              </a:rPr>
              <a:t>              </a:t>
            </a:r>
            <a:r>
              <a:rPr lang="en-US" sz="1200" spc="-48" err="1">
                <a:solidFill>
                  <a:srgbClr val="000000"/>
                </a:solidFill>
                <a:latin typeface="Arimo"/>
              </a:rPr>
              <a:t>Spółce</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 - </a:t>
            </a:r>
            <a:r>
              <a:rPr lang="en-US" sz="1200" spc="-48" err="1">
                <a:solidFill>
                  <a:srgbClr val="000000"/>
                </a:solidFill>
                <a:latin typeface="Arimo"/>
              </a:rPr>
              <a:t>Zawiadomienia</a:t>
            </a:r>
            <a:r>
              <a:rPr lang="en-US" sz="1200" spc="-48">
                <a:solidFill>
                  <a:srgbClr val="000000"/>
                </a:solidFill>
                <a:latin typeface="Arimo"/>
              </a:rPr>
              <a:t>. </a:t>
            </a:r>
          </a:p>
        </p:txBody>
      </p:sp>
      <p:sp>
        <p:nvSpPr>
          <p:cNvPr id="32" name="TextBox 32"/>
          <p:cNvSpPr txBox="1"/>
          <p:nvPr/>
        </p:nvSpPr>
        <p:spPr>
          <a:xfrm>
            <a:off x="756000" y="7776413"/>
            <a:ext cx="6416600"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a:t>
            </a:r>
            <a:r>
              <a:rPr lang="en-US" sz="1200" spc="-48" err="1">
                <a:solidFill>
                  <a:srgbClr val="000000"/>
                </a:solidFill>
                <a:latin typeface="Arimo"/>
              </a:rPr>
              <a:t>Bezpodstawne</a:t>
            </a:r>
            <a:r>
              <a:rPr lang="en-US" sz="1200" spc="-48">
                <a:solidFill>
                  <a:srgbClr val="000000"/>
                </a:solidFill>
                <a:latin typeface="Arimo"/>
              </a:rPr>
              <a:t> </a:t>
            </a:r>
            <a:r>
              <a:rPr lang="en-US" sz="1200" spc="-48" err="1">
                <a:solidFill>
                  <a:srgbClr val="000000"/>
                </a:solidFill>
                <a:latin typeface="Arimo"/>
              </a:rPr>
              <a:t>oskarżanie</a:t>
            </a:r>
            <a:r>
              <a:rPr lang="en-US" sz="1200" spc="-48">
                <a:solidFill>
                  <a:srgbClr val="000000"/>
                </a:solidFill>
                <a:latin typeface="Arimo"/>
              </a:rPr>
              <a:t> o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a:t>
            </a:r>
            <a:r>
              <a:rPr lang="en-US" sz="1200" spc="-48" err="1">
                <a:solidFill>
                  <a:srgbClr val="000000"/>
                </a:solidFill>
                <a:latin typeface="Arimo"/>
              </a:rPr>
              <a:t>wśród</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działających</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rzecz</a:t>
            </a:r>
            <a:r>
              <a:rPr lang="en-US" sz="1200" spc="-48">
                <a:solidFill>
                  <a:srgbClr val="000000"/>
                </a:solidFill>
                <a:latin typeface="Arimo"/>
              </a:rPr>
              <a:t> </a:t>
            </a:r>
            <a:r>
              <a:rPr lang="en-US" sz="1200" spc="-48" err="1">
                <a:solidFill>
                  <a:srgbClr val="000000"/>
                </a:solidFill>
                <a:latin typeface="Arimo"/>
              </a:rPr>
              <a:t>Spółki</a:t>
            </a:r>
            <a:r>
              <a:rPr lang="en-US" sz="1200" spc="-48">
                <a:solidFill>
                  <a:srgbClr val="000000"/>
                </a:solidFill>
                <a:latin typeface="Arimo"/>
              </a:rPr>
              <a:t> </a:t>
            </a:r>
          </a:p>
          <a:p>
            <a:pPr algn="just">
              <a:lnSpc>
                <a:spcPts val="1439"/>
              </a:lnSpc>
              <a:spcBef>
                <a:spcPct val="0"/>
              </a:spcBef>
            </a:pPr>
            <a:r>
              <a:rPr lang="en-US" sz="1200" spc="-48">
                <a:solidFill>
                  <a:srgbClr val="000000"/>
                </a:solidFill>
                <a:latin typeface="Arimo"/>
              </a:rPr>
              <a:t>jest  </a:t>
            </a:r>
            <a:r>
              <a:rPr lang="en-US" sz="1200" spc="-48" err="1">
                <a:solidFill>
                  <a:srgbClr val="000000"/>
                </a:solidFill>
                <a:latin typeface="Arimo"/>
              </a:rPr>
              <a:t>zabronione</a:t>
            </a:r>
            <a:r>
              <a:rPr lang="en-US" sz="1200" spc="-48">
                <a:solidFill>
                  <a:srgbClr val="000000"/>
                </a:solidFill>
                <a:latin typeface="Arimo"/>
              </a:rPr>
              <a:t>.</a:t>
            </a:r>
          </a:p>
        </p:txBody>
      </p:sp>
      <p:sp>
        <p:nvSpPr>
          <p:cNvPr id="33" name="TextBox 33"/>
          <p:cNvSpPr txBox="1"/>
          <p:nvPr/>
        </p:nvSpPr>
        <p:spPr>
          <a:xfrm>
            <a:off x="799298" y="406211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4" name="TextBox 34"/>
          <p:cNvSpPr txBox="1"/>
          <p:nvPr/>
        </p:nvSpPr>
        <p:spPr>
          <a:xfrm>
            <a:off x="762999" y="8247612"/>
            <a:ext cx="6416600" cy="12858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a:t>
            </a:r>
            <a:r>
              <a:rPr lang="en-US" sz="1200" spc="-48" err="1">
                <a:solidFill>
                  <a:srgbClr val="000000"/>
                </a:solidFill>
                <a:latin typeface="Arimo"/>
              </a:rPr>
              <a:t>Pracownik</a:t>
            </a:r>
            <a:r>
              <a:rPr lang="en-US" sz="1200" spc="-48">
                <a:solidFill>
                  <a:srgbClr val="000000"/>
                </a:solidFill>
                <a:latin typeface="Arimo"/>
              </a:rPr>
              <a:t>/</a:t>
            </a:r>
            <a:r>
              <a:rPr lang="en-US" sz="1200" spc="-48" err="1">
                <a:solidFill>
                  <a:srgbClr val="000000"/>
                </a:solidFill>
                <a:latin typeface="Arimo"/>
              </a:rPr>
              <a:t>zleceniobiorca</a:t>
            </a:r>
            <a:r>
              <a:rPr lang="en-US" sz="1200" spc="-48">
                <a:solidFill>
                  <a:srgbClr val="000000"/>
                </a:solidFill>
                <a:latin typeface="Arimo"/>
              </a:rPr>
              <a:t>, </a:t>
            </a:r>
            <a:r>
              <a:rPr lang="en-US" sz="1200" spc="-48" err="1">
                <a:solidFill>
                  <a:srgbClr val="000000"/>
                </a:solidFill>
                <a:latin typeface="Arimo"/>
              </a:rPr>
              <a:t>będący</a:t>
            </a:r>
            <a:r>
              <a:rPr lang="en-US" sz="1200" spc="-48">
                <a:solidFill>
                  <a:srgbClr val="000000"/>
                </a:solidFill>
                <a:latin typeface="Arimo"/>
              </a:rPr>
              <a:t> </a:t>
            </a:r>
            <a:r>
              <a:rPr lang="en-US" sz="1200" spc="-48" err="1">
                <a:solidFill>
                  <a:srgbClr val="000000"/>
                </a:solidFill>
                <a:latin typeface="Arimo"/>
              </a:rPr>
              <a:t>domniemaną</a:t>
            </a:r>
            <a:r>
              <a:rPr lang="en-US" sz="1200" spc="-48">
                <a:solidFill>
                  <a:srgbClr val="000000"/>
                </a:solidFill>
                <a:latin typeface="Arimo"/>
              </a:rPr>
              <a:t> </a:t>
            </a:r>
            <a:r>
              <a:rPr lang="en-US" sz="1200" spc="-48" err="1">
                <a:solidFill>
                  <a:srgbClr val="000000"/>
                </a:solidFill>
                <a:latin typeface="Arimo"/>
              </a:rPr>
              <a:t>ofiarą</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zawnioskować</a:t>
            </a:r>
            <a:r>
              <a:rPr lang="en-US" sz="1200" spc="-48">
                <a:solidFill>
                  <a:srgbClr val="000000"/>
                </a:solidFill>
                <a:latin typeface="Arimo"/>
              </a:rPr>
              <a:t> do </a:t>
            </a:r>
            <a:r>
              <a:rPr lang="en-US" sz="1200" spc="-48" err="1">
                <a:solidFill>
                  <a:srgbClr val="000000"/>
                </a:solidFill>
                <a:latin typeface="Arimo"/>
              </a:rPr>
              <a:t>Spółki</a:t>
            </a:r>
            <a:r>
              <a:rPr lang="en-US" sz="1200" spc="-48">
                <a:solidFill>
                  <a:srgbClr val="000000"/>
                </a:solidFill>
                <a:latin typeface="Arimo"/>
              </a:rPr>
              <a:t>                           o </a:t>
            </a:r>
            <a:r>
              <a:rPr lang="en-US" sz="1200" spc="-48" err="1">
                <a:solidFill>
                  <a:srgbClr val="000000"/>
                </a:solidFill>
                <a:latin typeface="Arimo"/>
              </a:rPr>
              <a:t>przeniesienie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inne</a:t>
            </a:r>
            <a:r>
              <a:rPr lang="en-US" sz="1200" spc="-48">
                <a:solidFill>
                  <a:srgbClr val="000000"/>
                </a:solidFill>
                <a:latin typeface="Arimo"/>
              </a:rPr>
              <a:t> </a:t>
            </a:r>
            <a:r>
              <a:rPr lang="en-US" sz="1200" spc="-48" err="1">
                <a:solidFill>
                  <a:srgbClr val="000000"/>
                </a:solidFill>
                <a:latin typeface="Arimo"/>
              </a:rPr>
              <a:t>stanowisko</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do </a:t>
            </a:r>
            <a:r>
              <a:rPr lang="en-US" sz="1200" spc="-48" err="1">
                <a:solidFill>
                  <a:srgbClr val="000000"/>
                </a:solidFill>
                <a:latin typeface="Arimo"/>
              </a:rPr>
              <a:t>innego</a:t>
            </a:r>
            <a:r>
              <a:rPr lang="en-US" sz="1200" spc="-48">
                <a:solidFill>
                  <a:srgbClr val="000000"/>
                </a:solidFill>
                <a:latin typeface="Arimo"/>
              </a:rPr>
              <a:t> </a:t>
            </a:r>
            <a:r>
              <a:rPr lang="en-US" sz="1200" spc="-48" err="1">
                <a:solidFill>
                  <a:srgbClr val="000000"/>
                </a:solidFill>
                <a:latin typeface="Arimo"/>
              </a:rPr>
              <a:t>miejsca</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zastosowania</a:t>
            </a:r>
            <a:r>
              <a:rPr lang="en-US" sz="1200" spc="-48">
                <a:solidFill>
                  <a:srgbClr val="000000"/>
                </a:solidFill>
                <a:latin typeface="Arimo"/>
              </a:rPr>
              <a:t> </a:t>
            </a:r>
            <a:r>
              <a:rPr lang="en-US" sz="1200" spc="-48" err="1">
                <a:solidFill>
                  <a:srgbClr val="000000"/>
                </a:solidFill>
                <a:latin typeface="Arimo"/>
              </a:rPr>
              <a:t>wobec</a:t>
            </a:r>
            <a:r>
              <a:rPr lang="en-US" sz="1200" spc="-48">
                <a:solidFill>
                  <a:srgbClr val="000000"/>
                </a:solidFill>
                <a:latin typeface="Arimo"/>
              </a:rPr>
              <a:t> </a:t>
            </a:r>
            <a:r>
              <a:rPr lang="en-US" sz="1200" spc="-48" err="1">
                <a:solidFill>
                  <a:srgbClr val="000000"/>
                </a:solidFill>
                <a:latin typeface="Arimo"/>
              </a:rPr>
              <a:t>niego</a:t>
            </a:r>
            <a:r>
              <a:rPr lang="en-US" sz="1200" spc="-48">
                <a:solidFill>
                  <a:srgbClr val="000000"/>
                </a:solidFill>
                <a:latin typeface="Arimo"/>
              </a:rPr>
              <a:t> </a:t>
            </a:r>
            <a:r>
              <a:rPr lang="en-US" sz="1200" spc="-48" err="1">
                <a:solidFill>
                  <a:srgbClr val="000000"/>
                </a:solidFill>
                <a:latin typeface="Arimo"/>
              </a:rPr>
              <a:t>innej</a:t>
            </a:r>
            <a:r>
              <a:rPr lang="en-US" sz="1200" spc="-48">
                <a:solidFill>
                  <a:srgbClr val="000000"/>
                </a:solidFill>
                <a:latin typeface="Arimo"/>
              </a:rPr>
              <a:t> </a:t>
            </a:r>
            <a:r>
              <a:rPr lang="en-US" sz="1200" spc="-48" err="1">
                <a:solidFill>
                  <a:srgbClr val="000000"/>
                </a:solidFill>
                <a:latin typeface="Arimo"/>
              </a:rPr>
              <a:t>formy</a:t>
            </a:r>
            <a:r>
              <a:rPr lang="en-US" sz="1200" spc="-48">
                <a:solidFill>
                  <a:srgbClr val="000000"/>
                </a:solidFill>
                <a:latin typeface="Arimo"/>
              </a:rPr>
              <a:t> </a:t>
            </a:r>
            <a:r>
              <a:rPr lang="en-US" sz="1200" spc="-48" err="1">
                <a:solidFill>
                  <a:srgbClr val="000000"/>
                </a:solidFill>
                <a:latin typeface="Arimo"/>
              </a:rPr>
              <a:t>zatrudnienia</a:t>
            </a:r>
            <a:r>
              <a:rPr lang="en-US" sz="1200" spc="-48">
                <a:solidFill>
                  <a:srgbClr val="000000"/>
                </a:solidFill>
                <a:latin typeface="Arimo"/>
              </a:rPr>
              <a:t>/</a:t>
            </a:r>
            <a:r>
              <a:rPr lang="en-US" sz="1200" spc="-48" err="1">
                <a:solidFill>
                  <a:srgbClr val="000000"/>
                </a:solidFill>
                <a:latin typeface="Arimo"/>
              </a:rPr>
              <a:t>zlecenia</a:t>
            </a:r>
            <a:r>
              <a:rPr lang="en-US" sz="1200" spc="-48">
                <a:solidFill>
                  <a:srgbClr val="000000"/>
                </a:solidFill>
                <a:latin typeface="Arimo"/>
              </a:rPr>
              <a:t>. </a:t>
            </a:r>
            <a:r>
              <a:rPr lang="en-US" sz="1200" spc="-48" err="1">
                <a:solidFill>
                  <a:srgbClr val="000000"/>
                </a:solidFill>
                <a:latin typeface="Arimo"/>
              </a:rPr>
              <a:t>Przeniesienie</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polegać</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zmianie</a:t>
            </a:r>
            <a:r>
              <a:rPr lang="en-US" sz="1200" spc="-48">
                <a:solidFill>
                  <a:srgbClr val="000000"/>
                </a:solidFill>
                <a:latin typeface="Arimo"/>
              </a:rPr>
              <a:t> </a:t>
            </a:r>
            <a:r>
              <a:rPr lang="en-US" sz="1200" spc="-48" err="1">
                <a:solidFill>
                  <a:srgbClr val="000000"/>
                </a:solidFill>
                <a:latin typeface="Arimo"/>
              </a:rPr>
              <a:t>miejsca</a:t>
            </a:r>
            <a:r>
              <a:rPr lang="en-US" sz="1200" spc="-48">
                <a:solidFill>
                  <a:srgbClr val="000000"/>
                </a:solidFill>
                <a:latin typeface="Arimo"/>
              </a:rPr>
              <a:t> </a:t>
            </a:r>
            <a:r>
              <a:rPr lang="en-US" sz="1200" spc="-48" err="1">
                <a:solidFill>
                  <a:srgbClr val="000000"/>
                </a:solidFill>
                <a:latin typeface="Arimo"/>
              </a:rPr>
              <a:t>wykonywania</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a:t>
            </a:r>
            <a:r>
              <a:rPr lang="en-US" sz="1200" spc="-48" err="1">
                <a:solidFill>
                  <a:srgbClr val="000000"/>
                </a:solidFill>
                <a:latin typeface="Arimo"/>
              </a:rPr>
              <a:t>zlecenia</a:t>
            </a:r>
            <a:r>
              <a:rPr lang="en-US" sz="1200" spc="-48">
                <a:solidFill>
                  <a:srgbClr val="000000"/>
                </a:solidFill>
                <a:latin typeface="Arimo"/>
              </a:rPr>
              <a:t>, </a:t>
            </a:r>
            <a:r>
              <a:rPr lang="en-US" sz="1200" spc="-48" err="1">
                <a:solidFill>
                  <a:srgbClr val="000000"/>
                </a:solidFill>
                <a:latin typeface="Arimo"/>
              </a:rPr>
              <a:t>połączonej</a:t>
            </a:r>
            <a:r>
              <a:rPr lang="en-US" sz="1200" spc="-48">
                <a:solidFill>
                  <a:srgbClr val="000000"/>
                </a:solidFill>
                <a:latin typeface="Arimo"/>
              </a:rPr>
              <a:t> w </a:t>
            </a:r>
            <a:r>
              <a:rPr lang="en-US" sz="1200" spc="-48" err="1">
                <a:solidFill>
                  <a:srgbClr val="000000"/>
                </a:solidFill>
                <a:latin typeface="Arimo"/>
              </a:rPr>
              <a:t>razie</a:t>
            </a:r>
            <a:r>
              <a:rPr lang="en-US" sz="1200" spc="-48">
                <a:solidFill>
                  <a:srgbClr val="000000"/>
                </a:solidFill>
                <a:latin typeface="Arimo"/>
              </a:rPr>
              <a:t> </a:t>
            </a:r>
            <a:r>
              <a:rPr lang="en-US" sz="1200" spc="-48" err="1">
                <a:solidFill>
                  <a:srgbClr val="000000"/>
                </a:solidFill>
                <a:latin typeface="Arimo"/>
              </a:rPr>
              <a:t>potrzeby</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konieczności</a:t>
            </a:r>
            <a:r>
              <a:rPr lang="en-US" sz="1200" spc="-48">
                <a:solidFill>
                  <a:srgbClr val="000000"/>
                </a:solidFill>
                <a:latin typeface="Arimo"/>
              </a:rPr>
              <a:t> ze </a:t>
            </a:r>
            <a:r>
              <a:rPr lang="en-US" sz="1200" spc="-48" err="1">
                <a:solidFill>
                  <a:srgbClr val="000000"/>
                </a:solidFill>
                <a:latin typeface="Arimo"/>
              </a:rPr>
              <a:t>zmianą</a:t>
            </a:r>
            <a:r>
              <a:rPr lang="en-US" sz="1200" spc="-48">
                <a:solidFill>
                  <a:srgbClr val="000000"/>
                </a:solidFill>
                <a:latin typeface="Arimo"/>
              </a:rPr>
              <a:t> </a:t>
            </a:r>
            <a:r>
              <a:rPr lang="en-US" sz="1200" spc="-48" err="1">
                <a:solidFill>
                  <a:srgbClr val="000000"/>
                </a:solidFill>
                <a:latin typeface="Arimo"/>
              </a:rPr>
              <a:t>stanowiska</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równorzędne</a:t>
            </a:r>
            <a:r>
              <a:rPr lang="en-US" sz="1200" spc="-48">
                <a:solidFill>
                  <a:srgbClr val="000000"/>
                </a:solidFill>
                <a:latin typeface="Arimo"/>
              </a:rPr>
              <a:t>. </a:t>
            </a:r>
            <a:r>
              <a:rPr lang="en-US" sz="1200" spc="-48" err="1">
                <a:solidFill>
                  <a:srgbClr val="000000"/>
                </a:solidFill>
                <a:latin typeface="Arimo"/>
              </a:rPr>
              <a:t>Decyzję</a:t>
            </a:r>
            <a:r>
              <a:rPr lang="en-US" sz="1200" spc="-48">
                <a:solidFill>
                  <a:srgbClr val="000000"/>
                </a:solidFill>
                <a:latin typeface="Arimo"/>
              </a:rPr>
              <a:t> w </a:t>
            </a:r>
            <a:r>
              <a:rPr lang="en-US" sz="1200" spc="-48" err="1">
                <a:solidFill>
                  <a:srgbClr val="000000"/>
                </a:solidFill>
                <a:latin typeface="Arimo"/>
              </a:rPr>
              <a:t>sprawie</a:t>
            </a:r>
            <a:r>
              <a:rPr lang="en-US" sz="1200" spc="-48">
                <a:solidFill>
                  <a:srgbClr val="000000"/>
                </a:solidFill>
                <a:latin typeface="Arimo"/>
              </a:rPr>
              <a:t> </a:t>
            </a:r>
            <a:r>
              <a:rPr lang="en-US" sz="1200" spc="-48" err="1">
                <a:solidFill>
                  <a:srgbClr val="000000"/>
                </a:solidFill>
                <a:latin typeface="Arimo"/>
              </a:rPr>
              <a:t>wniosku</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a:t>
            </a:r>
            <a:r>
              <a:rPr lang="en-US" sz="1200" spc="-48" err="1">
                <a:solidFill>
                  <a:srgbClr val="000000"/>
                </a:solidFill>
                <a:latin typeface="Arimo"/>
              </a:rPr>
              <a:t>zleceniobiorcy</a:t>
            </a:r>
            <a:r>
              <a:rPr lang="en-US" sz="1200" spc="-48">
                <a:solidFill>
                  <a:srgbClr val="000000"/>
                </a:solidFill>
                <a:latin typeface="Arimo"/>
              </a:rPr>
              <a:t>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Spółka</a:t>
            </a:r>
            <a:r>
              <a:rPr lang="en-US" sz="1200" spc="-48">
                <a:solidFill>
                  <a:srgbClr val="000000"/>
                </a:solidFill>
                <a:latin typeface="Arimo"/>
              </a:rPr>
              <a:t>, </a:t>
            </a:r>
            <a:r>
              <a:rPr lang="en-US" sz="1200" spc="-48" err="1">
                <a:solidFill>
                  <a:srgbClr val="000000"/>
                </a:solidFill>
                <a:latin typeface="Arimo"/>
              </a:rPr>
              <a:t>biorąc</a:t>
            </a:r>
            <a:r>
              <a:rPr lang="en-US" sz="1200" spc="-48">
                <a:solidFill>
                  <a:srgbClr val="000000"/>
                </a:solidFill>
                <a:latin typeface="Arimo"/>
              </a:rPr>
              <a:t> pod </a:t>
            </a:r>
            <a:r>
              <a:rPr lang="en-US" sz="1200" spc="-48" err="1">
                <a:solidFill>
                  <a:srgbClr val="000000"/>
                </a:solidFill>
                <a:latin typeface="Arimo"/>
              </a:rPr>
              <a:t>uwagę</a:t>
            </a:r>
            <a:r>
              <a:rPr lang="en-US" sz="1200" spc="-48">
                <a:solidFill>
                  <a:srgbClr val="000000"/>
                </a:solidFill>
                <a:latin typeface="Arimo"/>
              </a:rPr>
              <a:t> </a:t>
            </a:r>
            <a:r>
              <a:rPr lang="en-US" sz="1200" spc="-48" err="1">
                <a:solidFill>
                  <a:srgbClr val="000000"/>
                </a:solidFill>
                <a:latin typeface="Arimo"/>
              </a:rPr>
              <a:t>swoje</a:t>
            </a:r>
            <a:r>
              <a:rPr lang="en-US" sz="1200" spc="-48">
                <a:solidFill>
                  <a:srgbClr val="000000"/>
                </a:solidFill>
                <a:latin typeface="Arimo"/>
              </a:rPr>
              <a:t> </a:t>
            </a:r>
            <a:r>
              <a:rPr lang="en-US" sz="1200" spc="-48" err="1">
                <a:solidFill>
                  <a:srgbClr val="000000"/>
                </a:solidFill>
                <a:latin typeface="Arimo"/>
              </a:rPr>
              <a:t>potrzeby</a:t>
            </a:r>
            <a:r>
              <a:rPr lang="en-US" sz="1200" spc="-48">
                <a:solidFill>
                  <a:srgbClr val="000000"/>
                </a:solidFill>
                <a:latin typeface="Arimo"/>
              </a:rPr>
              <a:t> i </a:t>
            </a:r>
            <a:r>
              <a:rPr lang="en-US" sz="1200" spc="-48" err="1">
                <a:solidFill>
                  <a:srgbClr val="000000"/>
                </a:solidFill>
                <a:latin typeface="Arimo"/>
              </a:rPr>
              <a:t>możliwości</a:t>
            </a: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sp>
        <p:nvSpPr>
          <p:cNvPr id="35" name="TextBox 3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115</a:t>
            </a:r>
          </a:p>
        </p:txBody>
      </p:sp>
      <p:sp>
        <p:nvSpPr>
          <p:cNvPr id="36" name="TextBox 36"/>
          <p:cNvSpPr txBox="1"/>
          <p:nvPr/>
        </p:nvSpPr>
        <p:spPr>
          <a:xfrm>
            <a:off x="3168650" y="741634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8" name="TextBox 37">
            <a:extLst>
              <a:ext uri="{FF2B5EF4-FFF2-40B4-BE49-F238E27FC236}">
                <a16:creationId xmlns:a16="http://schemas.microsoft.com/office/drawing/2014/main" id="{33060733-4128-C4D4-2B5B-5A7A8066250F}"/>
              </a:ext>
            </a:extLst>
          </p:cNvPr>
          <p:cNvSpPr txBox="1"/>
          <p:nvPr/>
        </p:nvSpPr>
        <p:spPr>
          <a:xfrm>
            <a:off x="594512" y="9523140"/>
            <a:ext cx="1392236" cy="164003"/>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Spółki</a:t>
            </a:r>
            <a:endParaRPr lang="en-US" sz="875">
              <a:solidFill>
                <a:srgbClr val="34414A"/>
              </a:solidFill>
              <a:latin typeface="Arimo"/>
            </a:endParaRPr>
          </a:p>
        </p:txBody>
      </p:sp>
      <p:sp>
        <p:nvSpPr>
          <p:cNvPr id="39" name="TextBox 36">
            <a:extLst>
              <a:ext uri="{FF2B5EF4-FFF2-40B4-BE49-F238E27FC236}">
                <a16:creationId xmlns:a16="http://schemas.microsoft.com/office/drawing/2014/main" id="{49C5B429-A95F-5617-9E5F-406E156A81EF}"/>
              </a:ext>
            </a:extLst>
          </p:cNvPr>
          <p:cNvSpPr txBox="1"/>
          <p:nvPr/>
        </p:nvSpPr>
        <p:spPr>
          <a:xfrm>
            <a:off x="523954" y="948848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8877"/>
            <a:ext cx="6487486" cy="20097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4. Pracownik/zleceniobiorca ma obowiązek zapoznać się z treścią niniejszej Procedury.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Pracownik jest zobowiązany do uczestnictwa w szkoleniach organizowanych przez Spółkę,  dotyczących tematyki przeciwdziałania zjawiskom niepożądanym</a:t>
            </a:r>
          </a:p>
          <a:p>
            <a:pPr algn="just">
              <a:lnSpc>
                <a:spcPts val="1439"/>
              </a:lnSpc>
            </a:pPr>
            <a:r>
              <a:rPr lang="en-US" sz="1200" spc="-48">
                <a:solidFill>
                  <a:srgbClr val="000000"/>
                </a:solidFill>
                <a:latin typeface="Arimo"/>
              </a:rPr>
              <a:t>w zatrudnieniu.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Pracownik/zleceniobiorca jest zobowiązany do powstrzymania się od zachowań noszących znamiona dyskryminacji, mobbingu lub innego rodzaju zjawisk niepożądanych.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7. Pracownik/zleceniobiorca jest zobowiązany do uczestnictwa na wniosek Komisji w Postępowaniu. </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680738" y="3628704"/>
            <a:ext cx="2281595"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a:solidFill>
                  <a:srgbClr val="000000"/>
                </a:solidFill>
                <a:latin typeface="Arimo Bold"/>
              </a:rPr>
              <a:t>Zasady dokonania Zawiadomienia</a:t>
            </a:r>
          </a:p>
        </p:txBody>
      </p:sp>
      <p:sp>
        <p:nvSpPr>
          <p:cNvPr id="16" name="TextBox 16"/>
          <p:cNvSpPr txBox="1"/>
          <p:nvPr/>
        </p:nvSpPr>
        <p:spPr>
          <a:xfrm>
            <a:off x="577793" y="4395332"/>
            <a:ext cx="3985960" cy="2000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Złożenie Zawiadomienia może mieć miejsce poprzez:</a:t>
            </a:r>
          </a:p>
        </p:txBody>
      </p:sp>
      <p:sp>
        <p:nvSpPr>
          <p:cNvPr id="17" name="TextBox 17"/>
          <p:cNvSpPr txBox="1"/>
          <p:nvPr/>
        </p:nvSpPr>
        <p:spPr>
          <a:xfrm>
            <a:off x="1150848" y="4766807"/>
            <a:ext cx="5914431"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wysłanie na adres e-mail..........................................................elektronicznego formularza zgłoszeniowego, dostępnego w kanałach komunikacji wykorzystywanych w Spółce, lub</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wysłanie bądź przekazanie formularza zgłoszeniowego w formie papierowej, dostępnego do pobrania w kanałach komunikacji wykorzystywanych w Spółce.</a:t>
            </a:r>
          </a:p>
        </p:txBody>
      </p:sp>
      <p:sp>
        <p:nvSpPr>
          <p:cNvPr id="18" name="TextBox 18"/>
          <p:cNvSpPr txBox="1"/>
          <p:nvPr/>
        </p:nvSpPr>
        <p:spPr>
          <a:xfrm>
            <a:off x="820142" y="476680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820142" y="532695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577793" y="5955269"/>
            <a:ext cx="6487486" cy="38195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Osobą uprawnioną do odbierania Zawiadomień jest dedykowana osoba, niebędąca członkiem  zarządu, wyznaczona przez Spółkę, przy czym jeśli Zawiadomienie dotyczy tejże osoby, obowiązana jest ona do przekazania Zawiadomienia innemu członkowi Komisji ds. przeciwdziałania dyskryminacji              i mobbingowi w Spółce.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ea typeface="Arimo"/>
              </a:rPr>
              <a:t>3. Osoba uprawniona do odbierania Zawiadomień odpowiada za sprawdzenie, czy Zawiadomienie jest kompletne m.in. czy zawiera elementy wskazane w § 6 ust. 4 i 5, a w razie ich braku – wnioskuje o ich uzupełnienie Zawiadamiającego.</a:t>
            </a:r>
          </a:p>
          <a:p>
            <a:pPr algn="just">
              <a:lnSpc>
                <a:spcPts val="1439"/>
              </a:lnSpc>
            </a:pPr>
            <a:endParaRPr lang="en-US" sz="1200" spc="-48">
              <a:solidFill>
                <a:srgbClr val="000000"/>
              </a:solidFill>
              <a:latin typeface="Arimo"/>
              <a:ea typeface="Arimo"/>
            </a:endParaRPr>
          </a:p>
          <a:p>
            <a:pPr algn="just">
              <a:lnSpc>
                <a:spcPts val="1439"/>
              </a:lnSpc>
            </a:pPr>
            <a:r>
              <a:rPr lang="en-US" sz="1200" spc="-48">
                <a:solidFill>
                  <a:srgbClr val="000000"/>
                </a:solidFill>
                <a:latin typeface="Arimo"/>
              </a:rPr>
              <a:t>4. Zawiadomienie powinno zawierać przedstawienie stanu faktycznego oraz wszelkie niezbędne informacje potrzebne do wyjaśnienia sprawy, w tym: daty lub okres, którego ono dotyczy, informacje mogące stanowić dowody dotyczące okoliczności opisanych w Zawiadomieniu,                                informacje o ewentualnych świadkach tych zdarzeń oraz wskazanie domniemanego sprawcy                     i domniemanej ofiary.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Zawiadomienie zawiera dane personalne składającego Zawiadomienie - imię, nazwisko, oraz dane kontaktowe wskazane przez tą osobę.</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1" name="TextBox 21"/>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116</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22571" y="1162104"/>
            <a:ext cx="7114857" cy="8678988"/>
            <a:chOff x="0" y="0"/>
            <a:chExt cx="41771077" cy="50954032"/>
          </a:xfrm>
        </p:grpSpPr>
        <p:sp>
          <p:nvSpPr>
            <p:cNvPr id="3" name="Freeform 3"/>
            <p:cNvSpPr/>
            <p:nvPr/>
          </p:nvSpPr>
          <p:spPr>
            <a:xfrm>
              <a:off x="0" y="0"/>
              <a:ext cx="41771078" cy="50954031"/>
            </a:xfrm>
            <a:custGeom>
              <a:avLst/>
              <a:gdLst/>
              <a:ahLst/>
              <a:cxnLst/>
              <a:rect l="l" t="t" r="r" b="b"/>
              <a:pathLst>
                <a:path w="41771078" h="50954031">
                  <a:moveTo>
                    <a:pt x="0" y="0"/>
                  </a:moveTo>
                  <a:lnTo>
                    <a:pt x="0" y="50954031"/>
                  </a:lnTo>
                  <a:lnTo>
                    <a:pt x="41771078" y="50954031"/>
                  </a:lnTo>
                  <a:lnTo>
                    <a:pt x="41771078" y="0"/>
                  </a:lnTo>
                  <a:lnTo>
                    <a:pt x="0" y="0"/>
                  </a:lnTo>
                  <a:close/>
                  <a:moveTo>
                    <a:pt x="41710118" y="50893073"/>
                  </a:moveTo>
                  <a:lnTo>
                    <a:pt x="59690" y="50893073"/>
                  </a:lnTo>
                  <a:lnTo>
                    <a:pt x="59690" y="59690"/>
                  </a:lnTo>
                  <a:lnTo>
                    <a:pt x="41710118" y="59690"/>
                  </a:lnTo>
                  <a:lnTo>
                    <a:pt x="41710118" y="50893073"/>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682086" y="9608599"/>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602228" y="1314910"/>
            <a:ext cx="4355544"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a:solidFill>
                  <a:srgbClr val="000000"/>
                </a:solidFill>
                <a:latin typeface="Arimo Bold"/>
              </a:rPr>
              <a:t>Zasady działania Komisji</a:t>
            </a:r>
          </a:p>
          <a:p>
            <a:pPr algn="ctr">
              <a:lnSpc>
                <a:spcPts val="1439"/>
              </a:lnSpc>
              <a:spcBef>
                <a:spcPct val="0"/>
              </a:spcBef>
            </a:pPr>
            <a:endParaRPr lang="en-US" sz="1200" spc="-48">
              <a:solidFill>
                <a:srgbClr val="000000"/>
              </a:solidFill>
              <a:latin typeface="Arimo Bold"/>
            </a:endParaRPr>
          </a:p>
        </p:txBody>
      </p:sp>
      <p:sp>
        <p:nvSpPr>
          <p:cNvPr id="15" name="TextBox 15"/>
          <p:cNvSpPr txBox="1"/>
          <p:nvPr/>
        </p:nvSpPr>
        <p:spPr>
          <a:xfrm>
            <a:off x="580785" y="2505535"/>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6" name="TextBox 16"/>
          <p:cNvSpPr txBox="1"/>
          <p:nvPr/>
        </p:nvSpPr>
        <p:spPr>
          <a:xfrm>
            <a:off x="957009" y="2505535"/>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Merytorycznym rozpatrzeniem Zawiadomienia w związku z podejrzeniem wystąpienia zjawiska niepożądanego w Spółce zajmuje się Komisja składającą się z 2 do max. 3 osób, w skład której wchodzą:</a:t>
            </a:r>
          </a:p>
        </p:txBody>
      </p:sp>
      <p:sp>
        <p:nvSpPr>
          <p:cNvPr id="17" name="TextBox 17"/>
          <p:cNvSpPr txBox="1"/>
          <p:nvPr/>
        </p:nvSpPr>
        <p:spPr>
          <a:xfrm>
            <a:off x="1508247" y="3229435"/>
            <a:ext cx="5585817"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uprawniona do odbierania Zawiadomień, niebędąca członkiem zarządu – Przewodniczący;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Wspólnik spółki;</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Ekspert zewnętrzny np. psycholog, prawnik, edukator równościowy (opcjonalnie).</a:t>
            </a:r>
          </a:p>
        </p:txBody>
      </p:sp>
      <p:sp>
        <p:nvSpPr>
          <p:cNvPr id="18" name="TextBox 18"/>
          <p:cNvSpPr txBox="1"/>
          <p:nvPr/>
        </p:nvSpPr>
        <p:spPr>
          <a:xfrm>
            <a:off x="1177878" y="32294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177878" y="377236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1177878" y="413431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1" name="TextBox 21"/>
          <p:cNvSpPr txBox="1"/>
          <p:nvPr/>
        </p:nvSpPr>
        <p:spPr>
          <a:xfrm>
            <a:off x="668392" y="453653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2" name="TextBox 22"/>
          <p:cNvSpPr txBox="1"/>
          <p:nvPr/>
        </p:nvSpPr>
        <p:spPr>
          <a:xfrm>
            <a:off x="957009" y="4536531"/>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jest każdorazowo powoływana przez Przewodniczącego w ciągu 5 dni od wpłynięcia Zawiadomienia zawierającego elementy wskazane w § 6 ust. 4 i 5, w przypadku braku któregokolwiek z tych elementów termin ten liczony jest od dnia uzupełnienia Zawiadomienia.</a:t>
            </a:r>
          </a:p>
        </p:txBody>
      </p:sp>
      <p:sp>
        <p:nvSpPr>
          <p:cNvPr id="23" name="TextBox 23"/>
          <p:cNvSpPr txBox="1"/>
          <p:nvPr/>
        </p:nvSpPr>
        <p:spPr>
          <a:xfrm>
            <a:off x="957009" y="5279250"/>
            <a:ext cx="6121313"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Skład Komisji ulega zmianie w szczególności:</a:t>
            </a:r>
          </a:p>
        </p:txBody>
      </p:sp>
      <p:sp>
        <p:nvSpPr>
          <p:cNvPr id="24" name="TextBox 24"/>
          <p:cNvSpPr txBox="1"/>
          <p:nvPr/>
        </p:nvSpPr>
        <p:spPr>
          <a:xfrm>
            <a:off x="668392" y="5261432"/>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5" name="TextBox 25"/>
          <p:cNvSpPr txBox="1"/>
          <p:nvPr/>
        </p:nvSpPr>
        <p:spPr>
          <a:xfrm>
            <a:off x="1508247" y="5604887"/>
            <a:ext cx="6051753"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członka Komisji ze Spółką;</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gdy członek Komisji zrzeknie się swojej funkcji.</a:t>
            </a:r>
          </a:p>
          <a:p>
            <a:pPr algn="just">
              <a:lnSpc>
                <a:spcPts val="1439"/>
              </a:lnSpc>
              <a:spcBef>
                <a:spcPct val="0"/>
              </a:spcBef>
            </a:pPr>
            <a:endParaRPr lang="en-US" sz="1200" spc="-48">
              <a:solidFill>
                <a:srgbClr val="000000"/>
              </a:solidFill>
              <a:latin typeface="Arimo"/>
            </a:endParaRPr>
          </a:p>
        </p:txBody>
      </p:sp>
      <p:sp>
        <p:nvSpPr>
          <p:cNvPr id="26" name="TextBox 26"/>
          <p:cNvSpPr txBox="1"/>
          <p:nvPr/>
        </p:nvSpPr>
        <p:spPr>
          <a:xfrm>
            <a:off x="1177878" y="560488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7" name="TextBox 27"/>
          <p:cNvSpPr txBox="1"/>
          <p:nvPr/>
        </p:nvSpPr>
        <p:spPr>
          <a:xfrm>
            <a:off x="1150848" y="596683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8" name="TextBox 28"/>
          <p:cNvSpPr txBox="1"/>
          <p:nvPr/>
        </p:nvSpPr>
        <p:spPr>
          <a:xfrm>
            <a:off x="931215" y="6338312"/>
            <a:ext cx="6137055"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Komisja zostaje rozwiązana w momencie zakończenia danej sprawy.</a:t>
            </a:r>
          </a:p>
          <a:p>
            <a:pPr algn="just">
              <a:lnSpc>
                <a:spcPts val="1439"/>
              </a:lnSpc>
              <a:spcBef>
                <a:spcPct val="0"/>
              </a:spcBef>
            </a:pPr>
            <a:endParaRPr lang="en-US" sz="1200" spc="-48">
              <a:solidFill>
                <a:srgbClr val="000000"/>
              </a:solidFill>
              <a:latin typeface="Arimo"/>
            </a:endParaRPr>
          </a:p>
        </p:txBody>
      </p:sp>
      <p:sp>
        <p:nvSpPr>
          <p:cNvPr id="29" name="TextBox 29"/>
          <p:cNvSpPr txBox="1"/>
          <p:nvPr/>
        </p:nvSpPr>
        <p:spPr>
          <a:xfrm>
            <a:off x="580785" y="6338378"/>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4.</a:t>
            </a:r>
          </a:p>
        </p:txBody>
      </p:sp>
      <p:sp>
        <p:nvSpPr>
          <p:cNvPr id="30" name="TextBox 30"/>
          <p:cNvSpPr txBox="1"/>
          <p:nvPr/>
        </p:nvSpPr>
        <p:spPr>
          <a:xfrm>
            <a:off x="931215" y="6709171"/>
            <a:ext cx="6137055"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określonej w ust. 3 – Spółka niezwłocznie powołuje nowego członka Komisji.</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580785" y="6709237"/>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5.</a:t>
            </a:r>
          </a:p>
        </p:txBody>
      </p:sp>
      <p:sp>
        <p:nvSpPr>
          <p:cNvPr id="32" name="TextBox 32"/>
          <p:cNvSpPr txBox="1"/>
          <p:nvPr/>
        </p:nvSpPr>
        <p:spPr>
          <a:xfrm>
            <a:off x="931215" y="7050895"/>
            <a:ext cx="6137055"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Do zadań Komisji należy w szczególności:</a:t>
            </a:r>
          </a:p>
          <a:p>
            <a:pPr algn="just">
              <a:lnSpc>
                <a:spcPts val="1439"/>
              </a:lnSpc>
              <a:spcBef>
                <a:spcPct val="0"/>
              </a:spcBef>
            </a:pPr>
            <a:endParaRPr lang="en-US" sz="1200" spc="-48">
              <a:solidFill>
                <a:srgbClr val="000000"/>
              </a:solidFill>
              <a:latin typeface="Arimo"/>
            </a:endParaRPr>
          </a:p>
        </p:txBody>
      </p:sp>
      <p:sp>
        <p:nvSpPr>
          <p:cNvPr id="33" name="TextBox 33"/>
          <p:cNvSpPr txBox="1"/>
          <p:nvPr/>
        </p:nvSpPr>
        <p:spPr>
          <a:xfrm>
            <a:off x="580785" y="7050895"/>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6.</a:t>
            </a:r>
          </a:p>
        </p:txBody>
      </p:sp>
      <p:sp>
        <p:nvSpPr>
          <p:cNvPr id="34" name="TextBox 34"/>
          <p:cNvSpPr txBox="1"/>
          <p:nvPr/>
        </p:nvSpPr>
        <p:spPr>
          <a:xfrm>
            <a:off x="1508247" y="7422370"/>
            <a:ext cx="6051753"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przeprowadzenie rozmów wyjaśniających z osobami wskazanymi w Zawiadomieniu;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ustalanie stanu faktycznego na podstawie zebranych informacji;</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sformułowanie propozycji rozwiązania konfliktu w formie Sprawozdania;</a:t>
            </a:r>
          </a:p>
          <a:p>
            <a:pPr algn="just">
              <a:lnSpc>
                <a:spcPts val="1439"/>
              </a:lnSpc>
              <a:spcBef>
                <a:spcPct val="0"/>
              </a:spcBef>
            </a:pPr>
            <a:endParaRPr lang="en-US" sz="1200" spc="-48">
              <a:solidFill>
                <a:srgbClr val="000000"/>
              </a:solidFill>
              <a:latin typeface="Arimo"/>
            </a:endParaRPr>
          </a:p>
        </p:txBody>
      </p:sp>
      <p:sp>
        <p:nvSpPr>
          <p:cNvPr id="35" name="TextBox 35"/>
          <p:cNvSpPr txBox="1"/>
          <p:nvPr/>
        </p:nvSpPr>
        <p:spPr>
          <a:xfrm>
            <a:off x="1089351" y="742237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36" name="TextBox 36"/>
          <p:cNvSpPr txBox="1"/>
          <p:nvPr/>
        </p:nvSpPr>
        <p:spPr>
          <a:xfrm>
            <a:off x="1089351" y="777952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37" name="TextBox 37"/>
          <p:cNvSpPr txBox="1"/>
          <p:nvPr/>
        </p:nvSpPr>
        <p:spPr>
          <a:xfrm>
            <a:off x="1089351" y="813195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8" name="TextBox 38"/>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117</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03300" y="1111936"/>
            <a:ext cx="7179499" cy="8699041"/>
            <a:chOff x="0" y="0"/>
            <a:chExt cx="42150589" cy="51071764"/>
          </a:xfrm>
        </p:grpSpPr>
        <p:sp>
          <p:nvSpPr>
            <p:cNvPr id="10" name="Freeform 10"/>
            <p:cNvSpPr/>
            <p:nvPr/>
          </p:nvSpPr>
          <p:spPr>
            <a:xfrm>
              <a:off x="0" y="0"/>
              <a:ext cx="42150590" cy="51071763"/>
            </a:xfrm>
            <a:custGeom>
              <a:avLst/>
              <a:gdLst/>
              <a:ahLst/>
              <a:cxnLst/>
              <a:rect l="l" t="t" r="r" b="b"/>
              <a:pathLst>
                <a:path w="42150590" h="51071763">
                  <a:moveTo>
                    <a:pt x="0" y="0"/>
                  </a:moveTo>
                  <a:lnTo>
                    <a:pt x="0" y="51071763"/>
                  </a:lnTo>
                  <a:lnTo>
                    <a:pt x="42150590" y="51071763"/>
                  </a:lnTo>
                  <a:lnTo>
                    <a:pt x="42150590" y="0"/>
                  </a:lnTo>
                  <a:lnTo>
                    <a:pt x="0" y="0"/>
                  </a:lnTo>
                  <a:close/>
                  <a:moveTo>
                    <a:pt x="42089629" y="51010806"/>
                  </a:moveTo>
                  <a:lnTo>
                    <a:pt x="59690" y="51010806"/>
                  </a:lnTo>
                  <a:lnTo>
                    <a:pt x="59690" y="59690"/>
                  </a:lnTo>
                  <a:lnTo>
                    <a:pt x="42089629" y="59690"/>
                  </a:lnTo>
                  <a:lnTo>
                    <a:pt x="42089629"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06712"/>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5" name="TextBox 15"/>
          <p:cNvSpPr txBox="1"/>
          <p:nvPr/>
        </p:nvSpPr>
        <p:spPr>
          <a:xfrm>
            <a:off x="860623" y="1306712"/>
            <a:ext cx="6303740" cy="1466850"/>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Każdy</a:t>
            </a:r>
            <a:r>
              <a:rPr lang="en-US" sz="1200" spc="-48">
                <a:solidFill>
                  <a:srgbClr val="000000"/>
                </a:solidFill>
                <a:latin typeface="Arimo"/>
              </a:rPr>
              <a:t> z </a:t>
            </a:r>
            <a:r>
              <a:rPr lang="en-US" sz="1200" spc="-48" err="1">
                <a:solidFill>
                  <a:srgbClr val="000000"/>
                </a:solidFill>
                <a:latin typeface="Arimo"/>
              </a:rPr>
              <a:t>członków</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zobowiązany</a:t>
            </a:r>
            <a:r>
              <a:rPr lang="en-US" sz="1200" spc="-48">
                <a:solidFill>
                  <a:srgbClr val="000000"/>
                </a:solidFill>
                <a:latin typeface="Arimo"/>
              </a:rPr>
              <a:t> jest do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obiektywizmu</a:t>
            </a:r>
            <a:r>
              <a:rPr lang="en-US" sz="1200" spc="-48">
                <a:solidFill>
                  <a:srgbClr val="000000"/>
                </a:solidFill>
                <a:latin typeface="Arimo"/>
              </a:rPr>
              <a:t>, </a:t>
            </a:r>
            <a:r>
              <a:rPr lang="en-US" sz="1200" spc="-48" err="1">
                <a:solidFill>
                  <a:srgbClr val="000000"/>
                </a:solidFill>
                <a:latin typeface="Arimo"/>
              </a:rPr>
              <a:t>bezstronności</a:t>
            </a:r>
            <a:r>
              <a:rPr lang="en-US" sz="1200" spc="-48">
                <a:solidFill>
                  <a:srgbClr val="000000"/>
                </a:solidFill>
                <a:latin typeface="Arimo"/>
              </a:rPr>
              <a:t> i </a:t>
            </a:r>
            <a:r>
              <a:rPr lang="en-US" sz="1200" spc="-48" err="1">
                <a:solidFill>
                  <a:srgbClr val="000000"/>
                </a:solidFill>
                <a:latin typeface="Arimo"/>
              </a:rPr>
              <a:t>poufności</a:t>
            </a:r>
            <a:r>
              <a:rPr lang="en-US" sz="1200" spc="-48">
                <a:solidFill>
                  <a:srgbClr val="000000"/>
                </a:solidFill>
                <a:latin typeface="Arimo"/>
              </a:rPr>
              <a:t> </a:t>
            </a:r>
            <a:r>
              <a:rPr lang="en-US" sz="1200" spc="-48" err="1">
                <a:solidFill>
                  <a:srgbClr val="000000"/>
                </a:solidFill>
                <a:latin typeface="Arimo"/>
              </a:rPr>
              <a:t>przy</a:t>
            </a:r>
            <a:r>
              <a:rPr lang="en-US" sz="1200" spc="-48">
                <a:solidFill>
                  <a:srgbClr val="000000"/>
                </a:solidFill>
                <a:latin typeface="Arimo"/>
              </a:rPr>
              <a:t> </a:t>
            </a:r>
            <a:r>
              <a:rPr lang="en-US" sz="1200" spc="-48" err="1">
                <a:solidFill>
                  <a:srgbClr val="000000"/>
                </a:solidFill>
                <a:latin typeface="Arimo"/>
              </a:rPr>
              <a:t>dokonywaniu</a:t>
            </a:r>
            <a:r>
              <a:rPr lang="en-US" sz="1200" spc="-48">
                <a:solidFill>
                  <a:srgbClr val="000000"/>
                </a:solidFill>
                <a:latin typeface="Arimo"/>
              </a:rPr>
              <a:t> </a:t>
            </a:r>
            <a:r>
              <a:rPr lang="en-US" sz="1200" spc="-48" err="1">
                <a:solidFill>
                  <a:srgbClr val="000000"/>
                </a:solidFill>
                <a:latin typeface="Arimo"/>
              </a:rPr>
              <a:t>ocen</a:t>
            </a:r>
            <a:r>
              <a:rPr lang="en-US" sz="1200" spc="-48">
                <a:solidFill>
                  <a:srgbClr val="000000"/>
                </a:solidFill>
                <a:latin typeface="Arimo"/>
              </a:rPr>
              <a:t> </a:t>
            </a:r>
            <a:r>
              <a:rPr lang="en-US" sz="1200" spc="-48" err="1">
                <a:solidFill>
                  <a:srgbClr val="000000"/>
                </a:solidFill>
                <a:latin typeface="Arimo"/>
              </a:rPr>
              <a:t>konkretnych</a:t>
            </a:r>
            <a:r>
              <a:rPr lang="en-US" sz="1200" spc="-48">
                <a:solidFill>
                  <a:srgbClr val="000000"/>
                </a:solidFill>
                <a:latin typeface="Arimo"/>
              </a:rPr>
              <a:t> </a:t>
            </a:r>
            <a:r>
              <a:rPr lang="en-US" sz="1200" spc="-48" err="1">
                <a:solidFill>
                  <a:srgbClr val="000000"/>
                </a:solidFill>
                <a:latin typeface="Arimo"/>
              </a:rPr>
              <a:t>przypadków</a:t>
            </a:r>
            <a:r>
              <a:rPr lang="en-US" sz="1200" spc="-48">
                <a:solidFill>
                  <a:srgbClr val="000000"/>
                </a:solidFill>
                <a:latin typeface="Arimo"/>
              </a:rPr>
              <a:t>, pod </a:t>
            </a:r>
            <a:r>
              <a:rPr lang="en-US" sz="1200" spc="-48" err="1">
                <a:solidFill>
                  <a:srgbClr val="000000"/>
                </a:solidFill>
                <a:latin typeface="Arimo"/>
              </a:rPr>
              <a:t>rygorem</a:t>
            </a:r>
            <a:r>
              <a:rPr lang="en-US" sz="1200" spc="-48">
                <a:solidFill>
                  <a:srgbClr val="000000"/>
                </a:solidFill>
                <a:latin typeface="Arimo"/>
              </a:rPr>
              <a:t> </a:t>
            </a:r>
            <a:r>
              <a:rPr lang="en-US" sz="1200" spc="-48" err="1">
                <a:solidFill>
                  <a:srgbClr val="000000"/>
                </a:solidFill>
                <a:latin typeface="Arimo"/>
              </a:rPr>
              <a:t>sankcji</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z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Członkowie</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nie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kopiować</a:t>
            </a:r>
            <a:r>
              <a:rPr lang="en-US" sz="1200" spc="-48">
                <a:solidFill>
                  <a:srgbClr val="000000"/>
                </a:solidFill>
                <a:latin typeface="Arimo"/>
              </a:rPr>
              <a:t> w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udostępnienia</a:t>
            </a:r>
            <a:r>
              <a:rPr lang="en-US" sz="1200" spc="-48">
                <a:solidFill>
                  <a:srgbClr val="000000"/>
                </a:solidFill>
                <a:latin typeface="Arimo"/>
              </a:rPr>
              <a:t>,  ani </a:t>
            </a:r>
            <a:r>
              <a:rPr lang="en-US" sz="1200" spc="-48" err="1">
                <a:solidFill>
                  <a:srgbClr val="000000"/>
                </a:solidFill>
                <a:latin typeface="Arimo"/>
              </a:rPr>
              <a:t>też</a:t>
            </a:r>
            <a:r>
              <a:rPr lang="en-US" sz="1200" spc="-48">
                <a:solidFill>
                  <a:srgbClr val="000000"/>
                </a:solidFill>
                <a:latin typeface="Arimo"/>
              </a:rPr>
              <a:t> w </a:t>
            </a:r>
            <a:r>
              <a:rPr lang="en-US" sz="1200" spc="-48" err="1">
                <a:solidFill>
                  <a:srgbClr val="000000"/>
                </a:solidFill>
                <a:latin typeface="Arimo"/>
              </a:rPr>
              <a:t>jakikolwiek</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a:t>
            </a:r>
            <a:r>
              <a:rPr lang="en-US" sz="1200" spc="-48" err="1">
                <a:solidFill>
                  <a:srgbClr val="000000"/>
                </a:solidFill>
                <a:latin typeface="Arimo"/>
              </a:rPr>
              <a:t>udostępniać</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rozpowszechniać</a:t>
            </a:r>
            <a:r>
              <a:rPr lang="en-US" sz="1200" spc="-48">
                <a:solidFill>
                  <a:srgbClr val="000000"/>
                </a:solidFill>
                <a:latin typeface="Arimo"/>
              </a:rPr>
              <a:t> </a:t>
            </a:r>
            <a:r>
              <a:rPr lang="en-US" sz="1200" spc="-48" err="1">
                <a:solidFill>
                  <a:srgbClr val="000000"/>
                </a:solidFill>
                <a:latin typeface="Arimo"/>
              </a:rPr>
              <a:t>dokumentów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rozpatrywanego</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Spółce</a:t>
            </a:r>
            <a:r>
              <a:rPr lang="en-US" sz="1200" spc="-48">
                <a:solidFill>
                  <a:srgbClr val="000000"/>
                </a:solidFill>
                <a:latin typeface="Arimo"/>
              </a:rPr>
              <a:t>. Dane </a:t>
            </a:r>
            <a:r>
              <a:rPr lang="en-US" sz="1200" spc="-48" err="1">
                <a:solidFill>
                  <a:srgbClr val="000000"/>
                </a:solidFill>
                <a:latin typeface="Arimo"/>
              </a:rPr>
              <a:t>zawarte</a:t>
            </a:r>
            <a:r>
              <a:rPr lang="en-US" sz="1200" spc="-48">
                <a:solidFill>
                  <a:srgbClr val="000000"/>
                </a:solidFill>
                <a:latin typeface="Arimo"/>
              </a:rPr>
              <a:t> w </a:t>
            </a:r>
            <a:r>
              <a:rPr lang="en-US" sz="1200" spc="-48" err="1">
                <a:solidFill>
                  <a:srgbClr val="000000"/>
                </a:solidFill>
                <a:latin typeface="Arimo"/>
              </a:rPr>
              <a:t>materiałach</a:t>
            </a:r>
            <a:r>
              <a:rPr lang="en-US" sz="1200" spc="-48">
                <a:solidFill>
                  <a:srgbClr val="000000"/>
                </a:solidFill>
                <a:latin typeface="Arimo"/>
              </a:rPr>
              <a:t> i </a:t>
            </a:r>
            <a:r>
              <a:rPr lang="en-US" sz="1200" spc="-48" err="1">
                <a:solidFill>
                  <a:srgbClr val="000000"/>
                </a:solidFill>
                <a:latin typeface="Arimo"/>
              </a:rPr>
              <a:t>dokumentach</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zawierać</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osobowe</a:t>
            </a:r>
            <a:r>
              <a:rPr lang="en-US" sz="1200" spc="-48">
                <a:solidFill>
                  <a:srgbClr val="000000"/>
                </a:solidFill>
                <a:latin typeface="Arimo"/>
              </a:rPr>
              <a:t> i </a:t>
            </a:r>
            <a:r>
              <a:rPr lang="en-US" sz="1200" spc="-48" err="1">
                <a:solidFill>
                  <a:srgbClr val="000000"/>
                </a:solidFill>
                <a:latin typeface="Arimo"/>
              </a:rPr>
              <a:t>podlegają</a:t>
            </a:r>
            <a:r>
              <a:rPr lang="en-US" sz="1200" spc="-48">
                <a:solidFill>
                  <a:srgbClr val="000000"/>
                </a:solidFill>
                <a:latin typeface="Arimo"/>
              </a:rPr>
              <a:t>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przewidzianej</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przepisach</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o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577793" y="28185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17" name="TextBox 17"/>
          <p:cNvSpPr txBox="1"/>
          <p:nvPr/>
        </p:nvSpPr>
        <p:spPr>
          <a:xfrm>
            <a:off x="853289" y="2818594"/>
            <a:ext cx="6137055"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Członkiem Komisji nie może być:</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1062322" y="318054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331046" y="3173612"/>
            <a:ext cx="5833317"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której dotyczy Zawiadomienie;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osoba pozostająca z osobą przekazującą Zawiadomienie  lub z osobą wskazaną                           w Zawiadomieniu jako domniemana ofiara albo domniemany sprawca – w stosunku prawnym lub faktycznym budzącym uzasadnione wątpliwości co do jej obiektywizmu i bezstronności. </a:t>
            </a:r>
          </a:p>
          <a:p>
            <a:pPr algn="just">
              <a:lnSpc>
                <a:spcPts val="1439"/>
              </a:lnSpc>
              <a:spcBef>
                <a:spcPct val="0"/>
              </a:spcBef>
            </a:pPr>
            <a:endParaRPr lang="en-US" sz="1200" spc="-48">
              <a:solidFill>
                <a:srgbClr val="000000"/>
              </a:solidFill>
              <a:latin typeface="Arimo"/>
            </a:endParaRPr>
          </a:p>
        </p:txBody>
      </p:sp>
      <p:sp>
        <p:nvSpPr>
          <p:cNvPr id="20" name="TextBox 20"/>
          <p:cNvSpPr txBox="1"/>
          <p:nvPr/>
        </p:nvSpPr>
        <p:spPr>
          <a:xfrm>
            <a:off x="1062322" y="355716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577793" y="4366788"/>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2" name="TextBox 22"/>
          <p:cNvSpPr txBox="1"/>
          <p:nvPr/>
        </p:nvSpPr>
        <p:spPr>
          <a:xfrm>
            <a:off x="853289" y="4366788"/>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Zarząd Spółki wyznacza niezwłocznie inną osobę w zastępstwie członka Komisji podlegającego wyłączeniu z przyczyn wymienionych w ust. 8.</a:t>
            </a:r>
          </a:p>
          <a:p>
            <a:pPr algn="just">
              <a:lnSpc>
                <a:spcPts val="1439"/>
              </a:lnSpc>
              <a:spcBef>
                <a:spcPct val="0"/>
              </a:spcBef>
            </a:pPr>
            <a:endParaRPr lang="en-US" sz="1200" spc="-48">
              <a:solidFill>
                <a:srgbClr val="000000"/>
              </a:solidFill>
              <a:latin typeface="Arimo"/>
            </a:endParaRPr>
          </a:p>
        </p:txBody>
      </p:sp>
      <p:sp>
        <p:nvSpPr>
          <p:cNvPr id="23" name="TextBox 23"/>
          <p:cNvSpPr txBox="1"/>
          <p:nvPr/>
        </p:nvSpPr>
        <p:spPr>
          <a:xfrm>
            <a:off x="532671" y="493705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4" name="TextBox 24"/>
          <p:cNvSpPr txBox="1"/>
          <p:nvPr/>
        </p:nvSpPr>
        <p:spPr>
          <a:xfrm>
            <a:off x="853289" y="4937054"/>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członek Komisji wyznaczony przez Przewodniczącego Komisji. </a:t>
            </a:r>
          </a:p>
          <a:p>
            <a:pPr algn="just">
              <a:lnSpc>
                <a:spcPts val="1439"/>
              </a:lnSpc>
              <a:spcBef>
                <a:spcPct val="0"/>
              </a:spcBef>
            </a:pPr>
            <a:endParaRPr lang="en-US" sz="1200" spc="-48">
              <a:solidFill>
                <a:srgbClr val="000000"/>
              </a:solidFill>
              <a:latin typeface="Arimo"/>
            </a:endParaRPr>
          </a:p>
        </p:txBody>
      </p:sp>
      <p:sp>
        <p:nvSpPr>
          <p:cNvPr id="25" name="TextBox 25"/>
          <p:cNvSpPr txBox="1"/>
          <p:nvPr/>
        </p:nvSpPr>
        <p:spPr>
          <a:xfrm>
            <a:off x="203300" y="5708579"/>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26" name="TextBox 26"/>
          <p:cNvSpPr txBox="1"/>
          <p:nvPr/>
        </p:nvSpPr>
        <p:spPr>
          <a:xfrm>
            <a:off x="853289" y="6327443"/>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Komisja rozpoczyna postępowanie niezwłocznie, najpóźniej 7 dni od jej powołania przez Przewodniczącego.</a:t>
            </a: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532671" y="634913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8" name="TextBox 28"/>
          <p:cNvSpPr txBox="1"/>
          <p:nvPr/>
        </p:nvSpPr>
        <p:spPr>
          <a:xfrm>
            <a:off x="853289" y="6870236"/>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Zarząd Spółki wyposaża Komisję w środki (w tym pomieszczenie i materiały) konieczne do wykonywania jej zadań. </a:t>
            </a:r>
          </a:p>
          <a:p>
            <a:pPr algn="just">
              <a:lnSpc>
                <a:spcPts val="1439"/>
              </a:lnSpc>
              <a:spcBef>
                <a:spcPct val="0"/>
              </a:spcBef>
            </a:pPr>
            <a:endParaRPr lang="en-US" sz="1200" spc="-48">
              <a:solidFill>
                <a:srgbClr val="000000"/>
              </a:solidFill>
              <a:latin typeface="Arimo"/>
            </a:endParaRPr>
          </a:p>
        </p:txBody>
      </p:sp>
      <p:sp>
        <p:nvSpPr>
          <p:cNvPr id="29" name="TextBox 29"/>
          <p:cNvSpPr txBox="1"/>
          <p:nvPr/>
        </p:nvSpPr>
        <p:spPr>
          <a:xfrm>
            <a:off x="532671" y="6870170"/>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853289" y="7413095"/>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Czas trwania Postępowania nie powinien przekroczyć 30 dni, licząc od dnia rozpoczęcia Postępowania o którym mowa w ust. 1.Posiedzenia Komisji realizowane w trybie zdalnym lub bezpośrednim zwołuje Przewodniczący Komisji.</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532671" y="741302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2" name="TextBox 32"/>
          <p:cNvSpPr txBox="1"/>
          <p:nvPr/>
        </p:nvSpPr>
        <p:spPr>
          <a:xfrm>
            <a:off x="853289" y="8136796"/>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Komisja w ciągu 3 dni sporządza Sprawozdanie                                wraz z uzasadnieniem, które przekazuje zarządowi Spółki.</a:t>
            </a:r>
          </a:p>
        </p:txBody>
      </p:sp>
      <p:sp>
        <p:nvSpPr>
          <p:cNvPr id="33" name="TextBox 33"/>
          <p:cNvSpPr txBox="1"/>
          <p:nvPr/>
        </p:nvSpPr>
        <p:spPr>
          <a:xfrm>
            <a:off x="845955" y="8679589"/>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Spółki oraz zgoda obu stron Postepowania. Zasady określone w § 7 ust. 9 stosuje się odpowiednio.</a:t>
            </a:r>
          </a:p>
          <a:p>
            <a:pPr algn="just">
              <a:lnSpc>
                <a:spcPts val="1439"/>
              </a:lnSpc>
              <a:spcBef>
                <a:spcPct val="0"/>
              </a:spcBef>
            </a:pPr>
            <a:endParaRPr lang="en-US" sz="1200" spc="-48">
              <a:solidFill>
                <a:srgbClr val="000000"/>
              </a:solidFill>
              <a:latin typeface="Arimo"/>
              <a:ea typeface="Arimo"/>
            </a:endParaRPr>
          </a:p>
        </p:txBody>
      </p:sp>
      <p:sp>
        <p:nvSpPr>
          <p:cNvPr id="34" name="TextBox 34"/>
          <p:cNvSpPr txBox="1"/>
          <p:nvPr/>
        </p:nvSpPr>
        <p:spPr>
          <a:xfrm>
            <a:off x="532671" y="8136796"/>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35" name="TextBox 35"/>
          <p:cNvSpPr txBox="1"/>
          <p:nvPr/>
        </p:nvSpPr>
        <p:spPr>
          <a:xfrm>
            <a:off x="532671" y="867958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36" name="TextBox 36"/>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118</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647277"/>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577793" y="1468147"/>
            <a:ext cx="6412551" cy="723900"/>
            <a:chOff x="0" y="0"/>
            <a:chExt cx="8550068" cy="965200"/>
          </a:xfrm>
        </p:grpSpPr>
        <p:sp>
          <p:nvSpPr>
            <p:cNvPr id="15" name="TextBox 1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6" name="TextBox 16"/>
            <p:cNvSpPr txBox="1"/>
            <p:nvPr/>
          </p:nvSpPr>
          <p:spPr>
            <a:xfrm>
              <a:off x="367328" y="-19050"/>
              <a:ext cx="8182740" cy="984250"/>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Czas</a:t>
              </a:r>
              <a:r>
                <a:rPr lang="en-US" sz="1200" spc="-48">
                  <a:solidFill>
                    <a:srgbClr val="000000"/>
                  </a:solidFill>
                  <a:latin typeface="Arimo"/>
                </a:rPr>
                <a:t> </a:t>
              </a:r>
              <a:r>
                <a:rPr lang="en-US" sz="1200" spc="-48" err="1">
                  <a:solidFill>
                    <a:srgbClr val="000000"/>
                  </a:solidFill>
                  <a:latin typeface="Arimo"/>
                </a:rPr>
                <a:t>trwania</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nie </a:t>
              </a:r>
              <a:r>
                <a:rPr lang="en-US" sz="1200" spc="-48" err="1">
                  <a:solidFill>
                    <a:srgbClr val="000000"/>
                  </a:solidFill>
                  <a:latin typeface="Arimo"/>
                </a:rPr>
                <a:t>powinien</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dłuższy</a:t>
              </a:r>
              <a:r>
                <a:rPr lang="en-US" sz="1200" spc="-48">
                  <a:solidFill>
                    <a:srgbClr val="000000"/>
                  </a:solidFill>
                  <a:latin typeface="Arimo"/>
                </a:rPr>
                <a:t> </a:t>
              </a:r>
              <a:r>
                <a:rPr lang="en-US" sz="1200" spc="-48" err="1">
                  <a:solidFill>
                    <a:srgbClr val="000000"/>
                  </a:solidFill>
                  <a:latin typeface="Arimo"/>
                </a:rPr>
                <a:t>niż</a:t>
              </a:r>
              <a:r>
                <a:rPr lang="en-US" sz="1200" spc="-48">
                  <a:solidFill>
                    <a:srgbClr val="000000"/>
                  </a:solidFill>
                  <a:latin typeface="Arimo"/>
                </a:rPr>
                <a:t> 14 </a:t>
              </a:r>
              <a:r>
                <a:rPr lang="en-US" sz="1200" spc="-48" err="1">
                  <a:solidFill>
                    <a:srgbClr val="000000"/>
                  </a:solidFill>
                  <a:latin typeface="Arimo"/>
                </a:rPr>
                <a:t>dni</a:t>
              </a:r>
              <a:r>
                <a:rPr lang="en-US" sz="1200" spc="-48">
                  <a:solidFill>
                    <a:srgbClr val="000000"/>
                  </a:solidFill>
                  <a:latin typeface="Arimo"/>
                </a:rPr>
                <a:t>. Na </a:t>
              </a:r>
              <a:r>
                <a:rPr lang="en-US" sz="1200" spc="-48" err="1">
                  <a:solidFill>
                    <a:srgbClr val="000000"/>
                  </a:solidFill>
                  <a:latin typeface="Arimo"/>
                </a:rPr>
                <a:t>zgodny</a:t>
              </a:r>
              <a:r>
                <a:rPr lang="en-US" sz="1200" spc="-48">
                  <a:solidFill>
                    <a:srgbClr val="000000"/>
                  </a:solidFill>
                  <a:latin typeface="Arimo"/>
                </a:rPr>
                <a:t> </a:t>
              </a:r>
              <a:r>
                <a:rPr lang="en-US" sz="1200" spc="-48" err="1">
                  <a:solidFill>
                    <a:srgbClr val="000000"/>
                  </a:solidFill>
                  <a:latin typeface="Arimo"/>
                </a:rPr>
                <a:t>wniosek</a:t>
              </a:r>
              <a:r>
                <a:rPr lang="en-US" sz="1200" spc="-48">
                  <a:solidFill>
                    <a:srgbClr val="000000"/>
                  </a:solidFill>
                  <a:latin typeface="Arimo"/>
                </a:rPr>
                <a:t> </a:t>
              </a:r>
              <a:r>
                <a:rPr lang="en-US" sz="1200" spc="-48" err="1">
                  <a:solidFill>
                    <a:srgbClr val="000000"/>
                  </a:solidFill>
                  <a:latin typeface="Arimo"/>
                </a:rPr>
                <a:t>stron</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z </a:t>
              </a:r>
              <a:r>
                <a:rPr lang="en-US" sz="1200" spc="-48" err="1">
                  <a:solidFill>
                    <a:srgbClr val="000000"/>
                  </a:solidFill>
                  <a:latin typeface="Arimo"/>
                </a:rPr>
                <a:t>innych</a:t>
              </a:r>
              <a:r>
                <a:rPr lang="en-US" sz="1200" spc="-48">
                  <a:solidFill>
                    <a:srgbClr val="000000"/>
                  </a:solidFill>
                  <a:latin typeface="Arimo"/>
                </a:rPr>
                <a:t> </a:t>
              </a:r>
              <a:r>
                <a:rPr lang="en-US" sz="1200" spc="-48" err="1">
                  <a:solidFill>
                    <a:srgbClr val="000000"/>
                  </a:solidFill>
                  <a:latin typeface="Arimo"/>
                </a:rPr>
                <a:t>ważnych</a:t>
              </a:r>
              <a:r>
                <a:rPr lang="en-US" sz="1200" spc="-48">
                  <a:solidFill>
                    <a:srgbClr val="000000"/>
                  </a:solidFill>
                  <a:latin typeface="Arimo"/>
                </a:rPr>
                <a:t> </a:t>
              </a:r>
              <a:r>
                <a:rPr lang="en-US" sz="1200" spc="-48" err="1">
                  <a:solidFill>
                    <a:srgbClr val="000000"/>
                  </a:solidFill>
                  <a:latin typeface="Arimo"/>
                </a:rPr>
                <a:t>powodów</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termin</a:t>
              </a:r>
              <a:r>
                <a:rPr lang="en-US" sz="1200" spc="-48">
                  <a:solidFill>
                    <a:srgbClr val="000000"/>
                  </a:solidFill>
                  <a:latin typeface="Arimo"/>
                </a:rPr>
                <a:t> </a:t>
              </a:r>
              <a:r>
                <a:rPr lang="en-US" sz="1200" spc="-48" err="1">
                  <a:solidFill>
                    <a:srgbClr val="000000"/>
                  </a:solidFill>
                  <a:latin typeface="Arimo"/>
                </a:rPr>
                <a:t>przedłużyć</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jeśli</a:t>
              </a:r>
              <a:r>
                <a:rPr lang="en-US" sz="1200" spc="-48">
                  <a:solidFill>
                    <a:srgbClr val="000000"/>
                  </a:solidFill>
                  <a:latin typeface="Arimo"/>
                </a:rPr>
                <a:t> </a:t>
              </a:r>
              <a:r>
                <a:rPr lang="en-US" sz="1200" spc="-48" err="1">
                  <a:solidFill>
                    <a:srgbClr val="000000"/>
                  </a:solidFill>
                  <a:latin typeface="Arimo"/>
                </a:rPr>
                <a:t>zaistnieje</a:t>
              </a:r>
              <a:r>
                <a:rPr lang="en-US" sz="1200" spc="-48">
                  <a:solidFill>
                    <a:srgbClr val="000000"/>
                  </a:solidFill>
                  <a:latin typeface="Arimo"/>
                </a:rPr>
                <a:t> </a:t>
              </a:r>
              <a:r>
                <a:rPr lang="en-US" sz="1200" spc="-48" err="1">
                  <a:solidFill>
                    <a:srgbClr val="000000"/>
                  </a:solidFill>
                  <a:latin typeface="Arimo"/>
                </a:rPr>
                <a:t>prawdopodobieństwo</a:t>
              </a:r>
              <a:r>
                <a:rPr lang="en-US" sz="1200" spc="-48">
                  <a:solidFill>
                    <a:srgbClr val="000000"/>
                  </a:solidFill>
                  <a:latin typeface="Arimo"/>
                </a:rPr>
                <a:t> </a:t>
              </a:r>
              <a:r>
                <a:rPr lang="en-US" sz="1200" spc="-48" err="1">
                  <a:solidFill>
                    <a:srgbClr val="000000"/>
                  </a:solidFill>
                  <a:latin typeface="Arimo"/>
                </a:rPr>
                <a:t>ugodowego</a:t>
              </a:r>
              <a:r>
                <a:rPr lang="en-US" sz="1200" spc="-48">
                  <a:solidFill>
                    <a:srgbClr val="000000"/>
                  </a:solidFill>
                  <a:latin typeface="Arimo"/>
                </a:rPr>
                <a:t> </a:t>
              </a:r>
              <a:r>
                <a:rPr lang="en-US" sz="1200" spc="-48" err="1">
                  <a:solidFill>
                    <a:srgbClr val="000000"/>
                  </a:solidFill>
                  <a:latin typeface="Arimo"/>
                </a:rPr>
                <a:t>zakończenia</a:t>
              </a:r>
              <a:r>
                <a:rPr lang="en-US" sz="1200" spc="-48">
                  <a:solidFill>
                    <a:srgbClr val="000000"/>
                  </a:solidFill>
                  <a:latin typeface="Arimo"/>
                </a:rPr>
                <a:t> </a:t>
              </a:r>
              <a:r>
                <a:rPr lang="en-US" sz="1200" spc="-48" err="1">
                  <a:solidFill>
                    <a:srgbClr val="000000"/>
                  </a:solidFill>
                  <a:latin typeface="Arimo"/>
                </a:rPr>
                <a:t>sprawy</a:t>
              </a: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grpSp>
      <p:sp>
        <p:nvSpPr>
          <p:cNvPr id="17" name="TextBox 17"/>
          <p:cNvSpPr txBox="1"/>
          <p:nvPr/>
        </p:nvSpPr>
        <p:spPr>
          <a:xfrm>
            <a:off x="569656" y="218387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8" name="TextBox 18"/>
          <p:cNvSpPr txBox="1"/>
          <p:nvPr/>
        </p:nvSpPr>
        <p:spPr>
          <a:xfrm>
            <a:off x="849221" y="2183878"/>
            <a:ext cx="6137055"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 </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845152" y="2851984"/>
            <a:ext cx="6137055" cy="561975"/>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Ugodę</a:t>
            </a:r>
            <a:r>
              <a:rPr lang="en-US" sz="1200" spc="-48">
                <a:solidFill>
                  <a:srgbClr val="000000"/>
                </a:solidFill>
                <a:latin typeface="Arimo"/>
              </a:rPr>
              <a:t> </a:t>
            </a:r>
            <a:r>
              <a:rPr lang="en-US" sz="1200" spc="-48" err="1">
                <a:solidFill>
                  <a:srgbClr val="000000"/>
                </a:solidFill>
                <a:latin typeface="Arimo"/>
              </a:rPr>
              <a:t>podpisują</a:t>
            </a:r>
            <a:r>
              <a:rPr lang="en-US" sz="1200" spc="-48">
                <a:solidFill>
                  <a:srgbClr val="000000"/>
                </a:solidFill>
                <a:latin typeface="Arimo"/>
              </a:rPr>
              <a:t> </a:t>
            </a:r>
            <a:r>
              <a:rPr lang="en-US" sz="1200" spc="-48" err="1">
                <a:solidFill>
                  <a:srgbClr val="000000"/>
                </a:solidFill>
                <a:latin typeface="Arimo"/>
              </a:rPr>
              <a:t>obie</a:t>
            </a:r>
            <a:r>
              <a:rPr lang="en-US" sz="1200" spc="-48">
                <a:solidFill>
                  <a:srgbClr val="000000"/>
                </a:solidFill>
                <a:latin typeface="Arimo"/>
              </a:rPr>
              <a:t> </a:t>
            </a:r>
            <a:r>
              <a:rPr lang="en-US" sz="1200" spc="-48" err="1">
                <a:solidFill>
                  <a:srgbClr val="000000"/>
                </a:solidFill>
                <a:latin typeface="Arimo"/>
              </a:rPr>
              <a:t>strony</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oraz Mediator. </a:t>
            </a:r>
            <a:r>
              <a:rPr lang="en-US" sz="1200" spc="-48" err="1">
                <a:solidFill>
                  <a:srgbClr val="000000"/>
                </a:solidFill>
                <a:latin typeface="Arimo"/>
              </a:rPr>
              <a:t>Zawarcie</a:t>
            </a:r>
            <a:r>
              <a:rPr lang="en-US" sz="1200" spc="-48">
                <a:solidFill>
                  <a:srgbClr val="000000"/>
                </a:solidFill>
                <a:latin typeface="Arimo"/>
              </a:rPr>
              <a:t> </a:t>
            </a:r>
            <a:r>
              <a:rPr lang="en-US" sz="1200" spc="-48" err="1">
                <a:solidFill>
                  <a:srgbClr val="000000"/>
                </a:solidFill>
                <a:latin typeface="Arimo"/>
              </a:rPr>
              <a:t>ugody</a:t>
            </a:r>
            <a:r>
              <a:rPr lang="en-US" sz="1200" spc="-48">
                <a:solidFill>
                  <a:srgbClr val="000000"/>
                </a:solidFill>
                <a:latin typeface="Arimo"/>
              </a:rPr>
              <a:t> </a:t>
            </a:r>
            <a:r>
              <a:rPr lang="en-US" sz="1200" spc="-48" err="1">
                <a:solidFill>
                  <a:srgbClr val="000000"/>
                </a:solidFill>
                <a:latin typeface="Arimo"/>
              </a:rPr>
              <a:t>kończy</a:t>
            </a:r>
            <a:r>
              <a:rPr lang="en-US" sz="1200" spc="-48">
                <a:solidFill>
                  <a:srgbClr val="000000"/>
                </a:solidFill>
                <a:latin typeface="Arimo"/>
              </a:rPr>
              <a:t> </a:t>
            </a:r>
            <a:r>
              <a:rPr lang="en-US" sz="1200" spc="-48" err="1">
                <a:solidFill>
                  <a:srgbClr val="000000"/>
                </a:solidFill>
                <a:latin typeface="Arimo"/>
              </a:rPr>
              <a:t>bieg</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20" name="TextBox 20"/>
          <p:cNvSpPr txBox="1"/>
          <p:nvPr/>
        </p:nvSpPr>
        <p:spPr>
          <a:xfrm>
            <a:off x="569656" y="285198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grpSp>
        <p:nvGrpSpPr>
          <p:cNvPr id="21" name="Group 21"/>
          <p:cNvGrpSpPr/>
          <p:nvPr/>
        </p:nvGrpSpPr>
        <p:grpSpPr>
          <a:xfrm>
            <a:off x="569656" y="4832985"/>
            <a:ext cx="6412551" cy="542925"/>
            <a:chOff x="0" y="0"/>
            <a:chExt cx="8550068" cy="7239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3" name="TextBox 23"/>
            <p:cNvSpPr txBox="1"/>
            <p:nvPr/>
          </p:nvSpPr>
          <p:spPr>
            <a:xfrm>
              <a:off x="367328" y="-19050"/>
              <a:ext cx="8182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Sprawozdanie powinno zawierać opis przeprowadzonych przez Komisję czynności, ustaleń dotyczących stanu faktycznego, wnioski oraz rekomendacje.</a:t>
              </a:r>
            </a:p>
            <a:p>
              <a:pPr algn="just">
                <a:lnSpc>
                  <a:spcPts val="1439"/>
                </a:lnSpc>
                <a:spcBef>
                  <a:spcPct val="0"/>
                </a:spcBef>
              </a:pPr>
              <a:endParaRPr lang="en-US" sz="1200" spc="-48">
                <a:solidFill>
                  <a:srgbClr val="000000"/>
                </a:solidFill>
                <a:latin typeface="Arimo"/>
              </a:endParaRPr>
            </a:p>
          </p:txBody>
        </p:sp>
      </p:grpSp>
      <p:grpSp>
        <p:nvGrpSpPr>
          <p:cNvPr id="24" name="Group 24"/>
          <p:cNvGrpSpPr/>
          <p:nvPr/>
        </p:nvGrpSpPr>
        <p:grpSpPr>
          <a:xfrm>
            <a:off x="569656" y="5375910"/>
            <a:ext cx="6412551" cy="904875"/>
            <a:chOff x="0" y="0"/>
            <a:chExt cx="8550068" cy="1206500"/>
          </a:xfrm>
        </p:grpSpPr>
        <p:sp>
          <p:nvSpPr>
            <p:cNvPr id="25" name="TextBox 2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6" name="TextBox 26"/>
            <p:cNvSpPr txBox="1"/>
            <p:nvPr/>
          </p:nvSpPr>
          <p:spPr>
            <a:xfrm>
              <a:off x="367328" y="-19050"/>
              <a:ext cx="8182740" cy="12255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Spółka, na podstawie sprawozdania oraz niezależnie od zaleceń w nim zawartych, w zależności od charakteru i skali niepożądanych zachowań i zdarzeń, podejmuje działania zmierzające do wyeliminowania stwierdzonych nieprawidłowości i wdraża działania przeciwdziałające ich powstawaniu i ponownemu wystąpieniu.</a:t>
              </a:r>
            </a:p>
            <a:p>
              <a:pPr algn="just">
                <a:lnSpc>
                  <a:spcPts val="1439"/>
                </a:lnSpc>
                <a:spcBef>
                  <a:spcPct val="0"/>
                </a:spcBef>
              </a:pPr>
              <a:endParaRPr lang="en-US" sz="1200" spc="-48">
                <a:solidFill>
                  <a:srgbClr val="000000"/>
                </a:solidFill>
                <a:latin typeface="Arimo"/>
              </a:endParaRPr>
            </a:p>
          </p:txBody>
        </p:sp>
      </p:grpSp>
      <p:grpSp>
        <p:nvGrpSpPr>
          <p:cNvPr id="27" name="Group 27"/>
          <p:cNvGrpSpPr/>
          <p:nvPr/>
        </p:nvGrpSpPr>
        <p:grpSpPr>
          <a:xfrm>
            <a:off x="615260" y="7113030"/>
            <a:ext cx="6412551" cy="904875"/>
            <a:chOff x="0" y="0"/>
            <a:chExt cx="8550068" cy="12065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29" name="TextBox 29"/>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Sprawca zjawiska niepożądanego w zatrudnieniu może zostać pociągnięty przez Spółkę jako Pracodawcę do odpowiedzialności finansowej za wyrządzoną szkodę, lub może zostać ukarany w inny sposób, w tym za pomocą kary porządkowej lub rozwiązania stosunku pracy, w tym rozwiązania umowy o pracę bez zachowania okresu wypowiedzenia, z winy Pracownika (w tzw. trybie dyscyplinarnym).</a:t>
              </a:r>
            </a:p>
          </p:txBody>
        </p:sp>
      </p:grpSp>
      <p:sp>
        <p:nvSpPr>
          <p:cNvPr id="30" name="TextBox 30"/>
          <p:cNvSpPr txBox="1"/>
          <p:nvPr/>
        </p:nvSpPr>
        <p:spPr>
          <a:xfrm>
            <a:off x="845152" y="3404301"/>
            <a:ext cx="6137055"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nieprzekazania</a:t>
            </a:r>
            <a:r>
              <a:rPr lang="en-US" sz="1200" spc="-48">
                <a:solidFill>
                  <a:srgbClr val="000000"/>
                </a:solidFill>
                <a:latin typeface="Arimo"/>
              </a:rPr>
              <a:t> </a:t>
            </a:r>
            <a:r>
              <a:rPr lang="en-US" sz="1200" spc="-48" err="1">
                <a:solidFill>
                  <a:srgbClr val="000000"/>
                </a:solidFill>
                <a:latin typeface="Arimo"/>
              </a:rPr>
              <a:t>sprawy</a:t>
            </a:r>
            <a:r>
              <a:rPr lang="en-US" sz="1200" spc="-48">
                <a:solidFill>
                  <a:srgbClr val="000000"/>
                </a:solidFill>
                <a:latin typeface="Arimo"/>
              </a:rPr>
              <a:t> do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niezawarcia</a:t>
            </a:r>
            <a:r>
              <a:rPr lang="en-US" sz="1200" spc="-48">
                <a:solidFill>
                  <a:srgbClr val="000000"/>
                </a:solidFill>
                <a:latin typeface="Arimo"/>
              </a:rPr>
              <a:t> </a:t>
            </a:r>
            <a:r>
              <a:rPr lang="en-US" sz="1200" spc="-48" err="1">
                <a:solidFill>
                  <a:srgbClr val="000000"/>
                </a:solidFill>
                <a:latin typeface="Arimo"/>
              </a:rPr>
              <a:t>ugody</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decyzję</a:t>
            </a:r>
            <a:r>
              <a:rPr lang="en-US" sz="1200" spc="-48">
                <a:solidFill>
                  <a:srgbClr val="000000"/>
                </a:solidFill>
                <a:latin typeface="Arimo"/>
              </a:rPr>
              <a:t> w </a:t>
            </a:r>
            <a:r>
              <a:rPr lang="en-US" sz="1200" spc="-48" err="1">
                <a:solidFill>
                  <a:srgbClr val="000000"/>
                </a:solidFill>
                <a:latin typeface="Arimo"/>
              </a:rPr>
              <a:t>sprawie</a:t>
            </a:r>
            <a:r>
              <a:rPr lang="en-US" sz="1200" spc="-48">
                <a:solidFill>
                  <a:srgbClr val="000000"/>
                </a:solidFill>
                <a:latin typeface="Arimo"/>
              </a:rPr>
              <a:t> </a:t>
            </a:r>
            <a:r>
              <a:rPr lang="en-US" sz="1200" spc="-48" err="1">
                <a:solidFill>
                  <a:srgbClr val="000000"/>
                </a:solidFill>
                <a:latin typeface="Arimo"/>
              </a:rPr>
              <a:t>zwykłą</a:t>
            </a:r>
            <a:r>
              <a:rPr lang="en-US" sz="1200" spc="-48">
                <a:solidFill>
                  <a:srgbClr val="000000"/>
                </a:solidFill>
                <a:latin typeface="Arimo"/>
              </a:rPr>
              <a:t> </a:t>
            </a:r>
            <a:r>
              <a:rPr lang="en-US" sz="1200" spc="-48" err="1">
                <a:solidFill>
                  <a:srgbClr val="000000"/>
                </a:solidFill>
                <a:latin typeface="Arimo"/>
              </a:rPr>
              <a:t>większością</a:t>
            </a:r>
            <a:r>
              <a:rPr lang="en-US" sz="1200" spc="-48">
                <a:solidFill>
                  <a:srgbClr val="000000"/>
                </a:solidFill>
                <a:latin typeface="Arimo"/>
              </a:rPr>
              <a:t> </a:t>
            </a:r>
            <a:r>
              <a:rPr lang="en-US" sz="1200" spc="-48" err="1">
                <a:solidFill>
                  <a:srgbClr val="000000"/>
                </a:solidFill>
                <a:latin typeface="Arimo"/>
              </a:rPr>
              <a:t>głosów</a:t>
            </a:r>
            <a:r>
              <a:rPr lang="en-US" sz="1200" spc="-48">
                <a:solidFill>
                  <a:srgbClr val="000000"/>
                </a:solidFill>
                <a:latin typeface="Arimo"/>
              </a:rPr>
              <a:t>, w </a:t>
            </a:r>
            <a:r>
              <a:rPr lang="en-US" sz="1200" spc="-48" err="1">
                <a:solidFill>
                  <a:srgbClr val="000000"/>
                </a:solidFill>
                <a:latin typeface="Arimo"/>
              </a:rPr>
              <a:t>terminie</a:t>
            </a:r>
            <a:r>
              <a:rPr lang="en-US" sz="1200" spc="-48">
                <a:solidFill>
                  <a:srgbClr val="000000"/>
                </a:solidFill>
                <a:latin typeface="Arimo"/>
              </a:rPr>
              <a:t> </a:t>
            </a:r>
            <a:r>
              <a:rPr lang="en-US" sz="1200" spc="-48" err="1">
                <a:solidFill>
                  <a:srgbClr val="000000"/>
                </a:solidFill>
                <a:latin typeface="Arimo"/>
              </a:rPr>
              <a:t>określonym</a:t>
            </a:r>
            <a:r>
              <a:rPr lang="en-US" sz="1200" spc="-48">
                <a:solidFill>
                  <a:srgbClr val="000000"/>
                </a:solidFill>
                <a:latin typeface="Arimo"/>
              </a:rPr>
              <a:t> w </a:t>
            </a:r>
            <a:r>
              <a:rPr lang="en-US" sz="1200" spc="-48" err="1">
                <a:solidFill>
                  <a:srgbClr val="000000"/>
                </a:solidFill>
                <a:latin typeface="Arimo"/>
              </a:rPr>
              <a:t>ust</a:t>
            </a:r>
            <a:r>
              <a:rPr lang="en-US" sz="1200" spc="-48">
                <a:solidFill>
                  <a:srgbClr val="000000"/>
                </a:solidFill>
                <a:latin typeface="Arimo"/>
              </a:rPr>
              <a:t>. 3. </a:t>
            </a:r>
            <a:r>
              <a:rPr lang="en-US" sz="1200" spc="-48" err="1">
                <a:solidFill>
                  <a:srgbClr val="000000"/>
                </a:solidFill>
                <a:latin typeface="Arimo"/>
              </a:rPr>
              <a:t>Komisja</a:t>
            </a:r>
            <a:r>
              <a:rPr lang="en-US" sz="1200" spc="-48">
                <a:solidFill>
                  <a:srgbClr val="000000"/>
                </a:solidFill>
                <a:latin typeface="Arimo"/>
              </a:rPr>
              <a:t> w </a:t>
            </a:r>
            <a:r>
              <a:rPr lang="en-US" sz="1200" spc="-48" err="1">
                <a:solidFill>
                  <a:srgbClr val="000000"/>
                </a:solidFill>
                <a:latin typeface="Arimo"/>
              </a:rPr>
              <a:t>ciągu</a:t>
            </a:r>
            <a:r>
              <a:rPr lang="en-US" sz="1200" spc="-48">
                <a:solidFill>
                  <a:srgbClr val="000000"/>
                </a:solidFill>
                <a:latin typeface="Arimo"/>
              </a:rPr>
              <a:t> 3 </a:t>
            </a:r>
            <a:r>
              <a:rPr lang="en-US" sz="1200" spc="-48" err="1">
                <a:solidFill>
                  <a:srgbClr val="000000"/>
                </a:solidFill>
                <a:latin typeface="Arimo"/>
              </a:rPr>
              <a:t>dni</a:t>
            </a:r>
            <a:r>
              <a:rPr lang="en-US" sz="1200" spc="-48">
                <a:solidFill>
                  <a:srgbClr val="000000"/>
                </a:solidFill>
                <a:latin typeface="Arimo"/>
              </a:rPr>
              <a:t> </a:t>
            </a:r>
            <a:r>
              <a:rPr lang="en-US" sz="1200" spc="-48" err="1">
                <a:solidFill>
                  <a:srgbClr val="000000"/>
                </a:solidFill>
                <a:latin typeface="Arimo"/>
              </a:rPr>
              <a:t>sporządza</a:t>
            </a:r>
            <a:r>
              <a:rPr lang="en-US" sz="1200" spc="-48">
                <a:solidFill>
                  <a:srgbClr val="000000"/>
                </a:solidFill>
                <a:latin typeface="Arimo"/>
              </a:rPr>
              <a:t> </a:t>
            </a:r>
            <a:r>
              <a:rPr lang="en-US" sz="1200" spc="-48" err="1">
                <a:solidFill>
                  <a:srgbClr val="000000"/>
                </a:solidFill>
                <a:latin typeface="Arimo"/>
              </a:rPr>
              <a:t>Sprawozdanie</a:t>
            </a:r>
            <a:r>
              <a:rPr lang="en-US" sz="1200" spc="-48">
                <a:solidFill>
                  <a:srgbClr val="000000"/>
                </a:solidFill>
                <a:latin typeface="Arimo"/>
              </a:rPr>
              <a:t> </a:t>
            </a:r>
            <a:r>
              <a:rPr lang="en-US" sz="1200" spc="-48" err="1">
                <a:solidFill>
                  <a:srgbClr val="000000"/>
                </a:solidFill>
                <a:latin typeface="Arimo"/>
              </a:rPr>
              <a:t>wraz</a:t>
            </a:r>
            <a:r>
              <a:rPr lang="en-US" sz="1200" spc="-48">
                <a:solidFill>
                  <a:srgbClr val="000000"/>
                </a:solidFill>
                <a:latin typeface="Arimo"/>
              </a:rPr>
              <a:t> z </a:t>
            </a:r>
            <a:r>
              <a:rPr lang="en-US" sz="1200" spc="-48" err="1">
                <a:solidFill>
                  <a:srgbClr val="000000"/>
                </a:solidFill>
                <a:latin typeface="Arimo"/>
              </a:rPr>
              <a:t>uzasadnieniem</a:t>
            </a:r>
            <a:r>
              <a:rPr lang="en-US" sz="1200" spc="-48">
                <a:solidFill>
                  <a:srgbClr val="000000"/>
                </a:solidFill>
                <a:latin typeface="Arimo"/>
              </a:rPr>
              <a:t>, które </a:t>
            </a:r>
            <a:r>
              <a:rPr lang="en-US" sz="1200" spc="-48" err="1">
                <a:solidFill>
                  <a:srgbClr val="000000"/>
                </a:solidFill>
                <a:latin typeface="Arimo"/>
              </a:rPr>
              <a:t>przekazuje</a:t>
            </a:r>
            <a:r>
              <a:rPr lang="en-US" sz="1200" spc="-48">
                <a:solidFill>
                  <a:srgbClr val="000000"/>
                </a:solidFill>
                <a:latin typeface="Arimo"/>
              </a:rPr>
              <a:t> </a:t>
            </a:r>
            <a:r>
              <a:rPr lang="en-US" sz="1200" spc="-48" err="1">
                <a:solidFill>
                  <a:srgbClr val="000000"/>
                </a:solidFill>
                <a:latin typeface="Arimo"/>
              </a:rPr>
              <a:t>Pracodawcy</a:t>
            </a:r>
            <a:r>
              <a:rPr lang="en-US" sz="1200" spc="-48">
                <a:solidFill>
                  <a:srgbClr val="000000"/>
                </a:solidFill>
                <a:latin typeface="Arimo"/>
              </a:rPr>
              <a:t>/</a:t>
            </a:r>
            <a:r>
              <a:rPr lang="en-US" sz="1200" spc="-48" err="1">
                <a:solidFill>
                  <a:srgbClr val="000000"/>
                </a:solidFill>
                <a:latin typeface="Arimo"/>
              </a:rPr>
              <a:t>Zleceniodawcy</a:t>
            </a:r>
            <a:r>
              <a:rPr lang="en-US" sz="1200" spc="-48">
                <a:solidFill>
                  <a:srgbClr val="000000"/>
                </a:solidFill>
                <a:latin typeface="Arimo"/>
              </a:rPr>
              <a:t>. </a:t>
            </a:r>
            <a:r>
              <a:rPr lang="en-US" sz="1200" spc="-48" err="1">
                <a:solidFill>
                  <a:srgbClr val="000000"/>
                </a:solidFill>
                <a:latin typeface="Arimo"/>
              </a:rPr>
              <a:t>Zawiadamiający</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wskazana</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jako </a:t>
            </a:r>
            <a:r>
              <a:rPr lang="en-US" sz="1200" spc="-48" err="1">
                <a:solidFill>
                  <a:srgbClr val="000000"/>
                </a:solidFill>
                <a:latin typeface="Arimo"/>
              </a:rPr>
              <a:t>domniemana</a:t>
            </a:r>
            <a:r>
              <a:rPr lang="en-US" sz="1200" spc="-48">
                <a:solidFill>
                  <a:srgbClr val="000000"/>
                </a:solidFill>
                <a:latin typeface="Arimo"/>
              </a:rPr>
              <a:t> </a:t>
            </a:r>
            <a:r>
              <a:rPr lang="en-US" sz="1200" spc="-48" err="1">
                <a:solidFill>
                  <a:srgbClr val="000000"/>
                </a:solidFill>
                <a:latin typeface="Arimo"/>
              </a:rPr>
              <a:t>ofiara</a:t>
            </a:r>
            <a:r>
              <a:rPr lang="en-US" sz="1200" spc="-48">
                <a:solidFill>
                  <a:srgbClr val="000000"/>
                </a:solidFill>
                <a:latin typeface="Arimo"/>
              </a:rPr>
              <a:t> oraz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wskazana</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jako </a:t>
            </a:r>
            <a:r>
              <a:rPr lang="en-US" sz="1200" spc="-48" err="1">
                <a:solidFill>
                  <a:srgbClr val="000000"/>
                </a:solidFill>
                <a:latin typeface="Arimo"/>
              </a:rPr>
              <a:t>domniemany</a:t>
            </a:r>
            <a:r>
              <a:rPr lang="en-US" sz="1200" spc="-48">
                <a:solidFill>
                  <a:srgbClr val="000000"/>
                </a:solidFill>
                <a:latin typeface="Arimo"/>
              </a:rPr>
              <a:t> </a:t>
            </a:r>
            <a:r>
              <a:rPr lang="en-US" sz="1200" spc="-48" err="1">
                <a:solidFill>
                  <a:srgbClr val="000000"/>
                </a:solidFill>
                <a:latin typeface="Arimo"/>
              </a:rPr>
              <a:t>sprawca</a:t>
            </a:r>
            <a:r>
              <a:rPr lang="en-US" sz="1200" spc="-48">
                <a:solidFill>
                  <a:srgbClr val="000000"/>
                </a:solidFill>
                <a:latin typeface="Arimo"/>
              </a:rPr>
              <a:t>, </a:t>
            </a:r>
            <a:r>
              <a:rPr lang="en-US" sz="1200" spc="-48" err="1">
                <a:solidFill>
                  <a:srgbClr val="000000"/>
                </a:solidFill>
                <a:latin typeface="Arimo"/>
              </a:rPr>
              <a:t>otrzymują</a:t>
            </a:r>
            <a:r>
              <a:rPr lang="en-US" sz="1200" spc="-48">
                <a:solidFill>
                  <a:srgbClr val="000000"/>
                </a:solidFill>
                <a:latin typeface="Arimo"/>
              </a:rPr>
              <a:t> ze </a:t>
            </a:r>
            <a:r>
              <a:rPr lang="en-US" sz="1200" spc="-48" err="1">
                <a:solidFill>
                  <a:srgbClr val="000000"/>
                </a:solidFill>
                <a:latin typeface="Arimo"/>
              </a:rPr>
              <a:t>strony</a:t>
            </a:r>
            <a:r>
              <a:rPr lang="en-US" sz="1200" spc="-48">
                <a:solidFill>
                  <a:srgbClr val="000000"/>
                </a:solidFill>
                <a:latin typeface="Arimo"/>
              </a:rPr>
              <a:t> </a:t>
            </a:r>
            <a:r>
              <a:rPr lang="en-US" sz="1200" spc="-48" err="1">
                <a:solidFill>
                  <a:srgbClr val="000000"/>
                </a:solidFill>
                <a:latin typeface="Arimo"/>
              </a:rPr>
              <a:t>Spółki</a:t>
            </a:r>
            <a:r>
              <a:rPr lang="en-US" sz="1200" spc="-48">
                <a:solidFill>
                  <a:srgbClr val="000000"/>
                </a:solidFill>
                <a:latin typeface="Arimo"/>
              </a:rPr>
              <a:t> </a:t>
            </a:r>
            <a:r>
              <a:rPr lang="en-US" sz="1200" spc="-48" err="1">
                <a:solidFill>
                  <a:srgbClr val="000000"/>
                </a:solidFill>
                <a:latin typeface="Arimo"/>
              </a:rPr>
              <a:t>wyciąg</a:t>
            </a:r>
            <a:r>
              <a:rPr lang="en-US" sz="1200" spc="-48">
                <a:solidFill>
                  <a:srgbClr val="000000"/>
                </a:solidFill>
                <a:latin typeface="Arimo"/>
              </a:rPr>
              <a:t> ze </a:t>
            </a:r>
            <a:r>
              <a:rPr lang="en-US" sz="1200" spc="-48" err="1">
                <a:solidFill>
                  <a:srgbClr val="000000"/>
                </a:solidFill>
                <a:latin typeface="Arimo"/>
              </a:rPr>
              <a:t>sprawozdania</a:t>
            </a:r>
            <a:r>
              <a:rPr lang="en-US" sz="1200" spc="-48">
                <a:solidFill>
                  <a:srgbClr val="000000"/>
                </a:solidFill>
                <a:latin typeface="Arimo"/>
              </a:rPr>
              <a:t> </a:t>
            </a:r>
            <a:r>
              <a:rPr lang="en-US" sz="1200" spc="-48" err="1">
                <a:solidFill>
                  <a:srgbClr val="000000"/>
                </a:solidFill>
                <a:latin typeface="Arimo"/>
              </a:rPr>
              <a:t>zawierający</a:t>
            </a:r>
            <a:r>
              <a:rPr lang="en-US" sz="1200" spc="-48">
                <a:solidFill>
                  <a:srgbClr val="000000"/>
                </a:solidFill>
                <a:latin typeface="Arimo"/>
              </a:rPr>
              <a:t> </a:t>
            </a:r>
            <a:r>
              <a:rPr lang="en-US" sz="1200" spc="-48" err="1">
                <a:solidFill>
                  <a:srgbClr val="000000"/>
                </a:solidFill>
                <a:latin typeface="Arimo"/>
              </a:rPr>
              <a:t>najważniejsze</a:t>
            </a:r>
            <a:r>
              <a:rPr lang="en-US" sz="1200" spc="-48">
                <a:solidFill>
                  <a:srgbClr val="000000"/>
                </a:solidFill>
                <a:latin typeface="Arimo"/>
              </a:rPr>
              <a:t> </a:t>
            </a:r>
            <a:r>
              <a:rPr lang="en-US" sz="1200" spc="-48" err="1">
                <a:solidFill>
                  <a:srgbClr val="000000"/>
                </a:solidFill>
                <a:latin typeface="Arimo"/>
              </a:rPr>
              <a:t>ustalenia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i </a:t>
            </a:r>
            <a:r>
              <a:rPr lang="en-US" sz="1200" spc="-48" err="1">
                <a:solidFill>
                  <a:srgbClr val="000000"/>
                </a:solidFill>
                <a:latin typeface="Arimo"/>
              </a:rPr>
              <a:t>ewentualne</a:t>
            </a:r>
            <a:r>
              <a:rPr lang="en-US" sz="1200" spc="-48">
                <a:solidFill>
                  <a:srgbClr val="000000"/>
                </a:solidFill>
                <a:latin typeface="Arimo"/>
              </a:rPr>
              <a:t> </a:t>
            </a:r>
            <a:r>
              <a:rPr lang="en-US" sz="1200" spc="-48" err="1">
                <a:solidFill>
                  <a:srgbClr val="000000"/>
                </a:solidFill>
                <a:latin typeface="Arimo"/>
              </a:rPr>
              <a:t>rekomendacje</a:t>
            </a:r>
            <a:r>
              <a:rPr lang="en-US" sz="1200" spc="-48">
                <a:solidFill>
                  <a:srgbClr val="000000"/>
                </a:solidFill>
                <a:latin typeface="Arimo"/>
              </a:rPr>
              <a:t> do </a:t>
            </a:r>
            <a:r>
              <a:rPr lang="en-US" sz="1200" spc="-48" err="1">
                <a:solidFill>
                  <a:srgbClr val="000000"/>
                </a:solidFill>
                <a:latin typeface="Arimo"/>
              </a:rPr>
              <a:t>wdrożenia</a:t>
            </a:r>
            <a:r>
              <a:rPr lang="en-US" sz="1200" spc="-48">
                <a:solidFill>
                  <a:srgbClr val="000000"/>
                </a:solidFill>
                <a:latin typeface="Arimo"/>
              </a:rPr>
              <a:t>, na które </a:t>
            </a:r>
            <a:r>
              <a:rPr lang="en-US" sz="1200" spc="-48" err="1">
                <a:solidFill>
                  <a:srgbClr val="000000"/>
                </a:solidFill>
                <a:latin typeface="Arimo"/>
              </a:rPr>
              <a:t>zgodzi</a:t>
            </a:r>
            <a:r>
              <a:rPr lang="en-US" sz="1200" spc="-48">
                <a:solidFill>
                  <a:srgbClr val="000000"/>
                </a:solidFill>
                <a:latin typeface="Arimo"/>
              </a:rPr>
              <a:t> się </a:t>
            </a:r>
            <a:r>
              <a:rPr lang="en-US" sz="1200" spc="-48" err="1">
                <a:solidFill>
                  <a:srgbClr val="000000"/>
                </a:solidFill>
                <a:latin typeface="Arimo"/>
              </a:rPr>
              <a:t>Spółka</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569656" y="3404301"/>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grpSp>
        <p:nvGrpSpPr>
          <p:cNvPr id="32" name="Group 32"/>
          <p:cNvGrpSpPr/>
          <p:nvPr/>
        </p:nvGrpSpPr>
        <p:grpSpPr>
          <a:xfrm>
            <a:off x="569656" y="6227898"/>
            <a:ext cx="6412551" cy="723900"/>
            <a:chOff x="0" y="0"/>
            <a:chExt cx="8550068" cy="965200"/>
          </a:xfrm>
        </p:grpSpPr>
        <p:sp>
          <p:nvSpPr>
            <p:cNvPr id="33" name="TextBox 33"/>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sp>
          <p:nvSpPr>
            <p:cNvPr id="34" name="TextBox 34"/>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w przypadku ustalenia, iż określona osoba faktycznie była zdaniem Komisji ofiarą zjawiska niepożądanego w zatrudnieniu, czynności zaradcze mogą polegać np. na zaproponowaniu ofierze przeniesienia na inne stanowisko pracy lub do innego miejsca zlecenia, bądź zastosowania innej formy zatrudnienia czy zlecenia.</a:t>
              </a:r>
            </a:p>
          </p:txBody>
        </p:sp>
      </p:grpSp>
      <p:grpSp>
        <p:nvGrpSpPr>
          <p:cNvPr id="35" name="Group 35"/>
          <p:cNvGrpSpPr/>
          <p:nvPr/>
        </p:nvGrpSpPr>
        <p:grpSpPr>
          <a:xfrm>
            <a:off x="615260" y="8179830"/>
            <a:ext cx="6412551" cy="904875"/>
            <a:chOff x="0" y="0"/>
            <a:chExt cx="8550068" cy="1206500"/>
          </a:xfrm>
        </p:grpSpPr>
        <p:sp>
          <p:nvSpPr>
            <p:cNvPr id="36" name="TextBox 3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37" name="TextBox 37"/>
            <p:cNvSpPr txBox="1"/>
            <p:nvPr/>
          </p:nvSpPr>
          <p:spPr>
            <a:xfrm>
              <a:off x="367328" y="-19050"/>
              <a:ext cx="8182740" cy="12255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Sprawca zjawiska niepożądanego w zleceniu, może zostać pociągnięty przez Spółkę jako zleceniodawcę, do odpowiedzialności finansowej za wyrządzoną szkodę lub może zostać ukarany w inny sposób, w tym za pomocą kary porządkowej lub rozwiązania umowy w trybie natychmiastowym.</a:t>
              </a:r>
            </a:p>
            <a:p>
              <a:pPr algn="just">
                <a:lnSpc>
                  <a:spcPts val="1439"/>
                </a:lnSpc>
                <a:spcBef>
                  <a:spcPct val="0"/>
                </a:spcBef>
              </a:pPr>
              <a:endParaRPr lang="en-US" sz="1200" spc="-48">
                <a:solidFill>
                  <a:srgbClr val="000000"/>
                </a:solidFill>
                <a:latin typeface="Arimo"/>
              </a:endParaRPr>
            </a:p>
          </p:txBody>
        </p:sp>
      </p:grpSp>
      <p:sp>
        <p:nvSpPr>
          <p:cNvPr id="38" name="TextBox 38"/>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119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556500" cy="986913"/>
            <a:chOff x="0" y="0"/>
            <a:chExt cx="2805794" cy="353687"/>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431730" y="1385481"/>
            <a:ext cx="4696539"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5" name="Group 15"/>
          <p:cNvGrpSpPr/>
          <p:nvPr/>
        </p:nvGrpSpPr>
        <p:grpSpPr>
          <a:xfrm>
            <a:off x="573724" y="2642781"/>
            <a:ext cx="6412551" cy="542925"/>
            <a:chOff x="0" y="0"/>
            <a:chExt cx="8550068" cy="723900"/>
          </a:xfrm>
        </p:grpSpPr>
        <p:sp>
          <p:nvSpPr>
            <p:cNvPr id="16" name="TextBox 1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7" name="TextBox 17"/>
            <p:cNvSpPr txBox="1"/>
            <p:nvPr/>
          </p:nvSpPr>
          <p:spPr>
            <a:xfrm>
              <a:off x="367328" y="-19050"/>
              <a:ext cx="8182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Spółka dokłada wszelkich starań mających na celu ochronę danych osobowych przetwarzanych    w związku z realizacją zadań wynikających z niniejszej Procedury.</a:t>
              </a:r>
            </a:p>
            <a:p>
              <a:pPr algn="just">
                <a:lnSpc>
                  <a:spcPts val="1439"/>
                </a:lnSpc>
                <a:spcBef>
                  <a:spcPct val="0"/>
                </a:spcBef>
              </a:pPr>
              <a:endParaRPr lang="en-US" sz="1200" spc="-48">
                <a:solidFill>
                  <a:srgbClr val="000000"/>
                </a:solidFill>
                <a:latin typeface="Arimo"/>
              </a:endParaRPr>
            </a:p>
          </p:txBody>
        </p:sp>
      </p:grpSp>
      <p:grpSp>
        <p:nvGrpSpPr>
          <p:cNvPr id="18" name="Group 18"/>
          <p:cNvGrpSpPr/>
          <p:nvPr/>
        </p:nvGrpSpPr>
        <p:grpSpPr>
          <a:xfrm>
            <a:off x="573724" y="3195231"/>
            <a:ext cx="6412551" cy="904875"/>
            <a:chOff x="0" y="0"/>
            <a:chExt cx="8550068" cy="1206500"/>
          </a:xfrm>
        </p:grpSpPr>
        <p:sp>
          <p:nvSpPr>
            <p:cNvPr id="19" name="TextBox 1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0" name="TextBox 20"/>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zaangażowane</a:t>
              </a:r>
              <a:r>
                <a:rPr lang="en-US" sz="1200" spc="-48">
                  <a:solidFill>
                    <a:srgbClr val="000000"/>
                  </a:solidFill>
                  <a:latin typeface="Arimo"/>
                </a:rPr>
                <a:t> w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przeciwdziałaniu</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Spółce</a:t>
              </a:r>
              <a:r>
                <a:rPr lang="en-US" sz="1200" spc="-48">
                  <a:solidFill>
                    <a:srgbClr val="000000"/>
                  </a:solidFill>
                  <a:latin typeface="Arimo"/>
                </a:rPr>
                <a:t>, są </a:t>
              </a:r>
              <a:r>
                <a:rPr lang="en-US" sz="1200" spc="-48" err="1">
                  <a:solidFill>
                    <a:srgbClr val="000000"/>
                  </a:solidFill>
                  <a:latin typeface="Arimo"/>
                </a:rPr>
                <a:t>upoważnione</a:t>
              </a:r>
              <a:r>
                <a:rPr lang="en-US" sz="1200" spc="-48">
                  <a:solidFill>
                    <a:srgbClr val="000000"/>
                  </a:solidFill>
                  <a:latin typeface="Arimo"/>
                </a:rPr>
                <a:t> do </a:t>
              </a:r>
              <a:r>
                <a:rPr lang="en-US" sz="1200" spc="-48" err="1">
                  <a:solidFill>
                    <a:srgbClr val="000000"/>
                  </a:solidFill>
                  <a:latin typeface="Arimo"/>
                </a:rPr>
                <a:t>przetwarzania</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występujących</a:t>
              </a:r>
              <a:r>
                <a:rPr lang="en-US" sz="1200" spc="-48">
                  <a:solidFill>
                    <a:srgbClr val="000000"/>
                  </a:solidFill>
                  <a:latin typeface="Arimo"/>
                </a:rPr>
                <a:t>                      w </a:t>
              </a:r>
              <a:r>
                <a:rPr lang="en-US" sz="1200" spc="-48" err="1">
                  <a:solidFill>
                    <a:srgbClr val="000000"/>
                  </a:solidFill>
                  <a:latin typeface="Arimo"/>
                </a:rPr>
                <a:t>Postępowaniu</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a:t>
              </a:r>
              <a:r>
                <a:rPr lang="en-US" sz="1200" spc="-48" err="1">
                  <a:solidFill>
                    <a:srgbClr val="000000"/>
                  </a:solidFill>
                  <a:latin typeface="Arimo"/>
                </a:rPr>
                <a:t>wyłącznie</a:t>
              </a:r>
              <a:r>
                <a:rPr lang="en-US" sz="1200" spc="-48">
                  <a:solidFill>
                    <a:srgbClr val="000000"/>
                  </a:solidFill>
                  <a:latin typeface="Arimo"/>
                </a:rPr>
                <a:t> w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wynikającym</a:t>
              </a:r>
              <a:r>
                <a:rPr lang="en-US" sz="1200" spc="-48">
                  <a:solidFill>
                    <a:srgbClr val="000000"/>
                  </a:solidFill>
                  <a:latin typeface="Arimo"/>
                </a:rPr>
                <a:t> z </a:t>
              </a:r>
              <a:r>
                <a:rPr lang="en-US" sz="1200" spc="-48" err="1">
                  <a:solidFill>
                    <a:srgbClr val="000000"/>
                  </a:solidFill>
                  <a:latin typeface="Arimo"/>
                </a:rPr>
                <a:t>prowadzonego</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oraz są </a:t>
              </a:r>
              <a:r>
                <a:rPr lang="en-US" sz="1200" spc="-48" err="1">
                  <a:solidFill>
                    <a:srgbClr val="000000"/>
                  </a:solidFill>
                  <a:latin typeface="Arimo"/>
                </a:rPr>
                <a:t>zobowiązania</a:t>
              </a:r>
              <a:r>
                <a:rPr lang="en-US" sz="1200" spc="-48">
                  <a:solidFill>
                    <a:srgbClr val="000000"/>
                  </a:solidFill>
                  <a:latin typeface="Arimo"/>
                </a:rPr>
                <a:t> do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w </a:t>
              </a:r>
              <a:r>
                <a:rPr lang="en-US" sz="1200" spc="-48" err="1">
                  <a:solidFill>
                    <a:srgbClr val="000000"/>
                  </a:solidFill>
                  <a:latin typeface="Arimo"/>
                </a:rPr>
                <a:t>poufności</a:t>
              </a:r>
              <a:r>
                <a:rPr lang="en-US" sz="1200" spc="-48">
                  <a:solidFill>
                    <a:srgbClr val="000000"/>
                  </a:solidFill>
                  <a:latin typeface="Arimo"/>
                </a:rPr>
                <a:t>, pod </a:t>
              </a:r>
              <a:r>
                <a:rPr lang="en-US" sz="1200" spc="-48" err="1">
                  <a:solidFill>
                    <a:srgbClr val="000000"/>
                  </a:solidFill>
                  <a:latin typeface="Arimo"/>
                </a:rPr>
                <a:t>rygorem</a:t>
              </a:r>
              <a:r>
                <a:rPr lang="en-US" sz="1200" spc="-48">
                  <a:solidFill>
                    <a:srgbClr val="000000"/>
                  </a:solidFill>
                  <a:latin typeface="Arimo"/>
                </a:rPr>
                <a:t> </a:t>
              </a:r>
              <a:r>
                <a:rPr lang="en-US" sz="1200" spc="-48" err="1">
                  <a:solidFill>
                    <a:srgbClr val="000000"/>
                  </a:solidFill>
                  <a:latin typeface="Arimo"/>
                </a:rPr>
                <a:t>sankcji</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z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p>
          </p:txBody>
        </p:sp>
      </p:grpSp>
      <p:grpSp>
        <p:nvGrpSpPr>
          <p:cNvPr id="21" name="Group 21"/>
          <p:cNvGrpSpPr/>
          <p:nvPr/>
        </p:nvGrpSpPr>
        <p:grpSpPr>
          <a:xfrm>
            <a:off x="573724" y="4276318"/>
            <a:ext cx="6412551" cy="557214"/>
            <a:chOff x="0" y="-19050"/>
            <a:chExt cx="8550068" cy="74295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3" name="TextBox 23"/>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Wszystkie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zaangażowane</a:t>
              </a:r>
              <a:r>
                <a:rPr lang="en-US" sz="1200" spc="-48">
                  <a:solidFill>
                    <a:srgbClr val="000000"/>
                  </a:solidFill>
                  <a:latin typeface="Arimo"/>
                </a:rPr>
                <a:t> w </a:t>
              </a:r>
              <a:r>
                <a:rPr lang="en-US" sz="1200" spc="-48" err="1">
                  <a:solidFill>
                    <a:srgbClr val="000000"/>
                  </a:solidFill>
                  <a:latin typeface="Arimo"/>
                </a:rPr>
                <a:t>Postępowanie</a:t>
              </a:r>
              <a:r>
                <a:rPr lang="en-US" sz="1200" spc="-48">
                  <a:solidFill>
                    <a:srgbClr val="000000"/>
                  </a:solidFill>
                  <a:latin typeface="Arimo"/>
                </a:rPr>
                <a:t> oraz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składające</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                   i w nim </a:t>
              </a:r>
              <a:r>
                <a:rPr lang="en-US" sz="1200" spc="-48" err="1">
                  <a:solidFill>
                    <a:srgbClr val="000000"/>
                  </a:solidFill>
                  <a:latin typeface="Arimo"/>
                </a:rPr>
                <a:t>wskazane</a:t>
              </a:r>
              <a:r>
                <a:rPr lang="en-US" sz="1200" spc="-48">
                  <a:solidFill>
                    <a:srgbClr val="000000"/>
                  </a:solidFill>
                  <a:latin typeface="Arimo"/>
                </a:rPr>
                <a:t>, są </a:t>
              </a:r>
              <a:r>
                <a:rPr lang="en-US" sz="1200" spc="-48" err="1">
                  <a:solidFill>
                    <a:srgbClr val="000000"/>
                  </a:solidFill>
                  <a:latin typeface="Arimo"/>
                </a:rPr>
                <a:t>informowane</a:t>
              </a:r>
              <a:r>
                <a:rPr lang="en-US" sz="1200" spc="-48">
                  <a:solidFill>
                    <a:srgbClr val="000000"/>
                  </a:solidFill>
                  <a:latin typeface="Arimo"/>
                </a:rPr>
                <a:t> o </a:t>
              </a:r>
              <a:r>
                <a:rPr lang="en-US" sz="1200" spc="-48" err="1">
                  <a:solidFill>
                    <a:srgbClr val="000000"/>
                  </a:solidFill>
                  <a:latin typeface="Arimo"/>
                </a:rPr>
                <a:t>przetwarzaniu</a:t>
              </a:r>
              <a:r>
                <a:rPr lang="en-US" sz="1200" spc="-48">
                  <a:solidFill>
                    <a:srgbClr val="000000"/>
                  </a:solidFill>
                  <a:latin typeface="Arimo"/>
                </a:rPr>
                <a:t> przez </a:t>
              </a:r>
              <a:r>
                <a:rPr lang="en-US" sz="1200" spc="-48" err="1">
                  <a:solidFill>
                    <a:srgbClr val="000000"/>
                  </a:solidFill>
                  <a:latin typeface="Arimo"/>
                </a:rPr>
                <a:t>Spółkę</a:t>
              </a:r>
              <a:r>
                <a:rPr lang="en-US" sz="1200" spc="-48">
                  <a:solidFill>
                    <a:srgbClr val="000000"/>
                  </a:solidFill>
                  <a:latin typeface="Arimo"/>
                </a:rPr>
                <a:t> ich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r>
                <a:rPr lang="en-US" sz="1200" spc="-48" err="1">
                  <a:solidFill>
                    <a:srgbClr val="000000"/>
                  </a:solidFill>
                  <a:latin typeface="Arimo"/>
                </a:rPr>
                <a:t>zgodnie</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z</a:t>
              </a:r>
              <a:r>
                <a:rPr lang="pl-PL" sz="1200" spc="-48">
                  <a:solidFill>
                    <a:srgbClr val="000000"/>
                  </a:solidFill>
                  <a:latin typeface="Arimo"/>
                </a:rPr>
                <a:t> </a:t>
              </a:r>
              <a:r>
                <a:rPr lang="en-US" sz="1200" spc="-48">
                  <a:solidFill>
                    <a:srgbClr val="000000"/>
                  </a:solidFill>
                  <a:latin typeface="Arimo"/>
                </a:rPr>
                <a:t>treścią </a:t>
              </a:r>
              <a:r>
                <a:rPr lang="en-US" sz="1200" spc="-48" err="1">
                  <a:solidFill>
                    <a:srgbClr val="000000"/>
                  </a:solidFill>
                  <a:latin typeface="Arimo"/>
                </a:rPr>
                <a:t>odpowiednich</a:t>
              </a:r>
              <a:r>
                <a:rPr lang="en-US" sz="1200" spc="-48">
                  <a:solidFill>
                    <a:srgbClr val="000000"/>
                  </a:solidFill>
                  <a:latin typeface="Arimo"/>
                </a:rPr>
                <a:t> </a:t>
              </a:r>
              <a:r>
                <a:rPr lang="en-US" sz="1200" spc="-48" err="1">
                  <a:solidFill>
                    <a:srgbClr val="000000"/>
                  </a:solidFill>
                  <a:latin typeface="Arimo"/>
                </a:rPr>
                <a:t>obowiązków</a:t>
              </a:r>
              <a:r>
                <a:rPr lang="en-US" sz="1200" spc="-48">
                  <a:solidFill>
                    <a:srgbClr val="000000"/>
                  </a:solidFill>
                  <a:latin typeface="Arimo"/>
                </a:rPr>
                <a:t> </a:t>
              </a:r>
              <a:r>
                <a:rPr lang="en-US" sz="1200" spc="-48" err="1">
                  <a:solidFill>
                    <a:srgbClr val="000000"/>
                  </a:solidFill>
                  <a:latin typeface="Arimo"/>
                </a:rPr>
                <a:t>informacyjnych</a:t>
              </a:r>
              <a:r>
                <a:rPr lang="en-US" sz="1200" spc="-48">
                  <a:solidFill>
                    <a:srgbClr val="000000"/>
                  </a:solidFill>
                  <a:latin typeface="Arimo"/>
                </a:rPr>
                <a:t> </a:t>
              </a:r>
              <a:r>
                <a:rPr lang="en-US" sz="1200" spc="-48" err="1">
                  <a:solidFill>
                    <a:srgbClr val="000000"/>
                  </a:solidFill>
                  <a:latin typeface="Arimo"/>
                </a:rPr>
                <a:t>stosowanych</a:t>
              </a:r>
              <a:r>
                <a:rPr lang="en-US" sz="1200" spc="-48">
                  <a:solidFill>
                    <a:srgbClr val="000000"/>
                  </a:solidFill>
                  <a:latin typeface="Arimo"/>
                </a:rPr>
                <a:t> przez </a:t>
              </a:r>
              <a:r>
                <a:rPr lang="en-US" sz="1200" spc="-48" err="1">
                  <a:solidFill>
                    <a:srgbClr val="000000"/>
                  </a:solidFill>
                  <a:latin typeface="Arimo"/>
                </a:rPr>
                <a:t>Spółkę</a:t>
              </a:r>
              <a:r>
                <a:rPr lang="en-US" sz="1200" spc="-48">
                  <a:solidFill>
                    <a:srgbClr val="000000"/>
                  </a:solidFill>
                  <a:latin typeface="Arimo"/>
                </a:rPr>
                <a:t>. </a:t>
              </a:r>
            </a:p>
          </p:txBody>
        </p:sp>
      </p:grpSp>
      <p:sp>
        <p:nvSpPr>
          <p:cNvPr id="24" name="TextBox 24"/>
          <p:cNvSpPr txBox="1"/>
          <p:nvPr/>
        </p:nvSpPr>
        <p:spPr>
          <a:xfrm>
            <a:off x="3163911" y="5146041"/>
            <a:ext cx="123217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p:txBody>
      </p:sp>
      <p:grpSp>
        <p:nvGrpSpPr>
          <p:cNvPr id="25" name="Group 25"/>
          <p:cNvGrpSpPr/>
          <p:nvPr/>
        </p:nvGrpSpPr>
        <p:grpSpPr>
          <a:xfrm>
            <a:off x="573724" y="5863624"/>
            <a:ext cx="6412551" cy="542925"/>
            <a:chOff x="0" y="0"/>
            <a:chExt cx="8550068" cy="723900"/>
          </a:xfrm>
        </p:grpSpPr>
        <p:sp>
          <p:nvSpPr>
            <p:cNvPr id="26" name="TextBox 2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7" name="TextBox 27"/>
            <p:cNvSpPr txBox="1"/>
            <p:nvPr/>
          </p:nvSpPr>
          <p:spPr>
            <a:xfrm>
              <a:off x="367328" y="-19050"/>
              <a:ext cx="8182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Niniejsza Procedura wchodzi w życie z dniem jej ogłoszenia przez Spółkę „.................................”,    w zwyczajowo przyjęty sposób. </a:t>
              </a:r>
            </a:p>
            <a:p>
              <a:pPr algn="just">
                <a:lnSpc>
                  <a:spcPts val="1439"/>
                </a:lnSpc>
                <a:spcBef>
                  <a:spcPct val="0"/>
                </a:spcBef>
              </a:pPr>
              <a:endParaRPr lang="en-US" sz="1200" spc="-48">
                <a:solidFill>
                  <a:srgbClr val="000000"/>
                </a:solidFill>
                <a:latin typeface="Arimo"/>
              </a:endParaRPr>
            </a:p>
          </p:txBody>
        </p:sp>
      </p:grpSp>
      <p:grpSp>
        <p:nvGrpSpPr>
          <p:cNvPr id="28" name="Group 28"/>
          <p:cNvGrpSpPr/>
          <p:nvPr/>
        </p:nvGrpSpPr>
        <p:grpSpPr>
          <a:xfrm>
            <a:off x="573724" y="6416074"/>
            <a:ext cx="6412551" cy="361950"/>
            <a:chOff x="0" y="0"/>
            <a:chExt cx="8550068" cy="482600"/>
          </a:xfrm>
        </p:grpSpPr>
        <p:sp>
          <p:nvSpPr>
            <p:cNvPr id="29" name="TextBox 2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367328" y="-19050"/>
              <a:ext cx="8182740" cy="5016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Przegląd Procedury jest podejmowany nie rzadziej niż raz na cztery lata. </a:t>
              </a:r>
            </a:p>
            <a:p>
              <a:pPr algn="just">
                <a:lnSpc>
                  <a:spcPts val="1439"/>
                </a:lnSpc>
                <a:spcBef>
                  <a:spcPct val="0"/>
                </a:spcBef>
              </a:pPr>
              <a:endParaRPr lang="en-US" sz="1200" spc="-48">
                <a:solidFill>
                  <a:srgbClr val="000000"/>
                </a:solidFill>
                <a:latin typeface="Arimo"/>
              </a:endParaRPr>
            </a:p>
          </p:txBody>
        </p:sp>
      </p:grpSp>
      <p:grpSp>
        <p:nvGrpSpPr>
          <p:cNvPr id="31" name="Group 31"/>
          <p:cNvGrpSpPr/>
          <p:nvPr/>
        </p:nvGrpSpPr>
        <p:grpSpPr>
          <a:xfrm>
            <a:off x="573724" y="6787417"/>
            <a:ext cx="6412551" cy="723900"/>
            <a:chOff x="0" y="0"/>
            <a:chExt cx="8550068" cy="965200"/>
          </a:xfrm>
        </p:grpSpPr>
        <p:sp>
          <p:nvSpPr>
            <p:cNvPr id="32" name="TextBox 3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3" name="TextBox 33"/>
            <p:cNvSpPr txBox="1"/>
            <p:nvPr/>
          </p:nvSpPr>
          <p:spPr>
            <a:xfrm>
              <a:off x="367328" y="-19050"/>
              <a:ext cx="8182740" cy="9842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Wszelkie zmiany Procedury dokonywane przez Spółkę, wymagają formy pisemnej w postaci aneksów, z wyłączeniem zmian w treści załączników, które mogą być dokonywane w każdym czasie, stosownie do okoliczności i zmieniających się przepisów prawa. </a:t>
              </a:r>
            </a:p>
            <a:p>
              <a:pPr algn="just">
                <a:lnSpc>
                  <a:spcPts val="1439"/>
                </a:lnSpc>
                <a:spcBef>
                  <a:spcPct val="0"/>
                </a:spcBef>
              </a:pPr>
              <a:endParaRPr lang="en-US" sz="1200" spc="-48">
                <a:solidFill>
                  <a:srgbClr val="000000"/>
                </a:solidFill>
                <a:latin typeface="Arimo"/>
              </a:endParaRPr>
            </a:p>
          </p:txBody>
        </p:sp>
      </p:grpSp>
      <p:sp>
        <p:nvSpPr>
          <p:cNvPr id="34" name="TextBox 34"/>
          <p:cNvSpPr txBox="1"/>
          <p:nvPr/>
        </p:nvSpPr>
        <p:spPr>
          <a:xfrm>
            <a:off x="577793" y="7830287"/>
            <a:ext cx="4837390" cy="561975"/>
          </a:xfrm>
          <a:prstGeom prst="rect">
            <a:avLst/>
          </a:prstGeom>
        </p:spPr>
        <p:txBody>
          <a:bodyPr lIns="0" tIns="0" rIns="0" bIns="0" rtlCol="0" anchor="t">
            <a:spAutoFit/>
          </a:bodyPr>
          <a:lstStyle/>
          <a:p>
            <a:pPr>
              <a:lnSpc>
                <a:spcPts val="1439"/>
              </a:lnSpc>
              <a:spcBef>
                <a:spcPct val="0"/>
              </a:spcBef>
            </a:pPr>
            <a:r>
              <a:rPr lang="en-US" sz="1200" spc="-48">
                <a:solidFill>
                  <a:srgbClr val="000000"/>
                </a:solidFill>
                <a:latin typeface="Arimo Italics"/>
              </a:rPr>
              <a:t>Załączniki:</a:t>
            </a:r>
          </a:p>
          <a:p>
            <a:pPr>
              <a:lnSpc>
                <a:spcPts val="1439"/>
              </a:lnSpc>
              <a:spcBef>
                <a:spcPct val="0"/>
              </a:spcBef>
            </a:pPr>
            <a:r>
              <a:rPr lang="en-US" sz="1200" spc="-48">
                <a:solidFill>
                  <a:srgbClr val="000000"/>
                </a:solidFill>
                <a:latin typeface="Arimo Italics"/>
              </a:rPr>
              <a:t>1.  Informacja dla pracowników dotycząca równego traktowania w zatrudnieniu</a:t>
            </a:r>
          </a:p>
          <a:p>
            <a:pPr>
              <a:lnSpc>
                <a:spcPts val="1439"/>
              </a:lnSpc>
              <a:spcBef>
                <a:spcPct val="0"/>
              </a:spcBef>
            </a:pPr>
            <a:r>
              <a:rPr lang="en-US" sz="1200" spc="-48">
                <a:solidFill>
                  <a:srgbClr val="000000"/>
                </a:solidFill>
                <a:latin typeface="Arimo Italics"/>
              </a:rPr>
              <a:t>2. Formularz Zawiadomienia.</a:t>
            </a:r>
          </a:p>
        </p:txBody>
      </p:sp>
      <p:sp>
        <p:nvSpPr>
          <p:cNvPr id="35" name="TextBox 3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120</a:t>
            </a:r>
          </a:p>
        </p:txBody>
      </p:sp>
      <p:sp>
        <p:nvSpPr>
          <p:cNvPr id="36" name="TextBox 36"/>
          <p:cNvSpPr txBox="1"/>
          <p:nvPr/>
        </p:nvSpPr>
        <p:spPr>
          <a:xfrm>
            <a:off x="6962322" y="579577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7" name="TextBox 37"/>
          <p:cNvSpPr txBox="1"/>
          <p:nvPr/>
        </p:nvSpPr>
        <p:spPr>
          <a:xfrm>
            <a:off x="594512" y="9523140"/>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Spółki</a:t>
            </a:r>
            <a:endParaRPr lang="en-US" sz="875">
              <a:solidFill>
                <a:srgbClr val="34414A"/>
              </a:solidFill>
              <a:latin typeface="Arimo"/>
            </a:endParaRPr>
          </a:p>
        </p:txBody>
      </p:sp>
      <p:sp>
        <p:nvSpPr>
          <p:cNvPr id="38" name="TextBox 38"/>
          <p:cNvSpPr txBox="1"/>
          <p:nvPr/>
        </p:nvSpPr>
        <p:spPr>
          <a:xfrm>
            <a:off x="525817"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8111" r="-58111"/>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015608" y="4698201"/>
            <a:ext cx="5528784" cy="1514475"/>
          </a:xfrm>
          <a:prstGeom prst="rect">
            <a:avLst/>
          </a:prstGeom>
        </p:spPr>
        <p:txBody>
          <a:bodyPr lIns="0" tIns="0" rIns="0" bIns="0" rtlCol="0" anchor="t">
            <a:spAutoFit/>
          </a:bodyPr>
          <a:lstStyle/>
          <a:p>
            <a:pPr algn="ctr">
              <a:lnSpc>
                <a:spcPts val="3959"/>
              </a:lnSpc>
            </a:pPr>
            <a:r>
              <a:rPr lang="en-US" sz="3299" spc="-131">
                <a:solidFill>
                  <a:srgbClr val="333F48"/>
                </a:solidFill>
                <a:latin typeface="Arimo Bold"/>
              </a:rPr>
              <a:t>1. Procedura Stowarzyszenia z Komisją Rewizyjną –</a:t>
            </a:r>
          </a:p>
          <a:p>
            <a:pPr algn="ctr">
              <a:lnSpc>
                <a:spcPts val="3959"/>
              </a:lnSpc>
              <a:spcBef>
                <a:spcPct val="0"/>
              </a:spcBef>
            </a:pPr>
            <a:r>
              <a:rPr lang="en-US" sz="3299" spc="-131">
                <a:solidFill>
                  <a:srgbClr val="333F48"/>
                </a:solidFill>
                <a:latin typeface="Arimo Bold"/>
              </a:rPr>
              <a:t> pełna wersja</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8111" r="-58111"/>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132972" y="4911598"/>
            <a:ext cx="5294056" cy="1514475"/>
          </a:xfrm>
          <a:prstGeom prst="rect">
            <a:avLst/>
          </a:prstGeom>
        </p:spPr>
        <p:txBody>
          <a:bodyPr lIns="0" tIns="0" rIns="0" bIns="0" rtlCol="0" anchor="t">
            <a:spAutoFit/>
          </a:bodyPr>
          <a:lstStyle/>
          <a:p>
            <a:pPr algn="ctr">
              <a:lnSpc>
                <a:spcPts val="3959"/>
              </a:lnSpc>
              <a:spcBef>
                <a:spcPct val="0"/>
              </a:spcBef>
            </a:pPr>
            <a:r>
              <a:rPr lang="en-US" sz="3299" spc="-131">
                <a:solidFill>
                  <a:srgbClr val="333F48"/>
                </a:solidFill>
                <a:latin typeface="Arimo Bold"/>
              </a:rPr>
              <a:t>10. Procedura Spółki z o.o. non profit – pełna wersja (feminatywy)</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11936"/>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58707" y="1375135"/>
            <a:ext cx="7877414"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79734"/>
            <a:ext cx="7556500" cy="1066647"/>
            <a:chOff x="0" y="-28575"/>
            <a:chExt cx="2805794" cy="382262"/>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594512" y="2635228"/>
            <a:ext cx="6552413" cy="636397"/>
          </a:xfrm>
          <a:prstGeom prst="rect">
            <a:avLst/>
          </a:prstGeom>
        </p:spPr>
        <p:txBody>
          <a:bodyPr lIns="0" tIns="0" rIns="0" bIns="0" rtlCol="0" anchor="t">
            <a:spAutoFit/>
          </a:bodyPr>
          <a:lstStyle/>
          <a:p>
            <a:pPr algn="ctr">
              <a:lnSpc>
                <a:spcPts val="1273"/>
              </a:lnSpc>
            </a:pPr>
            <a:r>
              <a:rPr lang="en-US" sz="1299" spc="-51">
                <a:solidFill>
                  <a:srgbClr val="000000"/>
                </a:solidFill>
                <a:latin typeface="Arimo Bold"/>
              </a:rPr>
              <a:t>PROCEDURA PRZECIWDZIAŁANIA ZJAWISKOM NIEPOŻĄDANYM </a:t>
            </a:r>
          </a:p>
          <a:p>
            <a:pPr algn="ctr">
              <a:lnSpc>
                <a:spcPts val="1273"/>
              </a:lnSpc>
            </a:pPr>
            <a:r>
              <a:rPr lang="en-US" sz="1299" spc="-51">
                <a:solidFill>
                  <a:srgbClr val="000000"/>
                </a:solidFill>
                <a:latin typeface="Arimo Bold"/>
              </a:rPr>
              <a:t>W ZATRUDNIENIU/ZLECENIU</a:t>
            </a:r>
          </a:p>
          <a:p>
            <a:pPr algn="ctr">
              <a:lnSpc>
                <a:spcPts val="1273"/>
              </a:lnSpc>
            </a:pPr>
            <a:r>
              <a:rPr lang="en-US" sz="1299" spc="-51">
                <a:solidFill>
                  <a:srgbClr val="000000"/>
                </a:solidFill>
                <a:latin typeface="Arimo Bold"/>
              </a:rPr>
              <a:t>W SPÓŁCE NON-PROFIT: „ ...................................... SPÓŁKA Z O.O.”</a:t>
            </a:r>
          </a:p>
          <a:p>
            <a:pPr algn="ctr">
              <a:lnSpc>
                <a:spcPts val="1273"/>
              </a:lnSpc>
            </a:pPr>
            <a:endParaRPr lang="en-US" sz="1299" spc="-51">
              <a:solidFill>
                <a:srgbClr val="000000"/>
              </a:solidFill>
              <a:latin typeface="Arimo Bold"/>
            </a:endParaRP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964780" y="1639476"/>
            <a:ext cx="5630441" cy="209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Spółki z o.o. non profit – pełna wersja (feminatywy)</a:t>
            </a:r>
          </a:p>
        </p:txBody>
      </p:sp>
      <p:sp>
        <p:nvSpPr>
          <p:cNvPr id="18" name="TextBox 18"/>
          <p:cNvSpPr txBox="1"/>
          <p:nvPr/>
        </p:nvSpPr>
        <p:spPr>
          <a:xfrm>
            <a:off x="6277693" y="2880848"/>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19" name="TextBox 19"/>
          <p:cNvSpPr txBox="1"/>
          <p:nvPr/>
        </p:nvSpPr>
        <p:spPr>
          <a:xfrm>
            <a:off x="545329" y="2217523"/>
            <a:ext cx="6811371" cy="504825"/>
          </a:xfrm>
          <a:prstGeom prst="rect">
            <a:avLst/>
          </a:prstGeom>
        </p:spPr>
        <p:txBody>
          <a:bodyPr lIns="0" tIns="0" rIns="0" bIns="0" rtlCol="0" anchor="t">
            <a:spAutoFit/>
          </a:bodyPr>
          <a:lstStyle/>
          <a:p>
            <a:pPr>
              <a:lnSpc>
                <a:spcPts val="1320"/>
              </a:lnSpc>
            </a:pPr>
            <a:r>
              <a:rPr lang="en-US" sz="1100" spc="-44" err="1">
                <a:solidFill>
                  <a:srgbClr val="34414A"/>
                </a:solidFill>
                <a:latin typeface="Arimo"/>
              </a:rPr>
              <a:t>Załącznik</a:t>
            </a:r>
            <a:r>
              <a:rPr lang="en-US" sz="1100" spc="-44">
                <a:solidFill>
                  <a:srgbClr val="34414A"/>
                </a:solidFill>
                <a:latin typeface="Arimo"/>
              </a:rPr>
              <a:t> do </a:t>
            </a:r>
            <a:r>
              <a:rPr lang="en-US" sz="1100" spc="-44" err="1">
                <a:solidFill>
                  <a:srgbClr val="34414A"/>
                </a:solidFill>
                <a:latin typeface="Arimo"/>
              </a:rPr>
              <a:t>Uchwały</a:t>
            </a:r>
            <a:r>
              <a:rPr lang="en-US" sz="1100" spc="-44">
                <a:solidFill>
                  <a:srgbClr val="34414A"/>
                </a:solidFill>
                <a:latin typeface="Arimo"/>
              </a:rPr>
              <a:t> </a:t>
            </a:r>
            <a:r>
              <a:rPr lang="en-US" sz="1100" spc="-44" err="1">
                <a:solidFill>
                  <a:srgbClr val="34414A"/>
                </a:solidFill>
                <a:latin typeface="Arimo"/>
              </a:rPr>
              <a:t>Zarządu</a:t>
            </a:r>
            <a:r>
              <a:rPr lang="en-US" sz="1100" spc="-44">
                <a:solidFill>
                  <a:srgbClr val="34414A"/>
                </a:solidFill>
                <a:latin typeface="Arimo"/>
              </a:rPr>
              <a:t> </a:t>
            </a:r>
            <a:r>
              <a:rPr lang="en-US" sz="1100" spc="-44" err="1">
                <a:solidFill>
                  <a:srgbClr val="34414A"/>
                </a:solidFill>
                <a:latin typeface="Arimo"/>
              </a:rPr>
              <a:t>Spółki</a:t>
            </a:r>
            <a:r>
              <a:rPr lang="en-US" sz="1100" spc="-44">
                <a:solidFill>
                  <a:srgbClr val="34414A"/>
                </a:solidFill>
                <a:latin typeface="Arimo"/>
              </a:rPr>
              <a:t> non-profit: „..............................................</a:t>
            </a:r>
            <a:r>
              <a:rPr lang="en-US" sz="1100" spc="-44" err="1">
                <a:solidFill>
                  <a:srgbClr val="34414A"/>
                </a:solidFill>
                <a:latin typeface="Arimo"/>
              </a:rPr>
              <a:t>Spółki</a:t>
            </a:r>
            <a:r>
              <a:rPr lang="en-US" sz="1100" spc="-44">
                <a:solidFill>
                  <a:srgbClr val="34414A"/>
                </a:solidFill>
                <a:latin typeface="Arimo"/>
              </a:rPr>
              <a:t> z </a:t>
            </a:r>
            <a:r>
              <a:rPr lang="en-US" sz="1100" spc="-44" err="1">
                <a:solidFill>
                  <a:srgbClr val="34414A"/>
                </a:solidFill>
                <a:latin typeface="Arimo"/>
              </a:rPr>
              <a:t>o.o.</a:t>
            </a:r>
            <a:r>
              <a:rPr lang="en-US" sz="1100" spc="-44">
                <a:solidFill>
                  <a:srgbClr val="34414A"/>
                </a:solidFill>
                <a:latin typeface="Arimo"/>
              </a:rPr>
              <a:t>”,  </a:t>
            </a:r>
            <a:r>
              <a:rPr lang="pl-PL" sz="1100" spc="-44">
                <a:solidFill>
                  <a:srgbClr val="34414A"/>
                </a:solidFill>
                <a:latin typeface="Arimo"/>
              </a:rPr>
              <a:t> </a:t>
            </a:r>
            <a:r>
              <a:rPr lang="en-US" sz="1100" spc="-44">
                <a:solidFill>
                  <a:srgbClr val="34414A"/>
                </a:solidFill>
                <a:latin typeface="Arimo"/>
              </a:rPr>
              <a:t>z </a:t>
            </a:r>
            <a:r>
              <a:rPr lang="en-US" sz="1100" spc="-44" err="1">
                <a:solidFill>
                  <a:srgbClr val="34414A"/>
                </a:solidFill>
                <a:latin typeface="Arimo"/>
              </a:rPr>
              <a:t>dnia</a:t>
            </a:r>
            <a:r>
              <a:rPr lang="en-US" sz="1100" spc="-44">
                <a:solidFill>
                  <a:srgbClr val="34414A"/>
                </a:solidFill>
                <a:latin typeface="Arimo"/>
              </a:rPr>
              <a:t>....................</a:t>
            </a:r>
          </a:p>
          <a:p>
            <a:pPr>
              <a:lnSpc>
                <a:spcPts val="1320"/>
              </a:lnSpc>
            </a:pPr>
            <a:endParaRPr lang="en-US" sz="1100" spc="-44">
              <a:solidFill>
                <a:srgbClr val="34414A"/>
              </a:solidFill>
              <a:latin typeface="Arimo"/>
            </a:endParaRPr>
          </a:p>
          <a:p>
            <a:pPr>
              <a:lnSpc>
                <a:spcPts val="1320"/>
              </a:lnSpc>
              <a:spcBef>
                <a:spcPct val="0"/>
              </a:spcBef>
            </a:pPr>
            <a:endParaRPr lang="en-US" sz="1100" spc="-44">
              <a:solidFill>
                <a:srgbClr val="34414A"/>
              </a:solidFill>
              <a:latin typeface="Arimo"/>
            </a:endParaRPr>
          </a:p>
        </p:txBody>
      </p:sp>
      <p:sp>
        <p:nvSpPr>
          <p:cNvPr id="20" name="TextBox 20"/>
          <p:cNvSpPr txBox="1"/>
          <p:nvPr/>
        </p:nvSpPr>
        <p:spPr>
          <a:xfrm>
            <a:off x="2758605" y="3379669"/>
            <a:ext cx="2125861" cy="923925"/>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a:t>
            </a:r>
          </a:p>
          <a:p>
            <a:pPr algn="ctr">
              <a:lnSpc>
                <a:spcPts val="1439"/>
              </a:lnSpc>
            </a:pPr>
            <a:r>
              <a:rPr lang="en-US" sz="1200" spc="-48">
                <a:solidFill>
                  <a:srgbClr val="000000"/>
                </a:solidFill>
                <a:latin typeface="Arimo Bold"/>
              </a:rPr>
              <a:t>POSTANOWIENIA OGÓLNE</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§1</a:t>
            </a:r>
          </a:p>
          <a:p>
            <a:pPr algn="ctr">
              <a:lnSpc>
                <a:spcPts val="1439"/>
              </a:lnSpc>
              <a:spcBef>
                <a:spcPct val="0"/>
              </a:spcBef>
            </a:pPr>
            <a:r>
              <a:rPr lang="en-US" sz="1200" spc="-48">
                <a:solidFill>
                  <a:srgbClr val="000000"/>
                </a:solidFill>
                <a:latin typeface="Arimo Bold"/>
              </a:rPr>
              <a:t>Cel i zakres działania Procedury</a:t>
            </a:r>
          </a:p>
        </p:txBody>
      </p:sp>
      <p:sp>
        <p:nvSpPr>
          <p:cNvPr id="21" name="TextBox 21"/>
          <p:cNvSpPr txBox="1"/>
          <p:nvPr/>
        </p:nvSpPr>
        <p:spPr>
          <a:xfrm>
            <a:off x="5632036" y="2217523"/>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2" name="TextBox 22"/>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122</a:t>
            </a:r>
          </a:p>
        </p:txBody>
      </p:sp>
      <p:sp>
        <p:nvSpPr>
          <p:cNvPr id="23" name="TextBox 23"/>
          <p:cNvSpPr txBox="1"/>
          <p:nvPr/>
        </p:nvSpPr>
        <p:spPr>
          <a:xfrm>
            <a:off x="3630601" y="457130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4" name="TextBox 24"/>
          <p:cNvSpPr txBox="1"/>
          <p:nvPr/>
        </p:nvSpPr>
        <p:spPr>
          <a:xfrm>
            <a:off x="628194" y="4587173"/>
            <a:ext cx="6593795" cy="4776757"/>
          </a:xfrm>
          <a:prstGeom prst="rect">
            <a:avLst/>
          </a:prstGeom>
        </p:spPr>
        <p:txBody>
          <a:bodyPr lIns="0" tIns="0" rIns="0" bIns="0" rtlCol="0" anchor="t">
            <a:spAutoFit/>
          </a:bodyPr>
          <a:lstStyle/>
          <a:p>
            <a:pPr algn="just">
              <a:lnSpc>
                <a:spcPts val="1679"/>
              </a:lnSpc>
            </a:pPr>
            <a:r>
              <a:rPr lang="en-US" sz="1200">
                <a:solidFill>
                  <a:srgbClr val="000000"/>
                </a:solidFill>
                <a:latin typeface="Arimo"/>
              </a:rPr>
              <a:t>1. </a:t>
            </a:r>
            <a:r>
              <a:rPr lang="en-US" sz="1200" err="1">
                <a:solidFill>
                  <a:srgbClr val="000000"/>
                </a:solidFill>
                <a:latin typeface="Arimo"/>
              </a:rPr>
              <a:t>Spółka</a:t>
            </a:r>
            <a:r>
              <a:rPr lang="en-US" sz="1200">
                <a:solidFill>
                  <a:srgbClr val="000000"/>
                </a:solidFill>
                <a:latin typeface="Arimo"/>
              </a:rPr>
              <a:t> z </a:t>
            </a:r>
            <a:r>
              <a:rPr lang="en-US" sz="1200" err="1">
                <a:solidFill>
                  <a:srgbClr val="000000"/>
                </a:solidFill>
                <a:latin typeface="Arimo"/>
              </a:rPr>
              <a:t>o.o.</a:t>
            </a:r>
            <a:r>
              <a:rPr lang="en-US" sz="1200">
                <a:solidFill>
                  <a:srgbClr val="000000"/>
                </a:solidFill>
                <a:latin typeface="Arimo"/>
              </a:rPr>
              <a:t> „......................................” </a:t>
            </a:r>
            <a:r>
              <a:rPr lang="pl-PL" sz="1200">
                <a:solidFill>
                  <a:srgbClr val="000000"/>
                </a:solidFill>
                <a:latin typeface="Arimo"/>
              </a:rPr>
              <a:t> </a:t>
            </a:r>
            <a:r>
              <a:rPr lang="en-US" sz="1200" err="1">
                <a:solidFill>
                  <a:srgbClr val="000000"/>
                </a:solidFill>
                <a:latin typeface="Arimo"/>
              </a:rPr>
              <a:t>podejmuje</a:t>
            </a:r>
            <a:r>
              <a:rPr lang="en-US" sz="1200">
                <a:solidFill>
                  <a:srgbClr val="000000"/>
                </a:solidFill>
                <a:latin typeface="Arimo"/>
              </a:rPr>
              <a:t> </a:t>
            </a:r>
            <a:r>
              <a:rPr lang="en-US" sz="1200" err="1">
                <a:solidFill>
                  <a:srgbClr val="000000"/>
                </a:solidFill>
                <a:latin typeface="Arimo"/>
              </a:rPr>
              <a:t>starania</a:t>
            </a:r>
            <a:r>
              <a:rPr lang="en-US" sz="1200">
                <a:solidFill>
                  <a:srgbClr val="000000"/>
                </a:solidFill>
                <a:latin typeface="Arimo"/>
              </a:rPr>
              <a:t>, by </a:t>
            </a:r>
            <a:r>
              <a:rPr lang="en-US" sz="1200" err="1">
                <a:solidFill>
                  <a:srgbClr val="000000"/>
                </a:solidFill>
                <a:latin typeface="Arimo"/>
              </a:rPr>
              <a:t>środowisko</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w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zleceń</a:t>
            </a:r>
            <a:r>
              <a:rPr lang="en-US" sz="1200">
                <a:solidFill>
                  <a:srgbClr val="000000"/>
                </a:solidFill>
                <a:latin typeface="Arimo"/>
              </a:rPr>
              <a:t> </a:t>
            </a:r>
            <a:r>
              <a:rPr lang="en-US" sz="1200" err="1">
                <a:solidFill>
                  <a:srgbClr val="000000"/>
                </a:solidFill>
                <a:latin typeface="Arimo"/>
              </a:rPr>
              <a:t>było</a:t>
            </a:r>
            <a:r>
              <a:rPr lang="en-US" sz="1200">
                <a:solidFill>
                  <a:srgbClr val="000000"/>
                </a:solidFill>
                <a:latin typeface="Arimo"/>
              </a:rPr>
              <a:t> </a:t>
            </a:r>
            <a:r>
              <a:rPr lang="en-US" sz="1200" err="1">
                <a:solidFill>
                  <a:srgbClr val="000000"/>
                </a:solidFill>
                <a:latin typeface="Arimo"/>
              </a:rPr>
              <a:t>wolne</a:t>
            </a:r>
            <a:r>
              <a:rPr lang="en-US" sz="1200">
                <a:solidFill>
                  <a:srgbClr val="000000"/>
                </a:solidFill>
                <a:latin typeface="Arimo"/>
              </a:rPr>
              <a:t> od </a:t>
            </a:r>
            <a:r>
              <a:rPr lang="en-US" sz="1200" err="1">
                <a:solidFill>
                  <a:srgbClr val="000000"/>
                </a:solidFill>
                <a:latin typeface="Arimo"/>
              </a:rPr>
              <a:t>mobbingu</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2. </a:t>
            </a:r>
            <a:r>
              <a:rPr lang="en-US" sz="1200" err="1">
                <a:solidFill>
                  <a:srgbClr val="000000"/>
                </a:solidFill>
                <a:latin typeface="Arimo"/>
              </a:rPr>
              <a:t>Spółka</a:t>
            </a:r>
            <a:r>
              <a:rPr lang="en-US" sz="1200">
                <a:solidFill>
                  <a:srgbClr val="000000"/>
                </a:solidFill>
                <a:latin typeface="Arimo"/>
              </a:rPr>
              <a:t> z </a:t>
            </a:r>
            <a:r>
              <a:rPr lang="en-US" sz="1200" err="1">
                <a:solidFill>
                  <a:srgbClr val="000000"/>
                </a:solidFill>
                <a:latin typeface="Arimo"/>
              </a:rPr>
              <a:t>o.o.</a:t>
            </a:r>
            <a:r>
              <a:rPr lang="en-US" sz="1200">
                <a:solidFill>
                  <a:srgbClr val="000000"/>
                </a:solidFill>
                <a:latin typeface="Arimo"/>
              </a:rPr>
              <a:t> „......................................” </a:t>
            </a:r>
            <a:r>
              <a:rPr lang="en-US" sz="1200" err="1">
                <a:solidFill>
                  <a:srgbClr val="000000"/>
                </a:solidFill>
                <a:latin typeface="Arimo"/>
              </a:rPr>
              <a:t>nie</a:t>
            </a:r>
            <a:r>
              <a:rPr lang="en-US" sz="1200">
                <a:solidFill>
                  <a:srgbClr val="000000"/>
                </a:solidFill>
                <a:latin typeface="Arimo"/>
              </a:rPr>
              <a:t> </a:t>
            </a:r>
            <a:r>
              <a:rPr lang="en-US" sz="1200" err="1">
                <a:solidFill>
                  <a:srgbClr val="000000"/>
                </a:solidFill>
                <a:latin typeface="Arimo"/>
              </a:rPr>
              <a:t>akceptuje</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ani </a:t>
            </a:r>
            <a:r>
              <a:rPr lang="en-US" sz="1200" err="1">
                <a:solidFill>
                  <a:srgbClr val="000000"/>
                </a:solidFill>
                <a:latin typeface="Arimo"/>
              </a:rPr>
              <a:t>żadnych</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r>
              <a:rPr lang="en-US" sz="1200" err="1">
                <a:solidFill>
                  <a:srgbClr val="000000"/>
                </a:solidFill>
                <a:latin typeface="Arimo"/>
              </a:rPr>
              <a:t>fizycznej</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psychicznej</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3.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mobbingowi</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określana</a:t>
            </a:r>
            <a:r>
              <a:rPr lang="en-US" sz="1200">
                <a:solidFill>
                  <a:srgbClr val="000000"/>
                </a:solidFill>
                <a:latin typeface="Arimo"/>
              </a:rPr>
              <a:t> </a:t>
            </a:r>
            <a:r>
              <a:rPr lang="en-US" sz="1200" err="1">
                <a:solidFill>
                  <a:srgbClr val="000000"/>
                </a:solidFill>
                <a:latin typeface="Arimo"/>
              </a:rPr>
              <a:t>dalej</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wewnętrzną</a:t>
            </a:r>
            <a:r>
              <a:rPr lang="en-US" sz="1200">
                <a:solidFill>
                  <a:srgbClr val="000000"/>
                </a:solidFill>
                <a:latin typeface="Arimo"/>
              </a:rPr>
              <a:t> </a:t>
            </a:r>
            <a:r>
              <a:rPr lang="en-US" sz="1200" err="1">
                <a:solidFill>
                  <a:srgbClr val="000000"/>
                </a:solidFill>
                <a:latin typeface="Arimo"/>
              </a:rPr>
              <a:t>regulację</a:t>
            </a:r>
            <a:r>
              <a:rPr lang="en-US" sz="1200">
                <a:solidFill>
                  <a:srgbClr val="000000"/>
                </a:solidFill>
                <a:latin typeface="Arimo"/>
              </a:rPr>
              <a:t> i </a:t>
            </a:r>
            <a:r>
              <a:rPr lang="en-US" sz="1200" err="1">
                <a:solidFill>
                  <a:srgbClr val="000000"/>
                </a:solidFill>
                <a:latin typeface="Arimo"/>
              </a:rPr>
              <a:t>ustala</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zjawiskom</a:t>
            </a:r>
            <a:r>
              <a:rPr lang="en-US" sz="1200">
                <a:solidFill>
                  <a:srgbClr val="000000"/>
                </a:solidFill>
                <a:latin typeface="Arimo"/>
              </a:rPr>
              <a:t> w </a:t>
            </a:r>
            <a:r>
              <a:rPr lang="en-US" sz="1200" err="1">
                <a:solidFill>
                  <a:srgbClr val="000000"/>
                </a:solidFill>
                <a:latin typeface="Arimo"/>
              </a:rPr>
              <a:t>Spółce</a:t>
            </a:r>
            <a:r>
              <a:rPr lang="en-US" sz="1200">
                <a:solidFill>
                  <a:srgbClr val="000000"/>
                </a:solidFill>
                <a:latin typeface="Arimo"/>
              </a:rPr>
              <a:t> z </a:t>
            </a:r>
            <a:r>
              <a:rPr lang="en-US" sz="1200" err="1">
                <a:solidFill>
                  <a:srgbClr val="000000"/>
                </a:solidFill>
                <a:latin typeface="Arimo"/>
              </a:rPr>
              <a:t>o.o.</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4. </a:t>
            </a:r>
            <a:r>
              <a:rPr lang="en-US" sz="1200" err="1">
                <a:solidFill>
                  <a:srgbClr val="000000"/>
                </a:solidFill>
                <a:latin typeface="Arimo"/>
              </a:rPr>
              <a:t>Spółka</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pracodawca</a:t>
            </a:r>
            <a:r>
              <a:rPr lang="en-US" sz="1200">
                <a:solidFill>
                  <a:srgbClr val="000000"/>
                </a:solidFill>
                <a:latin typeface="Arimo"/>
              </a:rPr>
              <a:t>, </a:t>
            </a:r>
            <a:r>
              <a:rPr lang="en-US" sz="1200" err="1">
                <a:solidFill>
                  <a:srgbClr val="000000"/>
                </a:solidFill>
                <a:latin typeface="Arimo"/>
              </a:rPr>
              <a:t>realizując</a:t>
            </a:r>
            <a:r>
              <a:rPr lang="en-US" sz="1200">
                <a:solidFill>
                  <a:srgbClr val="000000"/>
                </a:solidFill>
                <a:latin typeface="Arimo"/>
              </a:rPr>
              <a:t> </a:t>
            </a:r>
            <a:r>
              <a:rPr lang="en-US" sz="1200" err="1">
                <a:solidFill>
                  <a:srgbClr val="000000"/>
                </a:solidFill>
                <a:latin typeface="Arimo"/>
              </a:rPr>
              <a:t>obowiązek</a:t>
            </a:r>
            <a:r>
              <a:rPr lang="en-US" sz="1200">
                <a:solidFill>
                  <a:srgbClr val="000000"/>
                </a:solidFill>
                <a:latin typeface="Arimo"/>
              </a:rPr>
              <a:t> </a:t>
            </a:r>
            <a:r>
              <a:rPr lang="en-US" sz="1200" err="1">
                <a:solidFill>
                  <a:srgbClr val="000000"/>
                </a:solidFill>
                <a:latin typeface="Arimo"/>
              </a:rPr>
              <a:t>określony</a:t>
            </a:r>
            <a:r>
              <a:rPr lang="en-US" sz="1200">
                <a:solidFill>
                  <a:srgbClr val="000000"/>
                </a:solidFill>
                <a:latin typeface="Arimo"/>
              </a:rPr>
              <a:t> w art. 94¹ </a:t>
            </a:r>
            <a:r>
              <a:rPr lang="en-US" sz="1200" err="1">
                <a:solidFill>
                  <a:srgbClr val="000000"/>
                </a:solidFill>
                <a:latin typeface="Arimo"/>
              </a:rPr>
              <a:t>Kodeksu</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a:t>
            </a:r>
            <a:r>
              <a:rPr lang="en-US" sz="1200" err="1">
                <a:solidFill>
                  <a:srgbClr val="000000"/>
                </a:solidFill>
                <a:latin typeface="Arimo"/>
              </a:rPr>
              <a:t>udostępnia</a:t>
            </a:r>
            <a:r>
              <a:rPr lang="en-US" sz="1200">
                <a:solidFill>
                  <a:srgbClr val="000000"/>
                </a:solidFill>
                <a:latin typeface="Arimo"/>
              </a:rPr>
              <a:t> </a:t>
            </a:r>
            <a:r>
              <a:rPr lang="en-US" sz="1200" err="1">
                <a:solidFill>
                  <a:srgbClr val="000000"/>
                </a:solidFill>
                <a:latin typeface="Arimo"/>
              </a:rPr>
              <a:t>pracownikom</a:t>
            </a:r>
            <a:r>
              <a:rPr lang="en-US" sz="1200">
                <a:solidFill>
                  <a:srgbClr val="000000"/>
                </a:solidFill>
                <a:latin typeface="Arimo"/>
              </a:rPr>
              <a:t> </a:t>
            </a:r>
            <a:r>
              <a:rPr lang="en-US" sz="1200" err="1">
                <a:solidFill>
                  <a:srgbClr val="000000"/>
                </a:solidFill>
                <a:latin typeface="Arimo"/>
              </a:rPr>
              <a:t>tekst</a:t>
            </a:r>
            <a:r>
              <a:rPr lang="en-US" sz="1200">
                <a:solidFill>
                  <a:srgbClr val="000000"/>
                </a:solidFill>
                <a:latin typeface="Arimo"/>
              </a:rPr>
              <a:t> </a:t>
            </a:r>
            <a:r>
              <a:rPr lang="en-US" sz="1200" err="1">
                <a:solidFill>
                  <a:srgbClr val="000000"/>
                </a:solidFill>
                <a:latin typeface="Arimo"/>
              </a:rPr>
              <a:t>przepisów</a:t>
            </a:r>
            <a:r>
              <a:rPr lang="en-US" sz="1200">
                <a:solidFill>
                  <a:srgbClr val="000000"/>
                </a:solidFill>
                <a:latin typeface="Arimo"/>
              </a:rPr>
              <a:t> </a:t>
            </a:r>
            <a:r>
              <a:rPr lang="en-US" sz="1200" err="1">
                <a:solidFill>
                  <a:srgbClr val="000000"/>
                </a:solidFill>
                <a:latin typeface="Arimo"/>
              </a:rPr>
              <a:t>dotyczących</a:t>
            </a:r>
            <a:r>
              <a:rPr lang="en-US" sz="1200">
                <a:solidFill>
                  <a:srgbClr val="000000"/>
                </a:solidFill>
                <a:latin typeface="Arimo"/>
              </a:rPr>
              <a:t> </a:t>
            </a:r>
            <a:r>
              <a:rPr lang="en-US" sz="1200" err="1">
                <a:solidFill>
                  <a:srgbClr val="000000"/>
                </a:solidFill>
                <a:latin typeface="Arimo"/>
              </a:rPr>
              <a:t>równego</a:t>
            </a:r>
            <a:r>
              <a:rPr lang="en-US" sz="1200">
                <a:solidFill>
                  <a:srgbClr val="000000"/>
                </a:solidFill>
                <a:latin typeface="Arimo"/>
              </a:rPr>
              <a:t> </a:t>
            </a:r>
            <a:r>
              <a:rPr lang="en-US" sz="1200" err="1">
                <a:solidFill>
                  <a:srgbClr val="000000"/>
                </a:solidFill>
                <a:latin typeface="Arimo"/>
              </a:rPr>
              <a:t>traktowania</a:t>
            </a:r>
            <a:r>
              <a:rPr lang="en-US" sz="1200">
                <a:solidFill>
                  <a:srgbClr val="000000"/>
                </a:solidFill>
                <a:latin typeface="Arimo"/>
              </a:rPr>
              <a:t> w </a:t>
            </a:r>
            <a:r>
              <a:rPr lang="en-US" sz="1200" err="1">
                <a:solidFill>
                  <a:srgbClr val="000000"/>
                </a:solidFill>
                <a:latin typeface="Arimo"/>
              </a:rPr>
              <a:t>zatrudnieniu</a:t>
            </a:r>
            <a:r>
              <a:rPr lang="en-US" sz="1200">
                <a:solidFill>
                  <a:srgbClr val="000000"/>
                </a:solidFill>
                <a:latin typeface="Arimo"/>
              </a:rPr>
              <a:t>, </a:t>
            </a:r>
            <a:r>
              <a:rPr lang="en-US" sz="1200" err="1">
                <a:solidFill>
                  <a:srgbClr val="000000"/>
                </a:solidFill>
                <a:latin typeface="Arimo"/>
              </a:rPr>
              <a:t>który</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Załącznik</a:t>
            </a:r>
            <a:r>
              <a:rPr lang="en-US" sz="1200">
                <a:solidFill>
                  <a:srgbClr val="000000"/>
                </a:solidFill>
                <a:latin typeface="Arimo"/>
              </a:rPr>
              <a:t> nr 1 do </a:t>
            </a:r>
            <a:r>
              <a:rPr lang="en-US" sz="1200" err="1">
                <a:solidFill>
                  <a:srgbClr val="000000"/>
                </a:solidFill>
                <a:latin typeface="Arimo"/>
              </a:rPr>
              <a:t>Procedury</a:t>
            </a:r>
            <a:r>
              <a:rPr lang="en-US" sz="1200">
                <a:solidFill>
                  <a:srgbClr val="000000"/>
                </a:solidFill>
                <a:latin typeface="Arimo"/>
              </a:rPr>
              <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6. </a:t>
            </a:r>
            <a:r>
              <a:rPr lang="en-US" sz="1200" err="1">
                <a:solidFill>
                  <a:srgbClr val="000000"/>
                </a:solidFill>
                <a:latin typeface="Arimo"/>
              </a:rPr>
              <a:t>Spółka</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zleceniodawczyni</a:t>
            </a:r>
            <a:r>
              <a:rPr lang="en-US" sz="1200">
                <a:solidFill>
                  <a:srgbClr val="000000"/>
                </a:solidFill>
                <a:latin typeface="Arimo"/>
              </a:rPr>
              <a:t> w </a:t>
            </a:r>
            <a:r>
              <a:rPr lang="en-US" sz="1200" err="1">
                <a:solidFill>
                  <a:srgbClr val="000000"/>
                </a:solidFill>
                <a:latin typeface="Arimo"/>
              </a:rPr>
              <a:t>sprawach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prawa</a:t>
            </a:r>
            <a:r>
              <a:rPr lang="en-US" sz="1200">
                <a:solidFill>
                  <a:srgbClr val="000000"/>
                </a:solidFill>
                <a:latin typeface="Arimo"/>
              </a:rPr>
              <a:t> i </a:t>
            </a:r>
            <a:r>
              <a:rPr lang="en-US" sz="1200" err="1">
                <a:solidFill>
                  <a:srgbClr val="000000"/>
                </a:solidFill>
                <a:latin typeface="Arimo"/>
              </a:rPr>
              <a:t>bezpieczeństwo</a:t>
            </a:r>
            <a:r>
              <a:rPr lang="en-US" sz="1200">
                <a:solidFill>
                  <a:srgbClr val="000000"/>
                </a:solidFill>
                <a:latin typeface="Arimo"/>
              </a:rPr>
              <a:t> </a:t>
            </a:r>
            <a:r>
              <a:rPr lang="en-US" sz="1200" err="1">
                <a:solidFill>
                  <a:srgbClr val="000000"/>
                </a:solidFill>
                <a:latin typeface="Arimo"/>
              </a:rPr>
              <a:t>zleceniobiorczyń</a:t>
            </a:r>
            <a:r>
              <a:rPr lang="en-US" sz="1200">
                <a:solidFill>
                  <a:srgbClr val="000000"/>
                </a:solidFill>
                <a:latin typeface="Arimo"/>
              </a:rPr>
              <a:t>/</a:t>
            </a:r>
            <a:r>
              <a:rPr lang="en-US" sz="1200" err="1">
                <a:solidFill>
                  <a:srgbClr val="000000"/>
                </a:solidFill>
                <a:latin typeface="Arimo"/>
              </a:rPr>
              <a:t>ców</a:t>
            </a:r>
            <a:r>
              <a:rPr lang="en-US" sz="1200">
                <a:solidFill>
                  <a:srgbClr val="000000"/>
                </a:solidFill>
                <a:latin typeface="Arimo"/>
              </a:rPr>
              <a:t>, </a:t>
            </a:r>
            <a:r>
              <a:rPr lang="en-US" sz="1200" err="1">
                <a:solidFill>
                  <a:srgbClr val="000000"/>
                </a:solidFill>
                <a:latin typeface="Arimo"/>
              </a:rPr>
              <a:t>zastosuje</a:t>
            </a:r>
            <a:r>
              <a:rPr lang="en-US" sz="1200">
                <a:solidFill>
                  <a:srgbClr val="000000"/>
                </a:solidFill>
                <a:latin typeface="Arimo"/>
              </a:rPr>
              <a:t> </a:t>
            </a:r>
            <a:r>
              <a:rPr lang="en-US" sz="1200" err="1">
                <a:solidFill>
                  <a:srgbClr val="000000"/>
                </a:solidFill>
                <a:latin typeface="Arimo"/>
              </a:rPr>
              <a:t>przepisy</a:t>
            </a:r>
            <a:r>
              <a:rPr lang="en-US" sz="1200">
                <a:solidFill>
                  <a:srgbClr val="000000"/>
                </a:solidFill>
                <a:latin typeface="Arimo"/>
              </a:rPr>
              <a:t> </a:t>
            </a:r>
            <a:r>
              <a:rPr lang="en-US" sz="1200" err="1">
                <a:solidFill>
                  <a:srgbClr val="000000"/>
                </a:solidFill>
                <a:latin typeface="Arimo"/>
              </a:rPr>
              <a:t>ustawy</a:t>
            </a:r>
            <a:r>
              <a:rPr lang="en-US" sz="1200">
                <a:solidFill>
                  <a:srgbClr val="000000"/>
                </a:solidFill>
                <a:latin typeface="Arimo"/>
              </a:rPr>
              <a:t> z </a:t>
            </a:r>
            <a:r>
              <a:rPr lang="en-US" sz="1200" err="1">
                <a:solidFill>
                  <a:srgbClr val="000000"/>
                </a:solidFill>
                <a:latin typeface="Arimo"/>
              </a:rPr>
              <a:t>dnia</a:t>
            </a:r>
            <a:r>
              <a:rPr lang="en-US" sz="1200">
                <a:solidFill>
                  <a:srgbClr val="000000"/>
                </a:solidFill>
                <a:latin typeface="Arimo"/>
              </a:rPr>
              <a:t> 23 </a:t>
            </a:r>
            <a:r>
              <a:rPr lang="en-US" sz="1200" err="1">
                <a:solidFill>
                  <a:srgbClr val="000000"/>
                </a:solidFill>
                <a:latin typeface="Arimo"/>
              </a:rPr>
              <a:t>kwietnia</a:t>
            </a:r>
            <a:r>
              <a:rPr lang="en-US" sz="1200">
                <a:solidFill>
                  <a:srgbClr val="000000"/>
                </a:solidFill>
                <a:latin typeface="Arimo"/>
              </a:rPr>
              <a:t> 1964 r. – </a:t>
            </a:r>
            <a:r>
              <a:rPr lang="en-US" sz="1200" err="1">
                <a:solidFill>
                  <a:srgbClr val="000000"/>
                </a:solidFill>
                <a:latin typeface="Arimo"/>
              </a:rPr>
              <a:t>Kodeks</a:t>
            </a:r>
            <a:r>
              <a:rPr lang="en-US" sz="1200">
                <a:solidFill>
                  <a:srgbClr val="000000"/>
                </a:solidFill>
                <a:latin typeface="Arimo"/>
              </a:rPr>
              <a:t> </a:t>
            </a:r>
            <a:r>
              <a:rPr lang="en-US" sz="1200" err="1">
                <a:solidFill>
                  <a:srgbClr val="000000"/>
                </a:solidFill>
                <a:latin typeface="Arimo"/>
              </a:rPr>
              <a:t>Cywilny</a:t>
            </a:r>
            <a:r>
              <a:rPr lang="en-US" sz="1200">
                <a:solidFill>
                  <a:srgbClr val="000000"/>
                </a:solidFill>
                <a:latin typeface="Arimo"/>
              </a:rPr>
              <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7. </a:t>
            </a:r>
            <a:r>
              <a:rPr lang="en-US" sz="1200" err="1">
                <a:solidFill>
                  <a:srgbClr val="000000"/>
                </a:solidFill>
                <a:latin typeface="Arimo"/>
              </a:rPr>
              <a:t>Spółka</a:t>
            </a:r>
            <a:r>
              <a:rPr lang="en-US" sz="1200">
                <a:solidFill>
                  <a:srgbClr val="000000"/>
                </a:solidFill>
                <a:latin typeface="Arimo"/>
              </a:rPr>
              <a:t> z </a:t>
            </a:r>
            <a:r>
              <a:rPr lang="en-US" sz="1200" err="1">
                <a:solidFill>
                  <a:srgbClr val="000000"/>
                </a:solidFill>
                <a:latin typeface="Arimo"/>
              </a:rPr>
              <a:t>o.o.</a:t>
            </a:r>
            <a:r>
              <a:rPr lang="en-US" sz="1200">
                <a:solidFill>
                  <a:srgbClr val="000000"/>
                </a:solidFill>
                <a:latin typeface="Arimo"/>
              </a:rPr>
              <a:t> „......................................” </a:t>
            </a:r>
            <a:r>
              <a:rPr lang="en-US" sz="1200" err="1">
                <a:solidFill>
                  <a:srgbClr val="000000"/>
                </a:solidFill>
                <a:latin typeface="Arimo"/>
              </a:rPr>
              <a:t>dzięki</a:t>
            </a:r>
            <a:r>
              <a:rPr lang="en-US" sz="1200">
                <a:solidFill>
                  <a:srgbClr val="000000"/>
                </a:solidFill>
                <a:latin typeface="Arimo"/>
              </a:rPr>
              <a:t> </a:t>
            </a:r>
            <a:r>
              <a:rPr lang="en-US" sz="1200" err="1">
                <a:solidFill>
                  <a:srgbClr val="000000"/>
                </a:solidFill>
                <a:latin typeface="Arimo"/>
              </a:rPr>
              <a:t>wdrożeniu</a:t>
            </a:r>
            <a:r>
              <a:rPr lang="en-US" sz="1200">
                <a:solidFill>
                  <a:srgbClr val="000000"/>
                </a:solidFill>
                <a:latin typeface="Arimo"/>
              </a:rPr>
              <a:t> </a:t>
            </a:r>
            <a:r>
              <a:rPr lang="en-US" sz="1200" err="1">
                <a:solidFill>
                  <a:srgbClr val="000000"/>
                </a:solidFill>
                <a:latin typeface="Arimo"/>
              </a:rPr>
              <a:t>Procedury</a:t>
            </a:r>
            <a:r>
              <a:rPr lang="en-US" sz="1200">
                <a:solidFill>
                  <a:srgbClr val="000000"/>
                </a:solidFill>
                <a:latin typeface="Arimo"/>
              </a:rPr>
              <a:t> </a:t>
            </a:r>
            <a:r>
              <a:rPr lang="en-US" sz="1200" err="1">
                <a:solidFill>
                  <a:srgbClr val="000000"/>
                </a:solidFill>
                <a:latin typeface="Arimo"/>
              </a:rPr>
              <a:t>potępia</a:t>
            </a:r>
            <a:r>
              <a:rPr lang="en-US" sz="1200">
                <a:solidFill>
                  <a:srgbClr val="000000"/>
                </a:solidFill>
                <a:latin typeface="Arimo"/>
              </a:rPr>
              <a:t> i </a:t>
            </a:r>
            <a:r>
              <a:rPr lang="en-US" sz="1200" err="1">
                <a:solidFill>
                  <a:srgbClr val="000000"/>
                </a:solidFill>
                <a:latin typeface="Arimo"/>
              </a:rPr>
              <a:t>uznaje</a:t>
            </a:r>
            <a:r>
              <a:rPr lang="en-US" sz="1200">
                <a:solidFill>
                  <a:srgbClr val="000000"/>
                </a:solidFill>
                <a:latin typeface="Arimo"/>
              </a:rPr>
              <a:t> za </a:t>
            </a:r>
            <a:r>
              <a:rPr lang="en-US" sz="1200" err="1">
                <a:solidFill>
                  <a:srgbClr val="000000"/>
                </a:solidFill>
                <a:latin typeface="Arimo"/>
              </a:rPr>
              <a:t>szkodliwe</a:t>
            </a:r>
            <a:r>
              <a:rPr lang="en-US" sz="1200">
                <a:solidFill>
                  <a:srgbClr val="000000"/>
                </a:solidFill>
                <a:latin typeface="Arimo"/>
              </a:rPr>
              <a:t> i </a:t>
            </a:r>
            <a:r>
              <a:rPr lang="en-US" sz="1200" err="1">
                <a:solidFill>
                  <a:srgbClr val="000000"/>
                </a:solidFill>
                <a:latin typeface="Arimo"/>
              </a:rPr>
              <a:t>niedopuszczalne</a:t>
            </a:r>
            <a:r>
              <a:rPr lang="en-US" sz="1200">
                <a:solidFill>
                  <a:srgbClr val="000000"/>
                </a:solidFill>
                <a:latin typeface="Arimo"/>
              </a:rPr>
              <a:t> </a:t>
            </a:r>
            <a:r>
              <a:rPr lang="en-US" sz="1200" err="1">
                <a:solidFill>
                  <a:srgbClr val="000000"/>
                </a:solidFill>
                <a:latin typeface="Arimo"/>
              </a:rPr>
              <a:t>działania</a:t>
            </a:r>
            <a:r>
              <a:rPr lang="en-US" sz="1200">
                <a:solidFill>
                  <a:srgbClr val="000000"/>
                </a:solidFill>
                <a:latin typeface="Arimo"/>
              </a:rPr>
              <a:t> </a:t>
            </a:r>
            <a:r>
              <a:rPr lang="en-US" sz="1200" err="1">
                <a:solidFill>
                  <a:srgbClr val="000000"/>
                </a:solidFill>
                <a:latin typeface="Arimo"/>
              </a:rPr>
              <a:t>mające</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i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naruszające</a:t>
            </a:r>
            <a:r>
              <a:rPr lang="en-US" sz="1200">
                <a:solidFill>
                  <a:srgbClr val="000000"/>
                </a:solidFill>
                <a:latin typeface="Arimo"/>
              </a:rPr>
              <a:t> </a:t>
            </a:r>
            <a:r>
              <a:rPr lang="en-US" sz="1200" err="1">
                <a:solidFill>
                  <a:srgbClr val="000000"/>
                </a:solidFill>
                <a:latin typeface="Arimo"/>
              </a:rPr>
              <a:t>godność</a:t>
            </a:r>
            <a:r>
              <a:rPr lang="en-US" sz="1200">
                <a:solidFill>
                  <a:srgbClr val="000000"/>
                </a:solidFill>
                <a:latin typeface="Arimo"/>
              </a:rPr>
              <a:t> </a:t>
            </a:r>
            <a:r>
              <a:rPr lang="en-US" sz="1200" err="1">
                <a:solidFill>
                  <a:srgbClr val="000000"/>
                </a:solidFill>
                <a:latin typeface="Arimo"/>
              </a:rPr>
              <a:t>pracownic</a:t>
            </a:r>
            <a:r>
              <a:rPr lang="en-US" sz="1200">
                <a:solidFill>
                  <a:srgbClr val="000000"/>
                </a:solidFill>
                <a:latin typeface="Arimo"/>
              </a:rPr>
              <a:t>/</a:t>
            </a:r>
            <a:r>
              <a:rPr lang="en-US" sz="1200" err="1">
                <a:solidFill>
                  <a:srgbClr val="000000"/>
                </a:solidFill>
                <a:latin typeface="Arimo"/>
              </a:rPr>
              <a:t>ków</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zleceniobiorczyń</a:t>
            </a:r>
            <a:r>
              <a:rPr lang="en-US" sz="1200">
                <a:solidFill>
                  <a:srgbClr val="000000"/>
                </a:solidFill>
                <a:latin typeface="Arimo"/>
              </a:rPr>
              <a:t>/</a:t>
            </a:r>
            <a:r>
              <a:rPr lang="en-US" sz="1200" err="1">
                <a:solidFill>
                  <a:srgbClr val="000000"/>
                </a:solidFill>
                <a:latin typeface="Arimo"/>
              </a:rPr>
              <a:t>ców</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wszelkie</a:t>
            </a:r>
            <a:r>
              <a:rPr lang="en-US" sz="1200">
                <a:solidFill>
                  <a:srgbClr val="000000"/>
                </a:solidFill>
                <a:latin typeface="Arimo"/>
              </a:rPr>
              <a:t> </a:t>
            </a:r>
            <a:r>
              <a:rPr lang="en-US" sz="1200" err="1">
                <a:solidFill>
                  <a:srgbClr val="000000"/>
                </a:solidFill>
                <a:latin typeface="Arimo"/>
              </a:rPr>
              <a:t>eskalowanie</a:t>
            </a:r>
            <a:r>
              <a:rPr lang="en-US" sz="1200">
                <a:solidFill>
                  <a:srgbClr val="000000"/>
                </a:solidFill>
                <a:latin typeface="Arimo"/>
              </a:rPr>
              <a:t> </a:t>
            </a:r>
            <a:r>
              <a:rPr lang="en-US" sz="1200" err="1">
                <a:solidFill>
                  <a:srgbClr val="000000"/>
                </a:solidFill>
                <a:latin typeface="Arimo"/>
              </a:rPr>
              <a:t>sytuacji</a:t>
            </a:r>
            <a:r>
              <a:rPr lang="en-US" sz="1200">
                <a:solidFill>
                  <a:srgbClr val="000000"/>
                </a:solidFill>
                <a:latin typeface="Arimo"/>
              </a:rPr>
              <a:t> </a:t>
            </a:r>
            <a:r>
              <a:rPr lang="en-US" sz="1200" err="1">
                <a:solidFill>
                  <a:srgbClr val="000000"/>
                </a:solidFill>
                <a:latin typeface="Arimo"/>
              </a:rPr>
              <a:t>konfliktowych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współżycia</a:t>
            </a:r>
            <a:r>
              <a:rPr lang="en-US" sz="1200">
                <a:solidFill>
                  <a:srgbClr val="000000"/>
                </a:solidFill>
                <a:latin typeface="Arimo"/>
              </a:rPr>
              <a:t> </a:t>
            </a:r>
            <a:r>
              <a:rPr lang="en-US" sz="1200" err="1">
                <a:solidFill>
                  <a:srgbClr val="000000"/>
                </a:solidFill>
                <a:latin typeface="Arimo"/>
              </a:rPr>
              <a:t>społecznego</a:t>
            </a:r>
            <a:r>
              <a:rPr lang="en-US" sz="1200">
                <a:solidFill>
                  <a:srgbClr val="000000"/>
                </a:solidFill>
                <a:latin typeface="Arimo"/>
              </a:rPr>
              <a:t> w </a:t>
            </a:r>
            <a:r>
              <a:rPr lang="en-US" sz="1200" err="1">
                <a:solidFill>
                  <a:srgbClr val="000000"/>
                </a:solidFill>
                <a:latin typeface="Arimo"/>
              </a:rPr>
              <a:t>środowisku</a:t>
            </a:r>
            <a:r>
              <a:rPr lang="en-US" sz="1200">
                <a:solidFill>
                  <a:srgbClr val="000000"/>
                </a:solidFill>
                <a:latin typeface="Arimo"/>
              </a:rPr>
              <a:t> </a:t>
            </a:r>
            <a:r>
              <a:rPr lang="en-US" sz="1200" err="1">
                <a:solidFill>
                  <a:srgbClr val="000000"/>
                </a:solidFill>
                <a:latin typeface="Arimo"/>
              </a:rPr>
              <a:t>pracowniczym</a:t>
            </a:r>
            <a:r>
              <a:rPr lang="en-US" sz="1200">
                <a:solidFill>
                  <a:srgbClr val="000000"/>
                </a:solidFill>
                <a:latin typeface="Arimo"/>
              </a:rPr>
              <a:t> i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realizujących</a:t>
            </a:r>
            <a:r>
              <a:rPr lang="en-US" sz="1200">
                <a:solidFill>
                  <a:srgbClr val="000000"/>
                </a:solidFill>
                <a:latin typeface="Arimo"/>
              </a:rPr>
              <a:t> </a:t>
            </a:r>
            <a:r>
              <a:rPr lang="en-US" sz="1200" err="1">
                <a:solidFill>
                  <a:srgbClr val="000000"/>
                </a:solidFill>
                <a:latin typeface="Arimo"/>
              </a:rPr>
              <a:t>zlecenia</a:t>
            </a:r>
            <a:r>
              <a:rPr lang="en-US" sz="1200">
                <a:solidFill>
                  <a:srgbClr val="000000"/>
                </a:solidFill>
                <a:latin typeface="Arimo"/>
              </a:rPr>
              <a:t>.</a:t>
            </a:r>
          </a:p>
        </p:txBody>
      </p:sp>
      <p:sp>
        <p:nvSpPr>
          <p:cNvPr id="25" name="TextBox 25"/>
          <p:cNvSpPr txBox="1"/>
          <p:nvPr/>
        </p:nvSpPr>
        <p:spPr>
          <a:xfrm>
            <a:off x="3547507" y="516426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6" name="TextBox 26"/>
          <p:cNvSpPr txBox="1"/>
          <p:nvPr/>
        </p:nvSpPr>
        <p:spPr>
          <a:xfrm>
            <a:off x="2356348" y="626738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7" name="TextBox 27"/>
          <p:cNvSpPr txBox="1"/>
          <p:nvPr/>
        </p:nvSpPr>
        <p:spPr>
          <a:xfrm>
            <a:off x="3631913" y="82423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8" name="TextBox 29">
            <a:extLst>
              <a:ext uri="{FF2B5EF4-FFF2-40B4-BE49-F238E27FC236}">
                <a16:creationId xmlns:a16="http://schemas.microsoft.com/office/drawing/2014/main" id="{A800E6AA-AA7B-C7C3-66A4-5CF4B8C1C901}"/>
              </a:ext>
            </a:extLst>
          </p:cNvPr>
          <p:cNvSpPr txBox="1"/>
          <p:nvPr/>
        </p:nvSpPr>
        <p:spPr>
          <a:xfrm>
            <a:off x="594512" y="9523140"/>
            <a:ext cx="1392236" cy="164003"/>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Spółki</a:t>
            </a:r>
            <a:endParaRPr lang="en-US" sz="875">
              <a:solidFill>
                <a:srgbClr val="34414A"/>
              </a:solidFill>
              <a:latin typeface="Arimo"/>
            </a:endParaRPr>
          </a:p>
        </p:txBody>
      </p:sp>
      <p:sp>
        <p:nvSpPr>
          <p:cNvPr id="32" name="TextBox 25">
            <a:extLst>
              <a:ext uri="{FF2B5EF4-FFF2-40B4-BE49-F238E27FC236}">
                <a16:creationId xmlns:a16="http://schemas.microsoft.com/office/drawing/2014/main" id="{15271602-3F42-DA78-4231-144424C4015F}"/>
              </a:ext>
            </a:extLst>
          </p:cNvPr>
          <p:cNvSpPr txBox="1"/>
          <p:nvPr/>
        </p:nvSpPr>
        <p:spPr>
          <a:xfrm>
            <a:off x="526570" y="951710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44835" y="1073847"/>
            <a:ext cx="7130892" cy="8862153"/>
            <a:chOff x="0" y="0"/>
            <a:chExt cx="41865215" cy="52029388"/>
          </a:xfrm>
        </p:grpSpPr>
        <p:sp>
          <p:nvSpPr>
            <p:cNvPr id="3" name="Freeform 3"/>
            <p:cNvSpPr/>
            <p:nvPr/>
          </p:nvSpPr>
          <p:spPr>
            <a:xfrm>
              <a:off x="0" y="0"/>
              <a:ext cx="41865215" cy="52029389"/>
            </a:xfrm>
            <a:custGeom>
              <a:avLst/>
              <a:gdLst/>
              <a:ahLst/>
              <a:cxnLst/>
              <a:rect l="l" t="t" r="r" b="b"/>
              <a:pathLst>
                <a:path w="41865215" h="52029389">
                  <a:moveTo>
                    <a:pt x="0" y="0"/>
                  </a:moveTo>
                  <a:lnTo>
                    <a:pt x="0" y="52029389"/>
                  </a:lnTo>
                  <a:lnTo>
                    <a:pt x="41865215" y="52029389"/>
                  </a:lnTo>
                  <a:lnTo>
                    <a:pt x="41865215" y="0"/>
                  </a:lnTo>
                  <a:lnTo>
                    <a:pt x="0" y="0"/>
                  </a:lnTo>
                  <a:close/>
                  <a:moveTo>
                    <a:pt x="41804255" y="51968428"/>
                  </a:moveTo>
                  <a:lnTo>
                    <a:pt x="59690" y="51968428"/>
                  </a:lnTo>
                  <a:lnTo>
                    <a:pt x="59690" y="59690"/>
                  </a:lnTo>
                  <a:lnTo>
                    <a:pt x="41804255" y="59690"/>
                  </a:lnTo>
                  <a:lnTo>
                    <a:pt x="41804255" y="51968428"/>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658848"/>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294372" y="2013447"/>
            <a:ext cx="5436239" cy="561975"/>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wspieranie</a:t>
            </a:r>
            <a:r>
              <a:rPr lang="en-US" sz="1200" spc="-48">
                <a:solidFill>
                  <a:srgbClr val="000000"/>
                </a:solidFill>
                <a:latin typeface="Arimo"/>
              </a:rPr>
              <a:t> działań </a:t>
            </a:r>
            <a:r>
              <a:rPr lang="en-US" sz="1200" spc="-48" err="1">
                <a:solidFill>
                  <a:srgbClr val="000000"/>
                </a:solidFill>
                <a:latin typeface="Arimo"/>
              </a:rPr>
              <a:t>sprzyjających</a:t>
            </a:r>
            <a:r>
              <a:rPr lang="en-US" sz="1200" spc="-48">
                <a:solidFill>
                  <a:srgbClr val="000000"/>
                </a:solidFill>
                <a:latin typeface="Arimo"/>
              </a:rPr>
              <a:t> </a:t>
            </a:r>
            <a:r>
              <a:rPr lang="en-US" sz="1200" spc="-48" err="1">
                <a:solidFill>
                  <a:srgbClr val="000000"/>
                </a:solidFill>
                <a:latin typeface="Arimo"/>
              </a:rPr>
              <a:t>budowaniu</a:t>
            </a:r>
            <a:r>
              <a:rPr lang="en-US" sz="1200" spc="-48">
                <a:solidFill>
                  <a:srgbClr val="000000"/>
                </a:solidFill>
                <a:latin typeface="Arimo"/>
              </a:rPr>
              <a:t> </a:t>
            </a:r>
            <a:r>
              <a:rPr lang="en-US" sz="1200" spc="-48" err="1">
                <a:solidFill>
                  <a:srgbClr val="000000"/>
                </a:solidFill>
                <a:latin typeface="Arimo"/>
              </a:rPr>
              <a:t>pozytywnych</a:t>
            </a:r>
            <a:r>
              <a:rPr lang="en-US" sz="1200" spc="-48">
                <a:solidFill>
                  <a:srgbClr val="000000"/>
                </a:solidFill>
                <a:latin typeface="Arimo"/>
              </a:rPr>
              <a:t> </a:t>
            </a:r>
            <a:r>
              <a:rPr lang="en-US" sz="1200" spc="-48" err="1">
                <a:solidFill>
                  <a:srgbClr val="000000"/>
                </a:solidFill>
                <a:latin typeface="Arimo"/>
              </a:rPr>
              <a:t>relacji</a:t>
            </a:r>
            <a:r>
              <a:rPr lang="en-US" sz="1200" spc="-48">
                <a:solidFill>
                  <a:srgbClr val="000000"/>
                </a:solidFill>
                <a:latin typeface="Arimo"/>
              </a:rPr>
              <a:t> </a:t>
            </a:r>
            <a:r>
              <a:rPr lang="en-US" sz="1200" spc="-48" err="1">
                <a:solidFill>
                  <a:srgbClr val="000000"/>
                </a:solidFill>
                <a:latin typeface="Arimo"/>
              </a:rPr>
              <a:t>między</a:t>
            </a:r>
            <a:r>
              <a:rPr lang="en-US" sz="1200" spc="-48">
                <a:solidFill>
                  <a:srgbClr val="000000"/>
                </a:solidFill>
                <a:latin typeface="Arimo"/>
              </a:rPr>
              <a:t> </a:t>
            </a:r>
            <a:r>
              <a:rPr lang="en-US" sz="1200" spc="-48" err="1">
                <a:solidFill>
                  <a:srgbClr val="000000"/>
                </a:solidFill>
                <a:latin typeface="Arimo"/>
              </a:rPr>
              <a:t>osobami</a:t>
            </a:r>
            <a:r>
              <a:rPr lang="en-US" sz="1200" spc="-48">
                <a:solidFill>
                  <a:srgbClr val="000000"/>
                </a:solidFill>
                <a:latin typeface="Arimo"/>
              </a:rPr>
              <a:t> </a:t>
            </a:r>
            <a:r>
              <a:rPr lang="en-US" sz="1200" spc="-48" err="1">
                <a:solidFill>
                  <a:srgbClr val="000000"/>
                </a:solidFill>
                <a:latin typeface="Arimo"/>
              </a:rPr>
              <a:t>pracującymi</a:t>
            </a:r>
            <a:r>
              <a:rPr lang="en-US" sz="1200" spc="-48">
                <a:solidFill>
                  <a:srgbClr val="000000"/>
                </a:solidFill>
                <a:latin typeface="Arimo"/>
              </a:rPr>
              <a:t>/ </a:t>
            </a:r>
            <a:r>
              <a:rPr lang="en-US" sz="1200" spc="-48" err="1">
                <a:solidFill>
                  <a:srgbClr val="000000"/>
                </a:solidFill>
                <a:latin typeface="Arimo"/>
              </a:rPr>
              <a:t>wykonującymi</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1117320" y="201344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 </a:t>
            </a:r>
          </a:p>
        </p:txBody>
      </p:sp>
      <p:sp>
        <p:nvSpPr>
          <p:cNvPr id="16" name="TextBox 16"/>
          <p:cNvSpPr txBox="1"/>
          <p:nvPr/>
        </p:nvSpPr>
        <p:spPr>
          <a:xfrm>
            <a:off x="1117320" y="255637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17" name="TextBox 17"/>
          <p:cNvSpPr txBox="1"/>
          <p:nvPr/>
        </p:nvSpPr>
        <p:spPr>
          <a:xfrm>
            <a:off x="1294372" y="2556372"/>
            <a:ext cx="5436239" cy="561975"/>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budowanie</a:t>
            </a:r>
            <a:r>
              <a:rPr lang="en-US" sz="1200" spc="-48">
                <a:solidFill>
                  <a:srgbClr val="000000"/>
                </a:solidFill>
                <a:latin typeface="Arimo"/>
              </a:rPr>
              <a:t> </a:t>
            </a:r>
            <a:r>
              <a:rPr lang="en-US" sz="1200" spc="-48" err="1">
                <a:solidFill>
                  <a:srgbClr val="000000"/>
                </a:solidFill>
                <a:latin typeface="Arimo"/>
              </a:rPr>
              <a:t>poczucia</a:t>
            </a:r>
            <a:r>
              <a:rPr lang="en-US" sz="1200" spc="-48">
                <a:solidFill>
                  <a:srgbClr val="000000"/>
                </a:solidFill>
                <a:latin typeface="Arimo"/>
              </a:rPr>
              <a:t> </a:t>
            </a:r>
            <a:r>
              <a:rPr lang="en-US" sz="1200" spc="-48" err="1">
                <a:solidFill>
                  <a:srgbClr val="000000"/>
                </a:solidFill>
                <a:latin typeface="Arimo"/>
              </a:rPr>
              <a:t>odpowiedzialności</a:t>
            </a:r>
            <a:r>
              <a:rPr lang="en-US" sz="1200" spc="-48">
                <a:solidFill>
                  <a:srgbClr val="000000"/>
                </a:solidFill>
                <a:latin typeface="Arimo"/>
              </a:rPr>
              <a:t> </a:t>
            </a:r>
            <a:r>
              <a:rPr lang="en-US" sz="1200" spc="-48" err="1">
                <a:solidFill>
                  <a:srgbClr val="000000"/>
                </a:solidFill>
                <a:latin typeface="Arimo"/>
              </a:rPr>
              <a:t>wśród</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pracujących</a:t>
            </a:r>
            <a:r>
              <a:rPr lang="en-US" sz="1200" spc="-48">
                <a:solidFill>
                  <a:srgbClr val="000000"/>
                </a:solidFill>
                <a:latin typeface="Arimo"/>
              </a:rPr>
              <a:t>/ </a:t>
            </a:r>
            <a:r>
              <a:rPr lang="en-US" sz="1200" spc="-48" err="1">
                <a:solidFill>
                  <a:srgbClr val="000000"/>
                </a:solidFill>
                <a:latin typeface="Arimo"/>
              </a:rPr>
              <a:t>wykonujących</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poprzez</a:t>
            </a:r>
            <a:r>
              <a:rPr lang="en-US" sz="1200" spc="-48">
                <a:solidFill>
                  <a:srgbClr val="000000"/>
                </a:solidFill>
                <a:latin typeface="Arimo"/>
              </a:rPr>
              <a:t> </a:t>
            </a:r>
            <a:r>
              <a:rPr lang="en-US" sz="1200" spc="-48" err="1">
                <a:solidFill>
                  <a:srgbClr val="000000"/>
                </a:solidFill>
                <a:latin typeface="Arimo"/>
              </a:rPr>
              <a:t>poprawną</a:t>
            </a:r>
            <a:r>
              <a:rPr lang="en-US" sz="1200" spc="-48">
                <a:solidFill>
                  <a:srgbClr val="000000"/>
                </a:solidFill>
                <a:latin typeface="Arimo"/>
              </a:rPr>
              <a:t> komunikację oraz </a:t>
            </a:r>
            <a:r>
              <a:rPr lang="en-US" sz="1200" spc="-48" err="1">
                <a:solidFill>
                  <a:srgbClr val="000000"/>
                </a:solidFill>
                <a:latin typeface="Arimo"/>
              </a:rPr>
              <a:t>dobrą</a:t>
            </a:r>
            <a:r>
              <a:rPr lang="en-US" sz="1200" spc="-48">
                <a:solidFill>
                  <a:srgbClr val="000000"/>
                </a:solidFill>
                <a:latin typeface="Arimo"/>
              </a:rPr>
              <a:t> </a:t>
            </a:r>
            <a:r>
              <a:rPr lang="en-US" sz="1200" spc="-48" err="1">
                <a:solidFill>
                  <a:srgbClr val="000000"/>
                </a:solidFill>
                <a:latin typeface="Arimo"/>
              </a:rPr>
              <a:t>współpracę</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1117320" y="315944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19" name="TextBox 19"/>
          <p:cNvSpPr txBox="1"/>
          <p:nvPr/>
        </p:nvSpPr>
        <p:spPr>
          <a:xfrm>
            <a:off x="1294372" y="3159445"/>
            <a:ext cx="5436239"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uświadamianie osobom pracującym/ wykonującym zlecenie, negatywnych skutków działań dyskryminujących i mobbingowych;</a:t>
            </a:r>
          </a:p>
          <a:p>
            <a:pPr algn="just">
              <a:lnSpc>
                <a:spcPts val="1439"/>
              </a:lnSpc>
              <a:spcBef>
                <a:spcPct val="0"/>
              </a:spcBef>
            </a:pPr>
            <a:endParaRPr lang="en-US" sz="1200" spc="-48">
              <a:solidFill>
                <a:srgbClr val="000000"/>
              </a:solidFill>
              <a:latin typeface="Arimo"/>
            </a:endParaRPr>
          </a:p>
        </p:txBody>
      </p:sp>
      <p:sp>
        <p:nvSpPr>
          <p:cNvPr id="20" name="TextBox 20"/>
          <p:cNvSpPr txBox="1"/>
          <p:nvPr/>
        </p:nvSpPr>
        <p:spPr>
          <a:xfrm>
            <a:off x="1117320" y="370237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1" name="TextBox 21"/>
          <p:cNvSpPr txBox="1"/>
          <p:nvPr/>
        </p:nvSpPr>
        <p:spPr>
          <a:xfrm>
            <a:off x="1294372" y="3702370"/>
            <a:ext cx="5436239"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ochronę osób pracujących/ wykonujących zlecenie, przed dyskryminacją                          i mobbingiem       w miejscu pracy/zlecenia, bez względu na charakter wykonywanej pracy/zlecenia lub zakres wykonywanych czynności;</a:t>
            </a:r>
          </a:p>
        </p:txBody>
      </p:sp>
      <p:sp>
        <p:nvSpPr>
          <p:cNvPr id="22" name="TextBox 22"/>
          <p:cNvSpPr txBox="1"/>
          <p:nvPr/>
        </p:nvSpPr>
        <p:spPr>
          <a:xfrm>
            <a:off x="1117320" y="438263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23" name="TextBox 23"/>
          <p:cNvSpPr txBox="1"/>
          <p:nvPr/>
        </p:nvSpPr>
        <p:spPr>
          <a:xfrm>
            <a:off x="1117320" y="487793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f.</a:t>
            </a:r>
          </a:p>
        </p:txBody>
      </p:sp>
      <p:sp>
        <p:nvSpPr>
          <p:cNvPr id="24" name="TextBox 24"/>
          <p:cNvSpPr txBox="1"/>
          <p:nvPr/>
        </p:nvSpPr>
        <p:spPr>
          <a:xfrm>
            <a:off x="1294372" y="4877938"/>
            <a:ext cx="5436239"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pomoc i wsparcie osób pracujących/ wykonujących zlecenie, zgłaszającym obawę naruszenia ich godności.</a:t>
            </a:r>
          </a:p>
        </p:txBody>
      </p:sp>
      <p:sp>
        <p:nvSpPr>
          <p:cNvPr id="25" name="TextBox 25"/>
          <p:cNvSpPr txBox="1"/>
          <p:nvPr/>
        </p:nvSpPr>
        <p:spPr>
          <a:xfrm>
            <a:off x="3618020" y="5658581"/>
            <a:ext cx="693629" cy="359073"/>
          </a:xfrm>
          <a:prstGeom prst="rect">
            <a:avLst/>
          </a:prstGeom>
        </p:spPr>
        <p:txBody>
          <a:bodyPr wrap="square"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err="1">
                <a:solidFill>
                  <a:srgbClr val="000000"/>
                </a:solidFill>
                <a:latin typeface="Arimo Bold"/>
              </a:rPr>
              <a:t>Definicje</a:t>
            </a:r>
            <a:endParaRPr lang="en-US" sz="1200" spc="-48">
              <a:solidFill>
                <a:srgbClr val="000000"/>
              </a:solidFill>
              <a:latin typeface="Arimo Bold"/>
            </a:endParaRPr>
          </a:p>
        </p:txBody>
      </p:sp>
      <p:sp>
        <p:nvSpPr>
          <p:cNvPr id="26" name="TextBox 26"/>
          <p:cNvSpPr txBox="1"/>
          <p:nvPr/>
        </p:nvSpPr>
        <p:spPr>
          <a:xfrm>
            <a:off x="1234747" y="6277706"/>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27" name="TextBox 27"/>
          <p:cNvSpPr txBox="1"/>
          <p:nvPr/>
        </p:nvSpPr>
        <p:spPr>
          <a:xfrm>
            <a:off x="666346" y="6715856"/>
            <a:ext cx="6416558" cy="25527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r>
              <a:rPr lang="en-US" sz="1200" spc="-48">
                <a:solidFill>
                  <a:srgbClr val="000000"/>
                </a:solidFill>
                <a:latin typeface="Arimo Bold"/>
              </a:rPr>
              <a:t> „Kodeks pracy” lub „KP” – </a:t>
            </a:r>
            <a:r>
              <a:rPr lang="en-US" sz="1200" spc="-48">
                <a:solidFill>
                  <a:srgbClr val="000000"/>
                </a:solidFill>
                <a:latin typeface="Arimo"/>
              </a:rPr>
              <a:t>obowiązujący akt normatywny uchwalony 26 czerwca 1974 r. jako Kodeks pracy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a:t>
            </a:r>
            <a:r>
              <a:rPr lang="en-US" sz="1200" spc="-48">
                <a:solidFill>
                  <a:srgbClr val="000000"/>
                </a:solidFill>
                <a:latin typeface="Arimo Bold"/>
              </a:rPr>
              <a:t> „Kodeks cywilny” – </a:t>
            </a:r>
            <a:r>
              <a:rPr lang="en-US" sz="1200" spc="-48">
                <a:solidFill>
                  <a:srgbClr val="000000"/>
                </a:solidFill>
                <a:latin typeface="Arimo"/>
              </a:rPr>
              <a:t>obowiązujący akt normatywny uchwalony  23 kwietnia 1964 r. jako Kodeks cywilny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„Ochrona dóbr osobistych”</a:t>
            </a:r>
            <a:r>
              <a:rPr lang="en-US" sz="1200" spc="-48">
                <a:solidFill>
                  <a:srgbClr val="000000"/>
                </a:solidFill>
                <a:latin typeface="Arimo"/>
              </a:rPr>
              <a:t> – ochrona dóbr niemajątkowych przysługująca każdej osobie fizycznej oraz osobie prawnej, związana z ich indywidualnym istnieniem. Kodeks cywilny wskazuje w art. 23 przykładowe rodzaje dóbr objętych ochroną, są nimi np. wolność, nazwisko lub pseudonim, wizerunek. Dobra osobiste odnoszą się do uznanych przez społeczeństwo oraz system prawny wartości obejmujących psychiczną i fizyczną integralność człowieka (oraz osoby prawnej), jego indywidualność, godność oraz pozycję w społeczeństwie.</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1294372" y="4382638"/>
            <a:ext cx="5436239"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ograniczanie i eliminowanie konfliktów naruszających zasady współżycia społecznego oraz ich szkodliwych następstw;</a:t>
            </a:r>
          </a:p>
        </p:txBody>
      </p:sp>
      <p:sp>
        <p:nvSpPr>
          <p:cNvPr id="31" name="TextBox 31"/>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123</a:t>
            </a:r>
          </a:p>
        </p:txBody>
      </p:sp>
      <p:sp>
        <p:nvSpPr>
          <p:cNvPr id="32" name="TextBox 32"/>
          <p:cNvSpPr txBox="1"/>
          <p:nvPr/>
        </p:nvSpPr>
        <p:spPr>
          <a:xfrm>
            <a:off x="666346" y="1332143"/>
            <a:ext cx="6483778"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7. </a:t>
            </a:r>
            <a:r>
              <a:rPr lang="en-US" sz="1200" err="1">
                <a:solidFill>
                  <a:srgbClr val="000000"/>
                </a:solidFill>
                <a:latin typeface="Arimo"/>
              </a:rPr>
              <a:t>Wdrożenie</a:t>
            </a:r>
            <a:r>
              <a:rPr lang="en-US" sz="1200">
                <a:solidFill>
                  <a:srgbClr val="000000"/>
                </a:solidFill>
                <a:latin typeface="Arimo"/>
              </a:rPr>
              <a:t> </a:t>
            </a:r>
            <a:r>
              <a:rPr lang="en-US" sz="1200" err="1">
                <a:solidFill>
                  <a:srgbClr val="000000"/>
                </a:solidFill>
                <a:latin typeface="Arimo"/>
              </a:rPr>
              <a:t>Procedury</a:t>
            </a:r>
            <a:r>
              <a:rPr lang="en-US" sz="1200">
                <a:solidFill>
                  <a:srgbClr val="000000"/>
                </a:solidFill>
                <a:latin typeface="Arimo"/>
              </a:rPr>
              <a:t>, tym </a:t>
            </a:r>
            <a:r>
              <a:rPr lang="en-US" sz="1200" err="1">
                <a:solidFill>
                  <a:srgbClr val="000000"/>
                </a:solidFill>
                <a:latin typeface="Arimo"/>
              </a:rPr>
              <a:t>samym</a:t>
            </a:r>
            <a:r>
              <a:rPr lang="en-US" sz="1200">
                <a:solidFill>
                  <a:srgbClr val="000000"/>
                </a:solidFill>
                <a:latin typeface="Arimo"/>
              </a:rPr>
              <a:t> </a:t>
            </a:r>
            <a:r>
              <a:rPr lang="en-US" sz="1200" err="1">
                <a:solidFill>
                  <a:srgbClr val="000000"/>
                </a:solidFill>
                <a:latin typeface="Arimo"/>
              </a:rPr>
              <a:t>przeciwdziałanie</a:t>
            </a:r>
            <a:r>
              <a:rPr lang="en-US" sz="1200">
                <a:solidFill>
                  <a:srgbClr val="000000"/>
                </a:solidFill>
                <a:latin typeface="Arimo"/>
              </a:rPr>
              <a:t> </a:t>
            </a:r>
            <a:r>
              <a:rPr lang="en-US" sz="1200" err="1">
                <a:solidFill>
                  <a:srgbClr val="000000"/>
                </a:solidFill>
                <a:latin typeface="Arimo"/>
              </a:rPr>
              <a:t>wszelkim</a:t>
            </a:r>
            <a:r>
              <a:rPr lang="en-US" sz="1200">
                <a:solidFill>
                  <a:srgbClr val="000000"/>
                </a:solidFill>
                <a:latin typeface="Arimo"/>
              </a:rPr>
              <a:t> </a:t>
            </a:r>
            <a:r>
              <a:rPr lang="en-US" sz="1200" err="1">
                <a:solidFill>
                  <a:srgbClr val="000000"/>
                </a:solidFill>
                <a:latin typeface="Arimo"/>
              </a:rPr>
              <a:t>przejawom</a:t>
            </a:r>
            <a:r>
              <a:rPr lang="en-US" sz="1200">
                <a:solidFill>
                  <a:srgbClr val="000000"/>
                </a:solidFill>
                <a:latin typeface="Arimo"/>
              </a:rPr>
              <a:t> </a:t>
            </a:r>
            <a:r>
              <a:rPr lang="en-US" sz="1200" err="1">
                <a:solidFill>
                  <a:srgbClr val="000000"/>
                </a:solidFill>
                <a:latin typeface="Arimo"/>
              </a:rPr>
              <a:t>sytuacji</a:t>
            </a:r>
            <a:r>
              <a:rPr lang="en-US" sz="1200">
                <a:solidFill>
                  <a:srgbClr val="000000"/>
                </a:solidFill>
                <a:latin typeface="Arimo"/>
              </a:rPr>
              <a:t> </a:t>
            </a:r>
            <a:r>
              <a:rPr lang="en-US" sz="1200" err="1">
                <a:solidFill>
                  <a:srgbClr val="000000"/>
                </a:solidFill>
                <a:latin typeface="Arimo"/>
              </a:rPr>
              <a:t>noszących</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następuje</a:t>
            </a:r>
            <a:r>
              <a:rPr lang="en-US" sz="1200">
                <a:solidFill>
                  <a:srgbClr val="000000"/>
                </a:solidFill>
                <a:latin typeface="Arimo"/>
              </a:rPr>
              <a:t> m.in. </a:t>
            </a:r>
            <a:r>
              <a:rPr lang="en-US" sz="1200" err="1">
                <a:solidFill>
                  <a:srgbClr val="000000"/>
                </a:solidFill>
                <a:latin typeface="Arimo"/>
              </a:rPr>
              <a:t>poprzez</a:t>
            </a:r>
            <a:r>
              <a:rPr lang="en-US" sz="1200">
                <a:solidFill>
                  <a:srgbClr val="000000"/>
                </a:solidFill>
                <a:latin typeface="Arimo"/>
              </a:rPr>
              <a: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7981950"/>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pracownicy</a:t>
            </a:r>
            <a:r>
              <a:rPr lang="en-US" sz="1200" spc="-48" dirty="0">
                <a:solidFill>
                  <a:srgbClr val="000000"/>
                </a:solidFill>
                <a:latin typeface="Arimo"/>
              </a:rPr>
              <a:t>/ka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Bold"/>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a:t>
            </a:r>
            <a:r>
              <a:rPr lang="en-US" sz="1200" spc="-48" dirty="0">
                <a:solidFill>
                  <a:srgbClr val="000000"/>
                </a:solidFill>
                <a:latin typeface="Arimo"/>
                <a:ea typeface="Arimo"/>
              </a:rPr>
              <a:t> –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pracownicy</a:t>
            </a:r>
            <a:r>
              <a:rPr lang="en-US" sz="1200" spc="-48" dirty="0">
                <a:solidFill>
                  <a:srgbClr val="000000"/>
                </a:solidFill>
                <a:latin typeface="Arimo"/>
                <a:ea typeface="Arimo"/>
              </a:rPr>
              <a:t>/ka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pracownic</a:t>
            </a:r>
            <a:r>
              <a:rPr lang="en-US" sz="1200" spc="-48" dirty="0">
                <a:solidFill>
                  <a:srgbClr val="000000"/>
                </a:solidFill>
                <a:latin typeface="Arimo"/>
                <a:ea typeface="Arimo"/>
              </a:rPr>
              <a:t>/</a:t>
            </a:r>
            <a:r>
              <a:rPr lang="en-US" sz="1200" spc="-48" dirty="0" err="1">
                <a:solidFill>
                  <a:srgbClr val="000000"/>
                </a:solidFill>
                <a:latin typeface="Arimo"/>
                <a:ea typeface="Arimo"/>
              </a:rPr>
              <a:t>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pracownic</a:t>
            </a:r>
            <a:r>
              <a:rPr lang="en-US" sz="1200" spc="-48" dirty="0">
                <a:solidFill>
                  <a:srgbClr val="000000"/>
                </a:solidFill>
                <a:latin typeface="Arimo"/>
                <a:ea typeface="Arimo"/>
              </a:rPr>
              <a:t>/</a:t>
            </a:r>
            <a:r>
              <a:rPr lang="en-US" sz="1200" spc="-48" dirty="0" err="1">
                <a:solidFill>
                  <a:srgbClr val="000000"/>
                </a:solidFill>
                <a:latin typeface="Arimo"/>
                <a:ea typeface="Arimo"/>
              </a:rPr>
              <a:t>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pracownicy</a:t>
            </a:r>
            <a:r>
              <a:rPr lang="en-US" sz="1200" spc="-48" dirty="0">
                <a:solidFill>
                  <a:srgbClr val="000000"/>
                </a:solidFill>
                <a:latin typeface="Arimo"/>
                <a:ea typeface="Arimo"/>
              </a:rPr>
              <a:t>/</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 </a:t>
            </a:r>
            <a:r>
              <a:rPr lang="en-US" sz="1200" spc="-48" dirty="0">
                <a:solidFill>
                  <a:srgbClr val="000000"/>
                </a:solidFill>
                <a:latin typeface="Arimo"/>
              </a:rPr>
              <a:t> -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pracującej</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8.</a:t>
            </a:r>
            <a:r>
              <a:rPr lang="en-US" sz="1200" spc="-48" dirty="0">
                <a:solidFill>
                  <a:srgbClr val="000000"/>
                </a:solidFill>
                <a:latin typeface="Arimo Bold"/>
              </a:rPr>
              <a:t> „Mobbing”</a:t>
            </a:r>
            <a:r>
              <a:rPr lang="en-US" sz="1200" spc="-48" dirty="0">
                <a:solidFill>
                  <a:srgbClr val="000000"/>
                </a:solidFill>
                <a:latin typeface="Arimo"/>
              </a:rPr>
              <a:t> - </a:t>
            </a:r>
            <a:r>
              <a:rPr lang="en-US" sz="1200" spc="-48" dirty="0" err="1">
                <a:solidFill>
                  <a:srgbClr val="000000"/>
                </a:solidFill>
                <a:latin typeface="Arimo"/>
              </a:rPr>
              <a:t>działania</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zachowania</a:t>
            </a:r>
            <a:r>
              <a:rPr lang="en-US" sz="1200" spc="-48" dirty="0">
                <a:solidFill>
                  <a:srgbClr val="000000"/>
                </a:solidFill>
                <a:latin typeface="Arimo"/>
              </a:rPr>
              <a:t> </a:t>
            </a:r>
            <a:r>
              <a:rPr lang="en-US" sz="1200" spc="-48" dirty="0" err="1">
                <a:solidFill>
                  <a:srgbClr val="000000"/>
                </a:solidFill>
                <a:latin typeface="Arimo"/>
              </a:rPr>
              <a:t>dotyczące</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pracującej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skierowane</a:t>
            </a:r>
            <a:r>
              <a:rPr lang="en-US" sz="1200" spc="-48" dirty="0">
                <a:solidFill>
                  <a:srgbClr val="000000"/>
                </a:solidFill>
                <a:latin typeface="Arimo"/>
              </a:rPr>
              <a:t> </a:t>
            </a:r>
            <a:r>
              <a:rPr lang="en-US" sz="1200" spc="-48" dirty="0" err="1">
                <a:solidFill>
                  <a:srgbClr val="000000"/>
                </a:solidFill>
                <a:latin typeface="Arimo"/>
              </a:rPr>
              <a:t>przeciwko</a:t>
            </a:r>
            <a:r>
              <a:rPr lang="en-US" sz="1200" spc="-48" dirty="0">
                <a:solidFill>
                  <a:srgbClr val="000000"/>
                </a:solidFill>
                <a:latin typeface="Arimo"/>
              </a:rPr>
              <a:t> </a:t>
            </a:r>
            <a:r>
              <a:rPr lang="en-US" sz="1200" spc="-48" dirty="0" err="1">
                <a:solidFill>
                  <a:srgbClr val="000000"/>
                </a:solidFill>
                <a:latin typeface="Arimo"/>
              </a:rPr>
              <a:t>niej</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uporczywym</a:t>
            </a:r>
            <a:r>
              <a:rPr lang="en-US" sz="1200" spc="-48" dirty="0">
                <a:solidFill>
                  <a:srgbClr val="000000"/>
                </a:solidFill>
                <a:latin typeface="Arimo"/>
              </a:rPr>
              <a:t> i </a:t>
            </a:r>
            <a:r>
              <a:rPr lang="en-US" sz="1200" spc="-48" dirty="0" err="1">
                <a:solidFill>
                  <a:srgbClr val="000000"/>
                </a:solidFill>
                <a:latin typeface="Arimo"/>
              </a:rPr>
              <a:t>długotrwałym</a:t>
            </a:r>
            <a:r>
              <a:rPr lang="en-US" sz="1200" spc="-48" dirty="0">
                <a:solidFill>
                  <a:srgbClr val="000000"/>
                </a:solidFill>
                <a:latin typeface="Arimo"/>
              </a:rPr>
              <a:t> </a:t>
            </a:r>
            <a:r>
              <a:rPr lang="en-US" sz="1200" spc="-48" dirty="0" err="1">
                <a:solidFill>
                  <a:srgbClr val="000000"/>
                </a:solidFill>
                <a:latin typeface="Arimo"/>
              </a:rPr>
              <a:t>nękaniu</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zastraszaniu</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wywołujące</a:t>
            </a:r>
            <a:r>
              <a:rPr lang="en-US" sz="1200" spc="-48" dirty="0">
                <a:solidFill>
                  <a:srgbClr val="000000"/>
                </a:solidFill>
                <a:latin typeface="Arimo"/>
              </a:rPr>
              <a:t> u </a:t>
            </a:r>
            <a:r>
              <a:rPr lang="en-US" sz="1200" spc="-48" dirty="0" err="1">
                <a:solidFill>
                  <a:srgbClr val="000000"/>
                </a:solidFill>
                <a:latin typeface="Arimo"/>
              </a:rPr>
              <a:t>niej</a:t>
            </a:r>
            <a:r>
              <a:rPr lang="en-US" sz="1200" spc="-48" dirty="0">
                <a:solidFill>
                  <a:srgbClr val="000000"/>
                </a:solidFill>
                <a:latin typeface="Arimo"/>
              </a:rPr>
              <a:t> </a:t>
            </a:r>
            <a:r>
              <a:rPr lang="en-US" sz="1200" spc="-48" dirty="0" err="1">
                <a:solidFill>
                  <a:srgbClr val="000000"/>
                </a:solidFill>
                <a:latin typeface="Arimo"/>
              </a:rPr>
              <a:t>zaniżoną</a:t>
            </a:r>
            <a:r>
              <a:rPr lang="en-US" sz="1200" spc="-48" dirty="0">
                <a:solidFill>
                  <a:srgbClr val="000000"/>
                </a:solidFill>
                <a:latin typeface="Arimo"/>
              </a:rPr>
              <a:t> </a:t>
            </a:r>
            <a:r>
              <a:rPr lang="en-US" sz="1200" spc="-48" dirty="0" err="1">
                <a:solidFill>
                  <a:srgbClr val="000000"/>
                </a:solidFill>
                <a:latin typeface="Arimo"/>
              </a:rPr>
              <a:t>ocenę</a:t>
            </a:r>
            <a:r>
              <a:rPr lang="en-US" sz="1200" spc="-48" dirty="0">
                <a:solidFill>
                  <a:srgbClr val="000000"/>
                </a:solidFill>
                <a:latin typeface="Arimo"/>
              </a:rPr>
              <a:t> </a:t>
            </a:r>
            <a:r>
              <a:rPr lang="en-US" sz="1200" spc="-48" dirty="0" err="1">
                <a:solidFill>
                  <a:srgbClr val="000000"/>
                </a:solidFill>
                <a:latin typeface="Arimo"/>
              </a:rPr>
              <a:t>przydatności</a:t>
            </a:r>
            <a:r>
              <a:rPr lang="en-US" sz="1200" spc="-48" dirty="0">
                <a:solidFill>
                  <a:srgbClr val="000000"/>
                </a:solidFill>
                <a:latin typeface="Arimo"/>
              </a:rPr>
              <a:t> </a:t>
            </a:r>
            <a:r>
              <a:rPr lang="en-US" sz="1200" spc="-48" dirty="0" err="1">
                <a:solidFill>
                  <a:srgbClr val="000000"/>
                </a:solidFill>
                <a:latin typeface="Arimo"/>
              </a:rPr>
              <a:t>zawodowej</a:t>
            </a:r>
            <a:r>
              <a:rPr lang="en-US" sz="1200" spc="-48" dirty="0">
                <a:solidFill>
                  <a:srgbClr val="000000"/>
                </a:solidFill>
                <a:latin typeface="Arimo"/>
              </a:rPr>
              <a:t>, </a:t>
            </a:r>
            <a:r>
              <a:rPr lang="en-US" sz="1200" spc="-48" dirty="0" err="1">
                <a:solidFill>
                  <a:srgbClr val="000000"/>
                </a:solidFill>
                <a:latin typeface="Arimo"/>
              </a:rPr>
              <a:t>powodujące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mające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poniżenie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ośmieszenie</a:t>
            </a:r>
            <a:r>
              <a:rPr lang="en-US" sz="1200" spc="-48" dirty="0">
                <a:solidFill>
                  <a:srgbClr val="000000"/>
                </a:solidFill>
                <a:latin typeface="Arimo"/>
              </a:rPr>
              <a:t>, </a:t>
            </a:r>
            <a:r>
              <a:rPr lang="en-US" sz="1200" spc="-48" dirty="0" err="1">
                <a:solidFill>
                  <a:srgbClr val="000000"/>
                </a:solidFill>
                <a:latin typeface="Arimo"/>
              </a:rPr>
              <a:t>izolowanie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wyeliminowanie</a:t>
            </a:r>
            <a:r>
              <a:rPr lang="en-US" sz="1200" spc="-48" dirty="0">
                <a:solidFill>
                  <a:srgbClr val="000000"/>
                </a:solidFill>
                <a:latin typeface="Arimo"/>
              </a:rPr>
              <a:t>  z </a:t>
            </a:r>
            <a:r>
              <a:rPr lang="en-US" sz="1200" spc="-48" dirty="0" err="1">
                <a:solidFill>
                  <a:srgbClr val="000000"/>
                </a:solidFill>
                <a:latin typeface="Arimo"/>
              </a:rPr>
              <a:t>zespołu</a:t>
            </a:r>
            <a:r>
              <a:rPr lang="en-US" sz="1200" spc="-48" dirty="0">
                <a:solidFill>
                  <a:srgbClr val="000000"/>
                </a:solidFill>
                <a:latin typeface="Arimo"/>
              </a:rPr>
              <a:t> </a:t>
            </a:r>
            <a:r>
              <a:rPr lang="en-US" sz="1200" spc="-48" dirty="0" err="1">
                <a:solidFill>
                  <a:srgbClr val="000000"/>
                </a:solidFill>
                <a:latin typeface="Arimo"/>
              </a:rPr>
              <a:t>współpracownic</a:t>
            </a:r>
            <a:r>
              <a:rPr lang="en-US" sz="1200" spc="-48" dirty="0">
                <a:solidFill>
                  <a:srgbClr val="000000"/>
                </a:solidFill>
                <a:latin typeface="Arimo"/>
              </a:rPr>
              <a:t>/</a:t>
            </a:r>
            <a:r>
              <a:rPr lang="en-US" sz="1200" spc="-48" dirty="0" err="1">
                <a:solidFill>
                  <a:srgbClr val="000000"/>
                </a:solidFill>
                <a:latin typeface="Arimo"/>
              </a:rPr>
              <a:t>ków</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124</a:t>
            </a:r>
          </a:p>
        </p:txBody>
      </p:sp>
      <p:sp>
        <p:nvSpPr>
          <p:cNvPr id="6" name="TextBox 19">
            <a:extLst>
              <a:ext uri="{FF2B5EF4-FFF2-40B4-BE49-F238E27FC236}">
                <a16:creationId xmlns:a16="http://schemas.microsoft.com/office/drawing/2014/main" id="{53D0E486-329A-F936-2552-690016809BD0}"/>
              </a:ext>
            </a:extLst>
          </p:cNvPr>
          <p:cNvSpPr txBox="1"/>
          <p:nvPr/>
        </p:nvSpPr>
        <p:spPr>
          <a:xfrm>
            <a:off x="1912349" y="624541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7" name="TextBox 19">
            <a:extLst>
              <a:ext uri="{FF2B5EF4-FFF2-40B4-BE49-F238E27FC236}">
                <a16:creationId xmlns:a16="http://schemas.microsoft.com/office/drawing/2014/main" id="{E10F1694-1502-946F-1361-453C9F2A8761}"/>
              </a:ext>
            </a:extLst>
          </p:cNvPr>
          <p:cNvSpPr txBox="1"/>
          <p:nvPr/>
        </p:nvSpPr>
        <p:spPr>
          <a:xfrm>
            <a:off x="3544094" y="394925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49053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a:t>
            </a:r>
            <a:r>
              <a:rPr lang="en-US" sz="1200" spc="-48" err="1">
                <a:solidFill>
                  <a:srgbClr val="000000"/>
                </a:solidFill>
                <a:latin typeface="Arimo Bold"/>
              </a:rPr>
              <a:t>Komisja</a:t>
            </a:r>
            <a:r>
              <a:rPr lang="en-US" sz="1200" spc="-48">
                <a:solidFill>
                  <a:srgbClr val="000000"/>
                </a:solidFill>
                <a:latin typeface="Arimo Bold"/>
              </a:rPr>
              <a:t>” </a:t>
            </a:r>
            <a:r>
              <a:rPr lang="en-US" sz="1200" spc="-48">
                <a:solidFill>
                  <a:srgbClr val="000000"/>
                </a:solidFill>
                <a:latin typeface="Arimo"/>
              </a:rPr>
              <a:t>- organ </a:t>
            </a:r>
            <a:r>
              <a:rPr lang="en-US" sz="1200" spc="-48" err="1">
                <a:solidFill>
                  <a:srgbClr val="000000"/>
                </a:solidFill>
                <a:latin typeface="Arimo"/>
              </a:rPr>
              <a:t>powołany</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Spółkę</a:t>
            </a:r>
            <a:r>
              <a:rPr lang="en-US" sz="1200" spc="-48">
                <a:solidFill>
                  <a:srgbClr val="000000"/>
                </a:solidFill>
                <a:latin typeface="Arimo"/>
              </a:rPr>
              <a:t>, </a:t>
            </a:r>
            <a:r>
              <a:rPr lang="en-US" sz="1200" spc="-48" err="1">
                <a:solidFill>
                  <a:srgbClr val="000000"/>
                </a:solidFill>
                <a:latin typeface="Arimo"/>
              </a:rPr>
              <a:t>którego</a:t>
            </a:r>
            <a:r>
              <a:rPr lang="en-US" sz="1200" spc="-48">
                <a:solidFill>
                  <a:srgbClr val="000000"/>
                </a:solidFill>
                <a:latin typeface="Arimo"/>
              </a:rPr>
              <a:t> </a:t>
            </a:r>
            <a:r>
              <a:rPr lang="en-US" sz="1200" spc="-48" err="1">
                <a:solidFill>
                  <a:srgbClr val="000000"/>
                </a:solidFill>
                <a:latin typeface="Arimo"/>
              </a:rPr>
              <a:t>zadaniem</a:t>
            </a:r>
            <a:r>
              <a:rPr lang="en-US" sz="1200" spc="-48">
                <a:solidFill>
                  <a:srgbClr val="000000"/>
                </a:solidFill>
                <a:latin typeface="Arimo"/>
              </a:rPr>
              <a:t> jest </a:t>
            </a:r>
            <a:r>
              <a:rPr lang="en-US" sz="1200" spc="-48" err="1">
                <a:solidFill>
                  <a:srgbClr val="000000"/>
                </a:solidFill>
                <a:latin typeface="Arimo"/>
              </a:rPr>
              <a:t>rozpatrywanie</a:t>
            </a:r>
            <a:r>
              <a:rPr lang="en-US" sz="1200" spc="-48">
                <a:solidFill>
                  <a:srgbClr val="000000"/>
                </a:solidFill>
                <a:latin typeface="Arimo"/>
              </a:rPr>
              <a:t> i </a:t>
            </a:r>
            <a:r>
              <a:rPr lang="en-US" sz="1200" spc="-48" err="1">
                <a:solidFill>
                  <a:srgbClr val="000000"/>
                </a:solidFill>
                <a:latin typeface="Arimo"/>
              </a:rPr>
              <a:t>wyjaśnianie</a:t>
            </a:r>
            <a:r>
              <a:rPr lang="en-US" sz="1200" spc="-48">
                <a:solidFill>
                  <a:srgbClr val="000000"/>
                </a:solidFill>
                <a:latin typeface="Arimo"/>
              </a:rPr>
              <a:t> </a:t>
            </a:r>
            <a:r>
              <a:rPr lang="en-US" sz="1200" spc="-48" err="1">
                <a:solidFill>
                  <a:srgbClr val="000000"/>
                </a:solidFill>
                <a:latin typeface="Arimo"/>
              </a:rPr>
              <a:t>zgłoszeń</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Celem</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powinno</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ustalenie</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stanowiło</a:t>
            </a:r>
            <a:r>
              <a:rPr lang="en-US" sz="1200" spc="-48">
                <a:solidFill>
                  <a:srgbClr val="000000"/>
                </a:solidFill>
                <a:latin typeface="Arimo"/>
              </a:rPr>
              <a:t> </a:t>
            </a:r>
            <a:r>
              <a:rPr lang="en-US" sz="1200" spc="-48" err="1">
                <a:solidFill>
                  <a:srgbClr val="000000"/>
                </a:solidFill>
                <a:latin typeface="Arimo"/>
              </a:rPr>
              <a:t>jedno</a:t>
            </a:r>
            <a:r>
              <a:rPr lang="en-US" sz="1200" spc="-48">
                <a:solidFill>
                  <a:srgbClr val="000000"/>
                </a:solidFill>
                <a:latin typeface="Arimo"/>
              </a:rPr>
              <a:t> ze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też</a:t>
            </a:r>
            <a:r>
              <a:rPr lang="en-US" sz="1200" spc="-48">
                <a:solidFill>
                  <a:srgbClr val="000000"/>
                </a:solidFill>
                <a:latin typeface="Arimo"/>
              </a:rPr>
              <a:t> </a:t>
            </a:r>
            <a:r>
              <a:rPr lang="en-US" sz="1200" spc="-48" err="1">
                <a:solidFill>
                  <a:srgbClr val="000000"/>
                </a:solidFill>
                <a:latin typeface="Arimo"/>
              </a:rPr>
              <a:t>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a:t>
            </a:r>
            <a:r>
              <a:rPr lang="en-US" sz="1200" spc="-48" err="1">
                <a:solidFill>
                  <a:srgbClr val="000000"/>
                </a:solidFill>
                <a:latin typeface="Arimo Bold"/>
              </a:rPr>
              <a:t>Zawiadomienie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zgłoszenie</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noszącego</a:t>
            </a:r>
            <a:r>
              <a:rPr lang="en-US" sz="1200" spc="-48">
                <a:solidFill>
                  <a:srgbClr val="000000"/>
                </a:solidFill>
                <a:latin typeface="Arimo"/>
              </a:rPr>
              <a:t> </a:t>
            </a:r>
            <a:r>
              <a:rPr lang="en-US" sz="1200" spc="-48" err="1">
                <a:solidFill>
                  <a:srgbClr val="000000"/>
                </a:solidFill>
                <a:latin typeface="Arimo"/>
              </a:rPr>
              <a:t>znamiona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podejrzeń</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przekazane</a:t>
            </a:r>
            <a:r>
              <a:rPr lang="en-US" sz="1200" spc="-48">
                <a:solidFill>
                  <a:srgbClr val="000000"/>
                </a:solidFill>
                <a:latin typeface="Arimo"/>
              </a:rPr>
              <a:t> </a:t>
            </a:r>
            <a:r>
              <a:rPr lang="en-US" sz="1200" spc="-48" err="1">
                <a:solidFill>
                  <a:srgbClr val="000000"/>
                </a:solidFill>
                <a:latin typeface="Arimo"/>
              </a:rPr>
              <a:t>Spółce</a:t>
            </a:r>
            <a:r>
              <a:rPr lang="en-US" sz="1200" spc="-48">
                <a:solidFill>
                  <a:srgbClr val="000000"/>
                </a:solidFill>
                <a:latin typeface="Arimo"/>
              </a:rPr>
              <a:t>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pracodawczyni</a:t>
            </a:r>
            <a:r>
              <a:rPr lang="en-US" sz="1200" spc="-48">
                <a:solidFill>
                  <a:srgbClr val="000000"/>
                </a:solidFill>
                <a:latin typeface="Arimo"/>
              </a:rPr>
              <a:t>/</a:t>
            </a:r>
            <a:r>
              <a:rPr lang="en-US" sz="1200" spc="-48" err="1">
                <a:solidFill>
                  <a:srgbClr val="000000"/>
                </a:solidFill>
                <a:latin typeface="Arimo"/>
              </a:rPr>
              <a:t>zleceniodawczyni</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osobę</a:t>
            </a:r>
            <a:r>
              <a:rPr lang="en-US" sz="1200" spc="-48">
                <a:solidFill>
                  <a:srgbClr val="000000"/>
                </a:solidFill>
                <a:latin typeface="Arimo"/>
              </a:rPr>
              <a:t> </a:t>
            </a:r>
            <a:r>
              <a:rPr lang="en-US" sz="1200" spc="-48" err="1">
                <a:solidFill>
                  <a:srgbClr val="000000"/>
                </a:solidFill>
                <a:latin typeface="Arimo"/>
              </a:rPr>
              <a:t>zatrudnioną</a:t>
            </a:r>
            <a:r>
              <a:rPr lang="en-US" sz="1200" spc="-48">
                <a:solidFill>
                  <a:srgbClr val="000000"/>
                </a:solidFill>
                <a:latin typeface="Arimo"/>
              </a:rPr>
              <a:t>/ </a:t>
            </a:r>
            <a:r>
              <a:rPr lang="en-US" sz="1200" spc="-48" err="1">
                <a:solidFill>
                  <a:srgbClr val="000000"/>
                </a:solidFill>
                <a:latin typeface="Arimo"/>
              </a:rPr>
              <a:t>wykonującą</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za </a:t>
            </a:r>
            <a:r>
              <a:rPr lang="en-US" sz="1200" spc="-48" err="1">
                <a:solidFill>
                  <a:srgbClr val="000000"/>
                </a:solidFill>
                <a:latin typeface="Arimo"/>
              </a:rPr>
              <a:t>pośrednictwem</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a:t>
            </a:r>
            <a:r>
              <a:rPr lang="en-US" sz="1200" spc="-48" err="1">
                <a:solidFill>
                  <a:srgbClr val="000000"/>
                </a:solidFill>
                <a:latin typeface="Arimo"/>
              </a:rPr>
              <a:t>komunikacji</a:t>
            </a:r>
            <a:r>
              <a:rPr lang="en-US" sz="1200" spc="-48">
                <a:solidFill>
                  <a:srgbClr val="000000"/>
                </a:solidFill>
                <a:latin typeface="Arimo"/>
              </a:rPr>
              <a:t>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Spółce</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a:solidFill>
                  <a:srgbClr val="000000"/>
                </a:solidFill>
                <a:latin typeface="Arimo Bold"/>
              </a:rPr>
              <a:t>„</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a:t>
            </a:r>
            <a:r>
              <a:rPr lang="en-US" sz="1200" spc="-48" err="1">
                <a:solidFill>
                  <a:srgbClr val="000000"/>
                </a:solidFill>
                <a:latin typeface="Arimo Bold"/>
              </a:rPr>
              <a:t>lub</a:t>
            </a:r>
            <a:r>
              <a:rPr lang="en-US" sz="1200" spc="-48">
                <a:solidFill>
                  <a:srgbClr val="000000"/>
                </a:solidFill>
                <a:latin typeface="Arimo Bold"/>
              </a:rPr>
              <a:t> „</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w </a:t>
            </a:r>
            <a:r>
              <a:rPr lang="en-US" sz="1200" spc="-48" err="1">
                <a:solidFill>
                  <a:srgbClr val="000000"/>
                </a:solidFill>
                <a:latin typeface="Arimo Bold"/>
              </a:rPr>
              <a:t>zatrudnieniu</a:t>
            </a:r>
            <a:r>
              <a:rPr lang="en-US" sz="1200" spc="-48">
                <a:solidFill>
                  <a:srgbClr val="000000"/>
                </a:solidFill>
                <a:latin typeface="Arimo Bold"/>
              </a:rPr>
              <a:t>/</a:t>
            </a:r>
            <a:r>
              <a:rPr lang="en-US" sz="1200" spc="-48" err="1">
                <a:solidFill>
                  <a:srgbClr val="000000"/>
                </a:solidFill>
                <a:latin typeface="Arimo Bold"/>
              </a:rPr>
              <a:t>zleceniu</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działanie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zachowanie</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z </a:t>
            </a:r>
            <a:r>
              <a:rPr lang="en-US" sz="1200" spc="-48" err="1">
                <a:solidFill>
                  <a:srgbClr val="000000"/>
                </a:solidFill>
                <a:latin typeface="Arimo"/>
              </a:rPr>
              <a:t>uwagi</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sprzeczność</a:t>
            </a:r>
            <a:r>
              <a:rPr lang="en-US" sz="1200" spc="-48">
                <a:solidFill>
                  <a:srgbClr val="000000"/>
                </a:solidFill>
                <a:latin typeface="Arimo"/>
              </a:rPr>
              <a:t> z </a:t>
            </a:r>
            <a:r>
              <a:rPr lang="en-US" sz="1200" spc="-48" err="1">
                <a:solidFill>
                  <a:srgbClr val="000000"/>
                </a:solidFill>
                <a:latin typeface="Arimo"/>
              </a:rPr>
              <a:t>obowiązującymi</a:t>
            </a:r>
            <a:r>
              <a:rPr lang="en-US" sz="1200" spc="-48">
                <a:solidFill>
                  <a:srgbClr val="000000"/>
                </a:solidFill>
                <a:latin typeface="Arimo"/>
              </a:rPr>
              <a:t> </a:t>
            </a:r>
            <a:r>
              <a:rPr lang="en-US" sz="1200" spc="-48" err="1">
                <a:solidFill>
                  <a:srgbClr val="000000"/>
                </a:solidFill>
                <a:latin typeface="Arimo"/>
              </a:rPr>
              <a:t>przepisami</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procedurami</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   i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obowiązującymi</a:t>
            </a:r>
            <a:r>
              <a:rPr lang="en-US" sz="1200" spc="-48">
                <a:solidFill>
                  <a:srgbClr val="000000"/>
                </a:solidFill>
                <a:latin typeface="Arimo"/>
              </a:rPr>
              <a:t> w </a:t>
            </a:r>
            <a:r>
              <a:rPr lang="en-US" sz="1200" spc="-48" err="1">
                <a:solidFill>
                  <a:srgbClr val="000000"/>
                </a:solidFill>
                <a:latin typeface="Arimo"/>
              </a:rPr>
              <a:t>Spółce</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powszechnie</a:t>
            </a:r>
            <a:r>
              <a:rPr lang="en-US" sz="1200" spc="-48">
                <a:solidFill>
                  <a:srgbClr val="000000"/>
                </a:solidFill>
                <a:latin typeface="Arimo"/>
              </a:rPr>
              <a:t> </a:t>
            </a:r>
            <a:r>
              <a:rPr lang="en-US" sz="1200" spc="-48" err="1">
                <a:solidFill>
                  <a:srgbClr val="000000"/>
                </a:solidFill>
                <a:latin typeface="Arimo"/>
              </a:rPr>
              <a:t>akceptowanymi</a:t>
            </a:r>
            <a:r>
              <a:rPr lang="en-US" sz="1200" spc="-48">
                <a:solidFill>
                  <a:srgbClr val="000000"/>
                </a:solidFill>
                <a:latin typeface="Arimo"/>
              </a:rPr>
              <a:t>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mobbing, </a:t>
            </a:r>
            <a:r>
              <a:rPr lang="en-US" sz="1200" spc="-48" err="1">
                <a:solidFill>
                  <a:srgbClr val="000000"/>
                </a:solidFill>
                <a:latin typeface="Arimo"/>
              </a:rPr>
              <a:t>nierówne</a:t>
            </a:r>
            <a:r>
              <a:rPr lang="en-US" sz="1200" spc="-48">
                <a:solidFill>
                  <a:srgbClr val="000000"/>
                </a:solidFill>
                <a:latin typeface="Arimo"/>
              </a:rPr>
              <a:t> </a:t>
            </a:r>
            <a:r>
              <a:rPr lang="en-US" sz="1200" spc="-48" err="1">
                <a:solidFill>
                  <a:srgbClr val="000000"/>
                </a:solidFill>
                <a:latin typeface="Arimo"/>
              </a:rPr>
              <a:t>traktowanie</a:t>
            </a:r>
            <a:r>
              <a:rPr lang="en-US" sz="1200" spc="-48">
                <a:solidFill>
                  <a:srgbClr val="000000"/>
                </a:solidFill>
                <a:latin typeface="Arimo"/>
              </a:rPr>
              <a:t>, </a:t>
            </a:r>
            <a:r>
              <a:rPr lang="en-US" sz="1200" spc="-48" err="1">
                <a:solidFill>
                  <a:srgbClr val="000000"/>
                </a:solidFill>
                <a:latin typeface="Arimo"/>
              </a:rPr>
              <a:t>dyskryminacja</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seksualne</a:t>
            </a:r>
            <a:r>
              <a:rPr lang="en-US" sz="1200" spc="-48">
                <a:solidFill>
                  <a:srgbClr val="000000"/>
                </a:solidFill>
                <a:latin typeface="Arimo"/>
              </a:rPr>
              <a:t>, </a:t>
            </a:r>
            <a:r>
              <a:rPr lang="en-US" sz="1200" spc="-48" err="1">
                <a:solidFill>
                  <a:srgbClr val="000000"/>
                </a:solidFill>
                <a:latin typeface="Arimo"/>
              </a:rPr>
              <a:t>naruszenie</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a:t>
            </a:r>
            <a:r>
              <a:rPr lang="en-US" sz="1200" spc="-48" err="1">
                <a:solidFill>
                  <a:srgbClr val="000000"/>
                </a:solidFill>
                <a:latin typeface="Arimo Bold"/>
              </a:rPr>
              <a:t>Postępowanie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wyjaśniające</a:t>
            </a:r>
            <a:r>
              <a:rPr lang="en-US" sz="1200" spc="-48">
                <a:solidFill>
                  <a:srgbClr val="000000"/>
                </a:solidFill>
                <a:latin typeface="Arimo"/>
              </a:rPr>
              <a:t> </a:t>
            </a:r>
            <a:r>
              <a:rPr lang="en-US" sz="1200" spc="-48" err="1">
                <a:solidFill>
                  <a:srgbClr val="000000"/>
                </a:solidFill>
                <a:latin typeface="Arimo"/>
              </a:rPr>
              <a:t>prowadzone</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Komisję</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wyjaśnienie</a:t>
            </a:r>
            <a:r>
              <a:rPr lang="en-US" sz="1200" spc="-48">
                <a:solidFill>
                  <a:srgbClr val="000000"/>
                </a:solidFill>
                <a:latin typeface="Arimo"/>
              </a:rPr>
              <a:t> </a:t>
            </a:r>
            <a:r>
              <a:rPr lang="en-US" sz="1200" spc="-48" err="1">
                <a:solidFill>
                  <a:srgbClr val="000000"/>
                </a:solidFill>
                <a:latin typeface="Arimo"/>
              </a:rPr>
              <a:t>okoliczności</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i </a:t>
            </a:r>
            <a:r>
              <a:rPr lang="en-US" sz="1200" spc="-48" err="1">
                <a:solidFill>
                  <a:srgbClr val="000000"/>
                </a:solidFill>
                <a:latin typeface="Arimo"/>
              </a:rPr>
              <a:t>podjęcie</a:t>
            </a:r>
            <a:r>
              <a:rPr lang="en-US" sz="1200" spc="-48">
                <a:solidFill>
                  <a:srgbClr val="000000"/>
                </a:solidFill>
                <a:latin typeface="Arimo"/>
              </a:rPr>
              <a:t> </a:t>
            </a:r>
            <a:r>
              <a:rPr lang="en-US" sz="1200" spc="-48" err="1">
                <a:solidFill>
                  <a:srgbClr val="000000"/>
                </a:solidFill>
                <a:latin typeface="Arimo"/>
              </a:rPr>
              <a:t>stosownych</a:t>
            </a:r>
            <a:r>
              <a:rPr lang="en-US" sz="1200" spc="-48">
                <a:solidFill>
                  <a:srgbClr val="000000"/>
                </a:solidFill>
                <a:latin typeface="Arimo"/>
              </a:rPr>
              <a:t> </a:t>
            </a:r>
            <a:r>
              <a:rPr lang="en-US" sz="1200" spc="-48" err="1">
                <a:solidFill>
                  <a:srgbClr val="000000"/>
                </a:solidFill>
                <a:latin typeface="Arimo"/>
              </a:rPr>
              <a:t>kroków</a:t>
            </a:r>
            <a:r>
              <a:rPr lang="en-US" sz="1200" spc="-48">
                <a:solidFill>
                  <a:srgbClr val="000000"/>
                </a:solidFill>
                <a:latin typeface="Arimo"/>
              </a:rPr>
              <a:t> </a:t>
            </a:r>
            <a:r>
              <a:rPr lang="en-US" sz="1200" spc="-48" err="1">
                <a:solidFill>
                  <a:srgbClr val="000000"/>
                </a:solidFill>
                <a:latin typeface="Arimo"/>
              </a:rPr>
              <a:t>przez</a:t>
            </a:r>
            <a:r>
              <a:rPr lang="pl-PL" sz="1200" spc="-48">
                <a:solidFill>
                  <a:srgbClr val="000000"/>
                </a:solidFill>
                <a:latin typeface="Arimo"/>
              </a:rPr>
              <a:t> </a:t>
            </a:r>
            <a:r>
              <a:rPr lang="en-US" sz="1200" spc="-48" err="1">
                <a:solidFill>
                  <a:srgbClr val="000000"/>
                </a:solidFill>
                <a:latin typeface="Arimo"/>
              </a:rPr>
              <a:t>Spółkę</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err="1">
                <a:solidFill>
                  <a:srgbClr val="000000"/>
                </a:solidFill>
                <a:latin typeface="Arimo Bold"/>
              </a:rPr>
              <a:t>Pracownica</a:t>
            </a:r>
            <a:r>
              <a:rPr lang="en-US" sz="1200" spc="-48">
                <a:solidFill>
                  <a:srgbClr val="000000"/>
                </a:solidFill>
                <a:latin typeface="Arimo Bold"/>
              </a:rPr>
              <a:t>/</a:t>
            </a:r>
            <a:r>
              <a:rPr lang="en-US" sz="1200" spc="-48" err="1">
                <a:solidFill>
                  <a:srgbClr val="000000"/>
                </a:solidFill>
                <a:latin typeface="Arimo Bold"/>
              </a:rPr>
              <a:t>pracownik</a:t>
            </a:r>
            <a:r>
              <a:rPr lang="en-US" sz="1200" spc="-48">
                <a:solidFill>
                  <a:srgbClr val="000000"/>
                </a:solidFill>
                <a:latin typeface="Arimo Bold"/>
              </a:rPr>
              <a:t>/</a:t>
            </a:r>
            <a:r>
              <a:rPr lang="en-US" sz="1200" spc="-48" err="1">
                <a:solidFill>
                  <a:srgbClr val="000000"/>
                </a:solidFill>
                <a:latin typeface="Arimo Bold"/>
              </a:rPr>
              <a:t>zleceniobiorczyni</a:t>
            </a:r>
            <a:r>
              <a:rPr lang="en-US" sz="1200" spc="-48">
                <a:solidFill>
                  <a:srgbClr val="000000"/>
                </a:solidFill>
                <a:latin typeface="Arimo Bold"/>
              </a:rPr>
              <a:t>/</a:t>
            </a:r>
            <a:r>
              <a:rPr lang="en-US" sz="1200" spc="-48" err="1">
                <a:solidFill>
                  <a:srgbClr val="000000"/>
                </a:solidFill>
                <a:latin typeface="Arimo Bold"/>
              </a:rPr>
              <a:t>zleceniobiorca</a:t>
            </a:r>
            <a:r>
              <a:rPr lang="en-US" sz="1200" spc="-48">
                <a:solidFill>
                  <a:srgbClr val="000000"/>
                </a:solidFill>
                <a:latin typeface="Arimo Bold"/>
              </a:rPr>
              <a:t>”</a:t>
            </a:r>
            <a:r>
              <a:rPr lang="en-US" sz="1200" spc="-48">
                <a:solidFill>
                  <a:srgbClr val="000000"/>
                </a:solidFill>
                <a:latin typeface="Arimo"/>
              </a:rPr>
              <a:t>-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dla </a:t>
            </a:r>
            <a:r>
              <a:rPr lang="en-US" sz="1200" spc="-48" err="1">
                <a:solidFill>
                  <a:srgbClr val="000000"/>
                </a:solidFill>
                <a:latin typeface="Arimo"/>
              </a:rPr>
              <a:t>Spółki</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/i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cywilno-prawnej</a:t>
            </a:r>
            <a:r>
              <a:rPr lang="en-US" sz="1200" spc="-48">
                <a:solidFill>
                  <a:srgbClr val="000000"/>
                </a:solidFill>
                <a:latin typeface="Arimo"/>
              </a:rPr>
              <a:t> bez </a:t>
            </a:r>
            <a:r>
              <a:rPr lang="en-US" sz="1200" spc="-48" err="1">
                <a:solidFill>
                  <a:srgbClr val="000000"/>
                </a:solidFill>
                <a:latin typeface="Arimo"/>
              </a:rPr>
              <a:t>względu</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rodzaj</a:t>
            </a:r>
            <a:r>
              <a:rPr lang="en-US" sz="1200" spc="-48">
                <a:solidFill>
                  <a:srgbClr val="000000"/>
                </a:solidFill>
                <a:latin typeface="Arimo"/>
              </a:rPr>
              <a:t> </a:t>
            </a:r>
            <a:r>
              <a:rPr lang="en-US" sz="1200" spc="-48" err="1">
                <a:solidFill>
                  <a:srgbClr val="000000"/>
                </a:solidFill>
                <a:latin typeface="Arimo"/>
              </a:rPr>
              <a:t>wykonywanej</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 i </a:t>
            </a:r>
            <a:r>
              <a:rPr lang="en-US" sz="1200" spc="-48" err="1">
                <a:solidFill>
                  <a:srgbClr val="000000"/>
                </a:solidFill>
                <a:latin typeface="Arimo"/>
              </a:rPr>
              <a:t>zajmowane</a:t>
            </a:r>
            <a:r>
              <a:rPr lang="en-US" sz="1200" spc="-48">
                <a:solidFill>
                  <a:srgbClr val="000000"/>
                </a:solidFill>
                <a:latin typeface="Arimo"/>
              </a:rPr>
              <a:t> </a:t>
            </a:r>
            <a:r>
              <a:rPr lang="en-US" sz="1200" spc="-48" err="1">
                <a:solidFill>
                  <a:srgbClr val="000000"/>
                </a:solidFill>
                <a:latin typeface="Arimo"/>
              </a:rPr>
              <a:t>stanowisko</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err="1">
                <a:solidFill>
                  <a:srgbClr val="000000"/>
                </a:solidFill>
                <a:latin typeface="Arimo Bold"/>
              </a:rPr>
              <a:t>Pracodawczyni</a:t>
            </a:r>
            <a:r>
              <a:rPr lang="en-US" sz="1200" spc="-48">
                <a:solidFill>
                  <a:srgbClr val="000000"/>
                </a:solidFill>
                <a:latin typeface="Arimo Bold"/>
              </a:rPr>
              <a:t>/</a:t>
            </a:r>
            <a:r>
              <a:rPr lang="en-US" sz="1200" spc="-48" err="1">
                <a:solidFill>
                  <a:srgbClr val="000000"/>
                </a:solidFill>
                <a:latin typeface="Arimo Bold"/>
              </a:rPr>
              <a:t>zleceniodawczyni</a:t>
            </a:r>
            <a:r>
              <a:rPr lang="en-US" sz="1200" spc="-48">
                <a:solidFill>
                  <a:srgbClr val="000000"/>
                </a:solidFill>
                <a:latin typeface="Arimo"/>
              </a:rPr>
              <a:t> – </a:t>
            </a:r>
            <a:r>
              <a:rPr lang="en-US" sz="1200" spc="-48" err="1">
                <a:solidFill>
                  <a:srgbClr val="000000"/>
                </a:solidFill>
                <a:latin typeface="Arimo"/>
              </a:rPr>
              <a:t>Spółka</a:t>
            </a:r>
            <a:r>
              <a:rPr lang="en-US" sz="1200" spc="-48">
                <a:solidFill>
                  <a:srgbClr val="000000"/>
                </a:solidFill>
                <a:latin typeface="Arimo"/>
              </a:rPr>
              <a:t> z </a:t>
            </a:r>
            <a:r>
              <a:rPr lang="en-US" sz="1200" spc="-48" err="1">
                <a:solidFill>
                  <a:srgbClr val="000000"/>
                </a:solidFill>
                <a:latin typeface="Arimo"/>
              </a:rPr>
              <a:t>o.o.</a:t>
            </a:r>
            <a:r>
              <a:rPr lang="en-US" sz="1200" spc="-48">
                <a:solidFill>
                  <a:srgbClr val="000000"/>
                </a:solidFill>
                <a:latin typeface="Arimo"/>
              </a:rPr>
              <a:t> „......................................”, </a:t>
            </a:r>
            <a:r>
              <a:rPr lang="en-US" sz="1200" spc="-48" err="1">
                <a:solidFill>
                  <a:srgbClr val="000000"/>
                </a:solidFill>
                <a:latin typeface="Arimo"/>
              </a:rPr>
              <a:t>zwana</a:t>
            </a:r>
            <a:r>
              <a:rPr lang="en-US" sz="1200" spc="-48">
                <a:solidFill>
                  <a:srgbClr val="000000"/>
                </a:solidFill>
                <a:latin typeface="Arimo"/>
              </a:rPr>
              <a:t> </a:t>
            </a:r>
            <a:r>
              <a:rPr lang="en-US" sz="1200" spc="-48" err="1">
                <a:solidFill>
                  <a:srgbClr val="000000"/>
                </a:solidFill>
                <a:latin typeface="Arimo"/>
              </a:rPr>
              <a:t>również</a:t>
            </a:r>
            <a:r>
              <a:rPr lang="en-US" sz="1200" spc="-48">
                <a:solidFill>
                  <a:srgbClr val="000000"/>
                </a:solidFill>
                <a:latin typeface="Arimo"/>
              </a:rPr>
              <a:t> </a:t>
            </a:r>
            <a:r>
              <a:rPr lang="en-US" sz="1200" spc="-48" err="1">
                <a:solidFill>
                  <a:srgbClr val="000000"/>
                </a:solidFill>
                <a:latin typeface="Arimo"/>
              </a:rPr>
              <a:t>Spółką</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125</a:t>
            </a:r>
          </a:p>
        </p:txBody>
      </p:sp>
      <p:sp>
        <p:nvSpPr>
          <p:cNvPr id="16" name="TextBox 16"/>
          <p:cNvSpPr txBox="1"/>
          <p:nvPr/>
        </p:nvSpPr>
        <p:spPr>
          <a:xfrm>
            <a:off x="5530850" y="58801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2940050" y="533236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8" name="TextBox 18"/>
          <p:cNvSpPr txBox="1"/>
          <p:nvPr/>
        </p:nvSpPr>
        <p:spPr>
          <a:xfrm>
            <a:off x="4845050" y="37465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5031964" y="305330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0" name="TextBox 20"/>
          <p:cNvSpPr txBox="1"/>
          <p:nvPr/>
        </p:nvSpPr>
        <p:spPr>
          <a:xfrm>
            <a:off x="2460188" y="486771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1" name="TextBox 29">
            <a:extLst>
              <a:ext uri="{FF2B5EF4-FFF2-40B4-BE49-F238E27FC236}">
                <a16:creationId xmlns:a16="http://schemas.microsoft.com/office/drawing/2014/main" id="{F374651D-5B28-A9AD-DE23-FA62B8A2ED9D}"/>
              </a:ext>
            </a:extLst>
          </p:cNvPr>
          <p:cNvSpPr txBox="1"/>
          <p:nvPr/>
        </p:nvSpPr>
        <p:spPr>
          <a:xfrm>
            <a:off x="594512" y="9523140"/>
            <a:ext cx="1392236" cy="164003"/>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Spółki</a:t>
            </a:r>
            <a:endParaRPr lang="en-US" sz="875">
              <a:solidFill>
                <a:srgbClr val="34414A"/>
              </a:solidFill>
              <a:latin typeface="Arimo"/>
            </a:endParaRPr>
          </a:p>
        </p:txBody>
      </p:sp>
      <p:sp>
        <p:nvSpPr>
          <p:cNvPr id="23" name="TextBox 20">
            <a:extLst>
              <a:ext uri="{FF2B5EF4-FFF2-40B4-BE49-F238E27FC236}">
                <a16:creationId xmlns:a16="http://schemas.microsoft.com/office/drawing/2014/main" id="{46AC7420-391B-7CB2-21F6-80FBFEA312C8}"/>
              </a:ext>
            </a:extLst>
          </p:cNvPr>
          <p:cNvSpPr txBox="1"/>
          <p:nvPr/>
        </p:nvSpPr>
        <p:spPr>
          <a:xfrm>
            <a:off x="524294" y="943734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700735" y="1477552"/>
            <a:ext cx="4241602"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a:t>
            </a:r>
          </a:p>
          <a:p>
            <a:pPr algn="ctr">
              <a:lnSpc>
                <a:spcPts val="1439"/>
              </a:lnSpc>
            </a:pPr>
            <a:r>
              <a:rPr lang="en-US" sz="1200" spc="-48">
                <a:solidFill>
                  <a:srgbClr val="000000"/>
                </a:solidFill>
                <a:latin typeface="Arimo Bold"/>
              </a:rPr>
              <a:t>PRAWA I OBOWIĄZKI SPÓŁKI</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3</a:t>
            </a:r>
          </a:p>
          <a:p>
            <a:pPr algn="ctr">
              <a:lnSpc>
                <a:spcPts val="1439"/>
              </a:lnSpc>
            </a:pPr>
            <a:r>
              <a:rPr lang="en-US" sz="1200" spc="-48">
                <a:solidFill>
                  <a:srgbClr val="000000"/>
                </a:solidFill>
                <a:latin typeface="Arimo Bold"/>
              </a:rPr>
              <a:t>Prawa i obowiązki Spółki jako pracodawczyni/zleceniodawczyni</a:t>
            </a:r>
          </a:p>
          <a:p>
            <a:pPr algn="ctr">
              <a:lnSpc>
                <a:spcPts val="1439"/>
              </a:lnSpc>
              <a:spcBef>
                <a:spcPct val="0"/>
              </a:spcBef>
            </a:pPr>
            <a:endParaRPr lang="en-US" sz="1200" spc="-48">
              <a:solidFill>
                <a:srgbClr val="000000"/>
              </a:solidFill>
              <a:latin typeface="Arimo Bold"/>
            </a:endParaRPr>
          </a:p>
        </p:txBody>
      </p:sp>
      <p:sp>
        <p:nvSpPr>
          <p:cNvPr id="15" name="TextBox 15"/>
          <p:cNvSpPr txBox="1"/>
          <p:nvPr/>
        </p:nvSpPr>
        <p:spPr>
          <a:xfrm>
            <a:off x="536257" y="2514387"/>
            <a:ext cx="6487486" cy="327660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1. </a:t>
            </a:r>
            <a:r>
              <a:rPr lang="en-US" sz="1200" spc="-48" err="1">
                <a:solidFill>
                  <a:srgbClr val="000000"/>
                </a:solidFill>
                <a:latin typeface="Arimo"/>
              </a:rPr>
              <a:t>Spółka</a:t>
            </a:r>
            <a:r>
              <a:rPr lang="en-US" sz="1200" spc="-48">
                <a:solidFill>
                  <a:srgbClr val="000000"/>
                </a:solidFill>
                <a:latin typeface="Arimo"/>
              </a:rPr>
              <a:t> </a:t>
            </a:r>
            <a:r>
              <a:rPr lang="en-US" sz="1200" spc="-48" err="1">
                <a:solidFill>
                  <a:srgbClr val="000000"/>
                </a:solidFill>
                <a:latin typeface="Arimo"/>
              </a:rPr>
              <a:t>prowadzi</a:t>
            </a:r>
            <a:r>
              <a:rPr lang="en-US" sz="1200" spc="-48">
                <a:solidFill>
                  <a:srgbClr val="000000"/>
                </a:solidFill>
                <a:latin typeface="Arimo"/>
              </a:rPr>
              <a:t> </a:t>
            </a:r>
            <a:r>
              <a:rPr lang="en-US" sz="1200" spc="-48" err="1">
                <a:solidFill>
                  <a:srgbClr val="000000"/>
                </a:solidFill>
                <a:latin typeface="Arimo"/>
              </a:rPr>
              <a:t>aktywne</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na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przeciwdziałanie</a:t>
            </a:r>
            <a:r>
              <a:rPr lang="en-US" sz="1200" spc="-48">
                <a:solidFill>
                  <a:srgbClr val="000000"/>
                </a:solidFill>
                <a:latin typeface="Arimo"/>
              </a:rPr>
              <a:t> </a:t>
            </a:r>
            <a:r>
              <a:rPr lang="en-US" sz="1200" spc="-48" err="1">
                <a:solidFill>
                  <a:srgbClr val="000000"/>
                </a:solidFill>
                <a:latin typeface="Arimo"/>
              </a:rPr>
              <a:t>zjawiskom</a:t>
            </a:r>
            <a:r>
              <a:rPr lang="en-US" sz="1200" spc="-48">
                <a:solidFill>
                  <a:srgbClr val="000000"/>
                </a:solidFill>
                <a:latin typeface="Arimo"/>
              </a:rPr>
              <a:t> </a:t>
            </a:r>
            <a:r>
              <a:rPr lang="en-US" sz="1200" spc="-48" err="1">
                <a:solidFill>
                  <a:srgbClr val="000000"/>
                </a:solidFill>
                <a:latin typeface="Arimo"/>
              </a:rPr>
              <a:t>niepożądanym</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zatrudnieniu</a:t>
            </a:r>
            <a:r>
              <a:rPr lang="en-US" sz="1200" spc="-48">
                <a:solidFill>
                  <a:srgbClr val="000000"/>
                </a:solidFill>
                <a:latin typeface="Arimo"/>
              </a:rPr>
              <a:t>, </a:t>
            </a:r>
            <a:r>
              <a:rPr lang="en-US" sz="1200" spc="-48" err="1">
                <a:solidFill>
                  <a:srgbClr val="000000"/>
                </a:solidFill>
                <a:latin typeface="Arimo"/>
              </a:rPr>
              <a:t>zleceniu</a:t>
            </a:r>
            <a:r>
              <a:rPr lang="en-US" sz="1200" spc="-48">
                <a:solidFill>
                  <a:srgbClr val="000000"/>
                </a:solidFill>
                <a:latin typeface="Arimo"/>
              </a:rPr>
              <a:t> oraz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właściwe</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na </a:t>
            </a:r>
            <a:r>
              <a:rPr lang="en-US" sz="1200" spc="-48" err="1">
                <a:solidFill>
                  <a:srgbClr val="000000"/>
                </a:solidFill>
                <a:latin typeface="Arimo"/>
              </a:rPr>
              <a:t>wypadek</a:t>
            </a:r>
            <a:r>
              <a:rPr lang="en-US" sz="1200" spc="-48">
                <a:solidFill>
                  <a:srgbClr val="000000"/>
                </a:solidFill>
                <a:latin typeface="Arimo"/>
              </a:rPr>
              <a:t> </a:t>
            </a:r>
            <a:r>
              <a:rPr lang="en-US" sz="1200" spc="-48" err="1">
                <a:solidFill>
                  <a:srgbClr val="000000"/>
                </a:solidFill>
                <a:latin typeface="Arimo"/>
              </a:rPr>
              <a:t>prawdopodobieństwa</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ww. </a:t>
            </a:r>
            <a:r>
              <a:rPr lang="en-US" sz="1200" spc="-48" err="1">
                <a:solidFill>
                  <a:srgbClr val="000000"/>
                </a:solidFill>
                <a:latin typeface="Arimo"/>
              </a:rPr>
              <a:t>zjawisk</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2. </a:t>
            </a:r>
            <a:r>
              <a:rPr lang="en-US" sz="1200" spc="-48" err="1">
                <a:solidFill>
                  <a:srgbClr val="000000"/>
                </a:solidFill>
                <a:latin typeface="Arimo"/>
              </a:rPr>
              <a:t>Spółka</a:t>
            </a:r>
            <a:r>
              <a:rPr lang="en-US" sz="1200" spc="-48">
                <a:solidFill>
                  <a:srgbClr val="000000"/>
                </a:solidFill>
                <a:latin typeface="Arimo"/>
              </a:rPr>
              <a:t> jest </a:t>
            </a:r>
            <a:r>
              <a:rPr lang="en-US" sz="1200" spc="-48" err="1">
                <a:solidFill>
                  <a:srgbClr val="000000"/>
                </a:solidFill>
                <a:latin typeface="Arimo"/>
              </a:rPr>
              <a:t>odpowiedzialna</a:t>
            </a:r>
            <a:r>
              <a:rPr lang="en-US" sz="1200" spc="-48">
                <a:solidFill>
                  <a:srgbClr val="000000"/>
                </a:solidFill>
                <a:latin typeface="Arimo"/>
              </a:rPr>
              <a:t> za </a:t>
            </a:r>
            <a:r>
              <a:rPr lang="en-US" sz="1200" spc="-48" err="1">
                <a:solidFill>
                  <a:srgbClr val="000000"/>
                </a:solidFill>
                <a:latin typeface="Arimo"/>
              </a:rPr>
              <a:t>utrzymywanie</a:t>
            </a:r>
            <a:r>
              <a:rPr lang="en-US" sz="1200" spc="-48">
                <a:solidFill>
                  <a:srgbClr val="000000"/>
                </a:solidFill>
                <a:latin typeface="Arimo"/>
              </a:rPr>
              <a:t> i </a:t>
            </a:r>
            <a:r>
              <a:rPr lang="en-US" sz="1200" spc="-48" err="1">
                <a:solidFill>
                  <a:srgbClr val="000000"/>
                </a:solidFill>
                <a:latin typeface="Arimo"/>
              </a:rPr>
              <a:t>kształtowanie</a:t>
            </a:r>
            <a:r>
              <a:rPr lang="en-US" sz="1200" spc="-48">
                <a:solidFill>
                  <a:srgbClr val="000000"/>
                </a:solidFill>
                <a:latin typeface="Arimo"/>
              </a:rPr>
              <a:t> </a:t>
            </a:r>
            <a:r>
              <a:rPr lang="en-US" sz="1200" spc="-48" err="1">
                <a:solidFill>
                  <a:srgbClr val="000000"/>
                </a:solidFill>
                <a:latin typeface="Arimo"/>
              </a:rPr>
              <a:t>właściwych</a:t>
            </a:r>
            <a:r>
              <a:rPr lang="en-US" sz="1200" spc="-48">
                <a:solidFill>
                  <a:srgbClr val="000000"/>
                </a:solidFill>
                <a:latin typeface="Arimo"/>
              </a:rPr>
              <a:t> </a:t>
            </a:r>
            <a:r>
              <a:rPr lang="en-US" sz="1200" spc="-48" err="1">
                <a:solidFill>
                  <a:srgbClr val="000000"/>
                </a:solidFill>
                <a:latin typeface="Arimo"/>
              </a:rPr>
              <a:t>relacji</a:t>
            </a:r>
            <a:r>
              <a:rPr lang="en-US" sz="1200" spc="-48">
                <a:solidFill>
                  <a:srgbClr val="000000"/>
                </a:solidFill>
                <a:latin typeface="Arimo"/>
              </a:rPr>
              <a:t> w </a:t>
            </a:r>
            <a:r>
              <a:rPr lang="en-US" sz="1200" spc="-48" err="1">
                <a:solidFill>
                  <a:srgbClr val="000000"/>
                </a:solidFill>
                <a:latin typeface="Arimo"/>
              </a:rPr>
              <a:t>miejscu</a:t>
            </a:r>
            <a:r>
              <a:rPr lang="en-US" sz="1200" spc="-48">
                <a:solidFill>
                  <a:srgbClr val="000000"/>
                </a:solidFill>
                <a:latin typeface="Arimo"/>
              </a:rPr>
              <a:t> pracy/</a:t>
            </a:r>
            <a:r>
              <a:rPr lang="en-US" sz="1200" spc="-48" err="1">
                <a:solidFill>
                  <a:srgbClr val="000000"/>
                </a:solidFill>
                <a:latin typeface="Arimo"/>
              </a:rPr>
              <a:t>zlecenia</a:t>
            </a:r>
            <a:r>
              <a:rPr lang="en-US" sz="1200" spc="-48">
                <a:solidFill>
                  <a:srgbClr val="000000"/>
                </a:solidFill>
                <a:latin typeface="Arimo"/>
              </a:rPr>
              <a:t> </a:t>
            </a:r>
            <a:r>
              <a:rPr lang="en-US" sz="1200" spc="-48" err="1">
                <a:solidFill>
                  <a:srgbClr val="000000"/>
                </a:solidFill>
                <a:latin typeface="Arimo"/>
              </a:rPr>
              <a:t>opartych</a:t>
            </a:r>
            <a:r>
              <a:rPr lang="en-US" sz="1200" spc="-48">
                <a:solidFill>
                  <a:srgbClr val="000000"/>
                </a:solidFill>
                <a:latin typeface="Arimo"/>
              </a:rPr>
              <a:t> na </a:t>
            </a:r>
            <a:r>
              <a:rPr lang="en-US" sz="1200" spc="-48" err="1">
                <a:solidFill>
                  <a:srgbClr val="000000"/>
                </a:solidFill>
                <a:latin typeface="Arimo"/>
              </a:rPr>
              <a:t>zasadzie</a:t>
            </a:r>
            <a:r>
              <a:rPr lang="en-US" sz="1200" spc="-48">
                <a:solidFill>
                  <a:srgbClr val="000000"/>
                </a:solidFill>
                <a:latin typeface="Arimo"/>
              </a:rPr>
              <a:t> </a:t>
            </a:r>
            <a:r>
              <a:rPr lang="en-US" sz="1200" spc="-48" err="1">
                <a:solidFill>
                  <a:srgbClr val="000000"/>
                </a:solidFill>
                <a:latin typeface="Arimo"/>
              </a:rPr>
              <a:t>wzajemnego</a:t>
            </a:r>
            <a:r>
              <a:rPr lang="en-US" sz="1200" spc="-48">
                <a:solidFill>
                  <a:srgbClr val="000000"/>
                </a:solidFill>
                <a:latin typeface="Arimo"/>
              </a:rPr>
              <a:t> </a:t>
            </a:r>
            <a:r>
              <a:rPr lang="en-US" sz="1200" spc="-48" err="1">
                <a:solidFill>
                  <a:srgbClr val="000000"/>
                </a:solidFill>
                <a:latin typeface="Arimo"/>
              </a:rPr>
              <a:t>szacunku</a:t>
            </a:r>
            <a:r>
              <a:rPr lang="en-US" sz="1200" spc="-48">
                <a:solidFill>
                  <a:srgbClr val="000000"/>
                </a:solidFill>
                <a:latin typeface="Arimo"/>
              </a:rPr>
              <a:t> oraz </a:t>
            </a:r>
            <a:r>
              <a:rPr lang="en-US" sz="1200" spc="-48" err="1">
                <a:solidFill>
                  <a:srgbClr val="000000"/>
                </a:solidFill>
                <a:latin typeface="Arimo"/>
              </a:rPr>
              <a:t>niedopuszczania</a:t>
            </a:r>
            <a:r>
              <a:rPr lang="en-US" sz="1200" spc="-48">
                <a:solidFill>
                  <a:srgbClr val="000000"/>
                </a:solidFill>
                <a:latin typeface="Arimo"/>
              </a:rPr>
              <a:t> do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i </a:t>
            </a:r>
            <a:r>
              <a:rPr lang="en-US" sz="1200" spc="-48" err="1">
                <a:solidFill>
                  <a:srgbClr val="000000"/>
                </a:solidFill>
                <a:latin typeface="Arimo"/>
              </a:rPr>
              <a:t>godności</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pracujących</a:t>
            </a:r>
            <a:r>
              <a:rPr lang="en-US" sz="1200" spc="-48">
                <a:solidFill>
                  <a:srgbClr val="000000"/>
                </a:solidFill>
                <a:latin typeface="Arimo"/>
              </a:rPr>
              <a:t>/ </a:t>
            </a:r>
            <a:r>
              <a:rPr lang="en-US" sz="1200" spc="-48" err="1">
                <a:solidFill>
                  <a:srgbClr val="000000"/>
                </a:solidFill>
                <a:latin typeface="Arimo"/>
              </a:rPr>
              <a:t>realizujących</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a:t>
            </a:r>
            <a:r>
              <a:rPr lang="en-US" sz="1200" spc="-48" err="1">
                <a:solidFill>
                  <a:srgbClr val="000000"/>
                </a:solidFill>
                <a:latin typeface="Arimo"/>
              </a:rPr>
              <a:t>Spółka</a:t>
            </a:r>
            <a:r>
              <a:rPr lang="en-US" sz="1200" spc="-48">
                <a:solidFill>
                  <a:srgbClr val="000000"/>
                </a:solidFill>
                <a:latin typeface="Arimo"/>
              </a:rPr>
              <a:t> jest </a:t>
            </a:r>
            <a:r>
              <a:rPr lang="en-US" sz="1200" spc="-48" err="1">
                <a:solidFill>
                  <a:srgbClr val="000000"/>
                </a:solidFill>
                <a:latin typeface="Arimo"/>
              </a:rPr>
              <a:t>zobowiązana</a:t>
            </a:r>
            <a:r>
              <a:rPr lang="en-US" sz="1200" spc="-48">
                <a:solidFill>
                  <a:srgbClr val="000000"/>
                </a:solidFill>
                <a:latin typeface="Arimo"/>
              </a:rPr>
              <a:t> </a:t>
            </a:r>
            <a:r>
              <a:rPr lang="en-US" sz="1200" spc="-48" err="1">
                <a:solidFill>
                  <a:srgbClr val="000000"/>
                </a:solidFill>
                <a:latin typeface="Arimo"/>
              </a:rPr>
              <a:t>zapoznać</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pracujące</a:t>
            </a:r>
            <a:r>
              <a:rPr lang="en-US" sz="1200" spc="-48">
                <a:solidFill>
                  <a:srgbClr val="000000"/>
                </a:solidFill>
                <a:latin typeface="Arimo"/>
              </a:rPr>
              <a:t>/ </a:t>
            </a:r>
            <a:r>
              <a:rPr lang="en-US" sz="1200" spc="-48" err="1">
                <a:solidFill>
                  <a:srgbClr val="000000"/>
                </a:solidFill>
                <a:latin typeface="Arimo"/>
              </a:rPr>
              <a:t>wykonujące</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z </a:t>
            </a:r>
            <a:r>
              <a:rPr lang="en-US" sz="1200" spc="-48" err="1">
                <a:solidFill>
                  <a:srgbClr val="000000"/>
                </a:solidFill>
                <a:latin typeface="Arimo"/>
              </a:rPr>
              <a:t>Procedurą</a:t>
            </a:r>
            <a:r>
              <a:rPr lang="en-US" sz="1200" spc="-48">
                <a:solidFill>
                  <a:srgbClr val="000000"/>
                </a:solidFill>
                <a:latin typeface="Arimo"/>
              </a:rPr>
              <a:t> oraz                 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zatrudnienia</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na </a:t>
            </a:r>
            <a:r>
              <a:rPr lang="en-US" sz="1200" spc="-48" err="1">
                <a:solidFill>
                  <a:srgbClr val="000000"/>
                </a:solidFill>
                <a:latin typeface="Arimo"/>
              </a:rPr>
              <a:t>podstawie</a:t>
            </a:r>
            <a:r>
              <a:rPr lang="en-US" sz="1200" spc="-48">
                <a:solidFill>
                  <a:srgbClr val="000000"/>
                </a:solidFill>
                <a:latin typeface="Arimo"/>
              </a:rPr>
              <a:t> KP - z </a:t>
            </a:r>
            <a:r>
              <a:rPr lang="en-US" sz="1200" spc="-48" err="1">
                <a:solidFill>
                  <a:srgbClr val="000000"/>
                </a:solidFill>
                <a:latin typeface="Arimo"/>
              </a:rPr>
              <a:t>tekstem</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równego</a:t>
            </a:r>
            <a:r>
              <a:rPr lang="en-US" sz="1200" spc="-48">
                <a:solidFill>
                  <a:srgbClr val="000000"/>
                </a:solidFill>
                <a:latin typeface="Arimo"/>
              </a:rPr>
              <a:t> </a:t>
            </a:r>
            <a:r>
              <a:rPr lang="en-US" sz="1200" spc="-48" err="1">
                <a:solidFill>
                  <a:srgbClr val="000000"/>
                </a:solidFill>
                <a:latin typeface="Arimo"/>
              </a:rPr>
              <a:t>traktowania</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w </a:t>
            </a:r>
            <a:r>
              <a:rPr lang="en-US" sz="1200" spc="-48" err="1">
                <a:solidFill>
                  <a:srgbClr val="000000"/>
                </a:solidFill>
                <a:latin typeface="Arimo"/>
              </a:rPr>
              <a:t>formie</a:t>
            </a:r>
            <a:r>
              <a:rPr lang="en-US" sz="1200" spc="-48">
                <a:solidFill>
                  <a:srgbClr val="000000"/>
                </a:solidFill>
                <a:latin typeface="Arimo"/>
              </a:rPr>
              <a:t> </a:t>
            </a:r>
            <a:r>
              <a:rPr lang="en-US" sz="1200" spc="-48" err="1">
                <a:solidFill>
                  <a:srgbClr val="000000"/>
                </a:solidFill>
                <a:latin typeface="Arimo"/>
              </a:rPr>
              <a:t>wyciągu</a:t>
            </a:r>
            <a:r>
              <a:rPr lang="en-US" sz="1200" spc="-48">
                <a:solidFill>
                  <a:srgbClr val="000000"/>
                </a:solidFill>
                <a:latin typeface="Arimo"/>
              </a:rPr>
              <a:t> z </a:t>
            </a:r>
            <a:r>
              <a:rPr lang="en-US" sz="1200" spc="-48" err="1">
                <a:solidFill>
                  <a:srgbClr val="000000"/>
                </a:solidFill>
                <a:latin typeface="Arimo"/>
              </a:rPr>
              <a:t>Kodeksu</a:t>
            </a:r>
            <a:r>
              <a:rPr lang="en-US" sz="1200" spc="-48">
                <a:solidFill>
                  <a:srgbClr val="000000"/>
                </a:solidFill>
                <a:latin typeface="Arimo"/>
              </a:rPr>
              <a:t> pracy, </a:t>
            </a:r>
            <a:r>
              <a:rPr lang="en-US" sz="1200" spc="-48" err="1">
                <a:solidFill>
                  <a:srgbClr val="000000"/>
                </a:solidFill>
                <a:latin typeface="Arimo"/>
              </a:rPr>
              <a:t>który</a:t>
            </a:r>
            <a:r>
              <a:rPr lang="en-US" sz="1200" spc="-48">
                <a:solidFill>
                  <a:srgbClr val="000000"/>
                </a:solidFill>
                <a:latin typeface="Arimo"/>
              </a:rPr>
              <a:t> </a:t>
            </a:r>
            <a:r>
              <a:rPr lang="en-US" sz="1200" spc="-48" err="1">
                <a:solidFill>
                  <a:srgbClr val="000000"/>
                </a:solidFill>
                <a:latin typeface="Arimo"/>
              </a:rPr>
              <a:t>stanowi</a:t>
            </a:r>
            <a:r>
              <a:rPr lang="en-US" sz="1200" spc="-48">
                <a:solidFill>
                  <a:srgbClr val="000000"/>
                </a:solidFill>
                <a:latin typeface="Arimo"/>
              </a:rPr>
              <a:t> </a:t>
            </a:r>
            <a:r>
              <a:rPr lang="en-US" sz="1200" spc="-48" err="1">
                <a:solidFill>
                  <a:srgbClr val="000000"/>
                </a:solidFill>
                <a:latin typeface="Arimo"/>
              </a:rPr>
              <a:t>Załącznik</a:t>
            </a:r>
            <a:r>
              <a:rPr lang="en-US" sz="1200" spc="-48">
                <a:solidFill>
                  <a:srgbClr val="000000"/>
                </a:solidFill>
                <a:latin typeface="Arimo"/>
              </a:rPr>
              <a:t> nr 1 do </a:t>
            </a:r>
            <a:r>
              <a:rPr lang="en-US" sz="1200" spc="-48" err="1">
                <a:solidFill>
                  <a:srgbClr val="000000"/>
                </a:solidFill>
                <a:latin typeface="Arimo"/>
              </a:rPr>
              <a:t>Procedury</a:t>
            </a:r>
            <a:r>
              <a:rPr lang="en-US" sz="1200" spc="-48">
                <a:solidFill>
                  <a:srgbClr val="000000"/>
                </a:solidFill>
                <a:latin typeface="Arimo"/>
              </a:rPr>
              <a:t>              oraz </a:t>
            </a:r>
            <a:r>
              <a:rPr lang="en-US" sz="1200" spc="-48" err="1">
                <a:solidFill>
                  <a:srgbClr val="000000"/>
                </a:solidFill>
                <a:latin typeface="Arimo"/>
              </a:rPr>
              <a:t>poinformować</a:t>
            </a:r>
            <a:r>
              <a:rPr lang="en-US" sz="1200" spc="-48">
                <a:solidFill>
                  <a:srgbClr val="000000"/>
                </a:solidFill>
                <a:latin typeface="Arimo"/>
              </a:rPr>
              <a:t> ich o </a:t>
            </a:r>
            <a:r>
              <a:rPr lang="en-US" sz="1200" spc="-48" err="1">
                <a:solidFill>
                  <a:srgbClr val="000000"/>
                </a:solidFill>
                <a:latin typeface="Arimo"/>
              </a:rPr>
              <a:t>obowiązku</a:t>
            </a:r>
            <a:r>
              <a:rPr lang="en-US" sz="1200" spc="-48">
                <a:solidFill>
                  <a:srgbClr val="000000"/>
                </a:solidFill>
                <a:latin typeface="Arimo"/>
              </a:rPr>
              <a:t> </a:t>
            </a:r>
            <a:r>
              <a:rPr lang="en-US" sz="1200" spc="-48" err="1">
                <a:solidFill>
                  <a:srgbClr val="000000"/>
                </a:solidFill>
                <a:latin typeface="Arimo"/>
              </a:rPr>
              <a:t>przestrzegania</a:t>
            </a:r>
            <a:r>
              <a:rPr lang="en-US" sz="1200" spc="-48">
                <a:solidFill>
                  <a:srgbClr val="000000"/>
                </a:solidFill>
                <a:latin typeface="Arimo"/>
              </a:rPr>
              <a:t> </a:t>
            </a:r>
            <a:r>
              <a:rPr lang="en-US" sz="1200" spc="-48" err="1">
                <a:solidFill>
                  <a:srgbClr val="000000"/>
                </a:solidFill>
                <a:latin typeface="Arimo"/>
              </a:rPr>
              <a:t>zawartych</a:t>
            </a:r>
            <a:r>
              <a:rPr lang="en-US" sz="1200" spc="-48">
                <a:solidFill>
                  <a:srgbClr val="000000"/>
                </a:solidFill>
                <a:latin typeface="Arimo"/>
              </a:rPr>
              <a:t> tam </a:t>
            </a:r>
            <a:r>
              <a:rPr lang="en-US" sz="1200" spc="-48" err="1">
                <a:solidFill>
                  <a:srgbClr val="000000"/>
                </a:solidFill>
                <a:latin typeface="Arimo"/>
              </a:rPr>
              <a:t>postanowień</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a:t>
            </a:r>
            <a:r>
              <a:rPr lang="en-US" sz="1200" spc="-48" err="1">
                <a:solidFill>
                  <a:srgbClr val="000000"/>
                </a:solidFill>
                <a:latin typeface="Arimo"/>
              </a:rPr>
              <a:t>Spółka</a:t>
            </a:r>
            <a:r>
              <a:rPr lang="en-US" sz="1200" spc="-48">
                <a:solidFill>
                  <a:srgbClr val="000000"/>
                </a:solidFill>
                <a:latin typeface="Arimo"/>
              </a:rPr>
              <a:t> jest </a:t>
            </a:r>
            <a:r>
              <a:rPr lang="en-US" sz="1200" spc="-48" err="1">
                <a:solidFill>
                  <a:srgbClr val="000000"/>
                </a:solidFill>
                <a:latin typeface="Arimo"/>
              </a:rPr>
              <a:t>zobowiązana</a:t>
            </a:r>
            <a:r>
              <a:rPr lang="en-US" sz="1200" spc="-48">
                <a:solidFill>
                  <a:srgbClr val="000000"/>
                </a:solidFill>
                <a:latin typeface="Arimo"/>
              </a:rPr>
              <a:t> </a:t>
            </a:r>
            <a:r>
              <a:rPr lang="en-US" sz="1200" spc="-48" err="1">
                <a:solidFill>
                  <a:srgbClr val="000000"/>
                </a:solidFill>
                <a:latin typeface="Arimo"/>
              </a:rPr>
              <a:t>podjąć</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opisane</a:t>
            </a:r>
            <a:r>
              <a:rPr lang="en-US" sz="1200" spc="-48">
                <a:solidFill>
                  <a:srgbClr val="000000"/>
                </a:solidFill>
                <a:latin typeface="Arimo"/>
              </a:rPr>
              <a:t> w </a:t>
            </a:r>
            <a:r>
              <a:rPr lang="en-US" sz="1200" spc="-48" err="1">
                <a:solidFill>
                  <a:srgbClr val="000000"/>
                </a:solidFill>
                <a:latin typeface="Arimo"/>
              </a:rPr>
              <a:t>Procedurze</a:t>
            </a:r>
            <a:r>
              <a:rPr lang="en-US" sz="1200" spc="-48">
                <a:solidFill>
                  <a:srgbClr val="000000"/>
                </a:solidFill>
                <a:latin typeface="Arimo"/>
              </a:rPr>
              <a:t> w </a:t>
            </a:r>
            <a:r>
              <a:rPr lang="en-US" sz="1200" spc="-48" err="1">
                <a:solidFill>
                  <a:srgbClr val="000000"/>
                </a:solidFill>
                <a:latin typeface="Arimo"/>
              </a:rPr>
              <a:t>każdym</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dokonania</a:t>
            </a:r>
            <a:r>
              <a:rPr lang="en-US" sz="1200" spc="-48">
                <a:solidFill>
                  <a:srgbClr val="000000"/>
                </a:solidFill>
                <a:latin typeface="Arimo"/>
              </a:rPr>
              <a:t> </a:t>
            </a:r>
            <a:r>
              <a:rPr lang="en-US" sz="1200" spc="-48" err="1">
                <a:solidFill>
                  <a:srgbClr val="000000"/>
                </a:solidFill>
                <a:latin typeface="Arimo"/>
              </a:rPr>
              <a:t>Zawiadomienia</a:t>
            </a:r>
            <a:r>
              <a:rPr lang="en-US" sz="1200" spc="-48">
                <a:solidFill>
                  <a:srgbClr val="000000"/>
                </a:solidFill>
                <a:latin typeface="Arimo"/>
              </a:rPr>
              <a:t>, a </a:t>
            </a:r>
            <a:r>
              <a:rPr lang="en-US" sz="1200" spc="-48" err="1">
                <a:solidFill>
                  <a:srgbClr val="000000"/>
                </a:solidFill>
                <a:latin typeface="Arimo"/>
              </a:rPr>
              <a:t>także</a:t>
            </a:r>
            <a:r>
              <a:rPr lang="en-US" sz="1200" spc="-48">
                <a:solidFill>
                  <a:srgbClr val="000000"/>
                </a:solidFill>
                <a:latin typeface="Arimo"/>
              </a:rPr>
              <a:t> 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informacji</a:t>
            </a:r>
            <a:r>
              <a:rPr lang="en-US" sz="1200" spc="-48">
                <a:solidFill>
                  <a:srgbClr val="000000"/>
                </a:solidFill>
                <a:latin typeface="Arimo"/>
              </a:rPr>
              <a:t> o </a:t>
            </a:r>
            <a:r>
              <a:rPr lang="en-US" sz="1200" spc="-48" err="1">
                <a:solidFill>
                  <a:srgbClr val="000000"/>
                </a:solidFill>
                <a:latin typeface="Arimo"/>
              </a:rPr>
              <a:t>zaistnieniu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 </a:t>
            </a:r>
            <a:r>
              <a:rPr lang="en-US" sz="1200" spc="-48" err="1">
                <a:solidFill>
                  <a:srgbClr val="000000"/>
                </a:solidFill>
                <a:latin typeface="Arimo"/>
              </a:rPr>
              <a:t>nawet</a:t>
            </a:r>
            <a:r>
              <a:rPr lang="en-US" sz="1200" spc="-48">
                <a:solidFill>
                  <a:srgbClr val="000000"/>
                </a:solidFill>
                <a:latin typeface="Arimo"/>
              </a:rPr>
              <a:t> </a:t>
            </a:r>
            <a:r>
              <a:rPr lang="en-US" sz="1200" spc="-48" err="1">
                <a:solidFill>
                  <a:srgbClr val="000000"/>
                </a:solidFill>
                <a:latin typeface="Arimo"/>
              </a:rPr>
              <a:t>pomimo</a:t>
            </a:r>
            <a:r>
              <a:rPr lang="en-US" sz="1200" spc="-48">
                <a:solidFill>
                  <a:srgbClr val="000000"/>
                </a:solidFill>
                <a:latin typeface="Arimo"/>
              </a:rPr>
              <a:t>, </a:t>
            </a:r>
            <a:r>
              <a:rPr lang="en-US" sz="1200" spc="-48" err="1">
                <a:solidFill>
                  <a:srgbClr val="000000"/>
                </a:solidFill>
                <a:latin typeface="Arimo"/>
              </a:rPr>
              <a:t>iż</a:t>
            </a:r>
            <a:r>
              <a:rPr lang="en-US" sz="1200" spc="-48">
                <a:solidFill>
                  <a:srgbClr val="000000"/>
                </a:solidFill>
                <a:latin typeface="Arimo"/>
              </a:rPr>
              <a:t> nie </a:t>
            </a:r>
            <a:r>
              <a:rPr lang="en-US" sz="1200" spc="-48" err="1">
                <a:solidFill>
                  <a:srgbClr val="000000"/>
                </a:solidFill>
                <a:latin typeface="Arimo"/>
              </a:rPr>
              <a:t>wpłynęło</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2800626" y="5794302"/>
            <a:ext cx="1955244"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Spółki</a:t>
            </a:r>
          </a:p>
        </p:txBody>
      </p:sp>
      <p:sp>
        <p:nvSpPr>
          <p:cNvPr id="17" name="TextBox 17"/>
          <p:cNvSpPr txBox="1"/>
          <p:nvPr/>
        </p:nvSpPr>
        <p:spPr>
          <a:xfrm>
            <a:off x="536257" y="6465436"/>
            <a:ext cx="6487486"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Pracodawca podejmuje działania prewencyjne mające na celu przeciwdziałanie zjawiskom niepożądanym w zatrudnieniu/zleceniu, polegające w szczególności na:</a:t>
            </a:r>
          </a:p>
        </p:txBody>
      </p:sp>
      <p:sp>
        <p:nvSpPr>
          <p:cNvPr id="18" name="TextBox 18"/>
          <p:cNvSpPr txBox="1"/>
          <p:nvPr/>
        </p:nvSpPr>
        <p:spPr>
          <a:xfrm>
            <a:off x="971990" y="7008361"/>
            <a:ext cx="6051753" cy="2371725"/>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zamieszczeniu</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komunikacji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Spółce</a:t>
            </a:r>
            <a:r>
              <a:rPr lang="en-US" sz="1200" spc="-48">
                <a:solidFill>
                  <a:srgbClr val="000000"/>
                </a:solidFill>
                <a:latin typeface="Arimo"/>
              </a:rPr>
              <a:t> - </a:t>
            </a:r>
            <a:r>
              <a:rPr lang="en-US" sz="1200" spc="-48" err="1">
                <a:solidFill>
                  <a:srgbClr val="000000"/>
                </a:solidFill>
                <a:latin typeface="Arimo"/>
              </a:rPr>
              <a:t>aktualnej</a:t>
            </a:r>
            <a:r>
              <a:rPr lang="en-US" sz="1200" spc="-48">
                <a:solidFill>
                  <a:srgbClr val="000000"/>
                </a:solidFill>
                <a:latin typeface="Arimo"/>
              </a:rPr>
              <a:t> </a:t>
            </a:r>
            <a:r>
              <a:rPr lang="en-US" sz="1200" spc="-48" err="1">
                <a:solidFill>
                  <a:srgbClr val="000000"/>
                </a:solidFill>
                <a:latin typeface="Arimo"/>
              </a:rPr>
              <a:t>treści</a:t>
            </a:r>
            <a:r>
              <a:rPr lang="en-US" sz="1200" spc="-48">
                <a:solidFill>
                  <a:srgbClr val="000000"/>
                </a:solidFill>
                <a:latin typeface="Arimo"/>
              </a:rPr>
              <a:t> </a:t>
            </a:r>
            <a:r>
              <a:rPr lang="en-US" sz="1200" spc="-48" err="1">
                <a:solidFill>
                  <a:srgbClr val="000000"/>
                </a:solidFill>
                <a:latin typeface="Arimo"/>
              </a:rPr>
              <a:t>Procedury</a:t>
            </a:r>
            <a:r>
              <a:rPr lang="en-US" sz="1200" spc="-48">
                <a:solidFill>
                  <a:srgbClr val="000000"/>
                </a:solidFill>
                <a:latin typeface="Arimo"/>
              </a:rPr>
              <a:t> </a:t>
            </a:r>
            <a:r>
              <a:rPr lang="en-US" sz="1200" spc="-48" err="1">
                <a:solidFill>
                  <a:srgbClr val="000000"/>
                </a:solidFill>
                <a:latin typeface="Arimo"/>
              </a:rPr>
              <a:t>wraz</a:t>
            </a:r>
            <a:r>
              <a:rPr lang="en-US" sz="1200" spc="-48">
                <a:solidFill>
                  <a:srgbClr val="000000"/>
                </a:solidFill>
                <a:latin typeface="Arimo"/>
              </a:rPr>
              <a:t> z </a:t>
            </a:r>
            <a:r>
              <a:rPr lang="en-US" sz="1200" spc="-48" err="1">
                <a:solidFill>
                  <a:srgbClr val="000000"/>
                </a:solidFill>
                <a:latin typeface="Arimo"/>
              </a:rPr>
              <a:t>tekstem</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równego</a:t>
            </a:r>
            <a:r>
              <a:rPr lang="en-US" sz="1200" spc="-48">
                <a:solidFill>
                  <a:srgbClr val="000000"/>
                </a:solidFill>
                <a:latin typeface="Arimo"/>
              </a:rPr>
              <a:t> </a:t>
            </a:r>
            <a:r>
              <a:rPr lang="en-US" sz="1200" spc="-48" err="1">
                <a:solidFill>
                  <a:srgbClr val="000000"/>
                </a:solidFill>
                <a:latin typeface="Arimo"/>
              </a:rPr>
              <a:t>traktowania</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w </a:t>
            </a:r>
            <a:r>
              <a:rPr lang="en-US" sz="1200" spc="-48" err="1">
                <a:solidFill>
                  <a:srgbClr val="000000"/>
                </a:solidFill>
                <a:latin typeface="Arimo"/>
              </a:rPr>
              <a:t>formie</a:t>
            </a:r>
            <a:r>
              <a:rPr lang="en-US" sz="1200" spc="-48">
                <a:solidFill>
                  <a:srgbClr val="000000"/>
                </a:solidFill>
                <a:latin typeface="Arimo"/>
              </a:rPr>
              <a:t>         </a:t>
            </a:r>
            <a:r>
              <a:rPr lang="en-US" sz="1200" spc="-48" err="1">
                <a:solidFill>
                  <a:srgbClr val="000000"/>
                </a:solidFill>
                <a:latin typeface="Arimo"/>
              </a:rPr>
              <a:t>wyciągu</a:t>
            </a:r>
            <a:r>
              <a:rPr lang="en-US" sz="1200" spc="-48">
                <a:solidFill>
                  <a:srgbClr val="000000"/>
                </a:solidFill>
                <a:latin typeface="Arimo"/>
              </a:rPr>
              <a:t> z </a:t>
            </a:r>
            <a:r>
              <a:rPr lang="en-US" sz="1200" spc="-48" err="1">
                <a:solidFill>
                  <a:srgbClr val="000000"/>
                </a:solidFill>
                <a:latin typeface="Arimo"/>
              </a:rPr>
              <a:t>Kodeksu</a:t>
            </a:r>
            <a:r>
              <a:rPr lang="en-US" sz="1200" spc="-48">
                <a:solidFill>
                  <a:srgbClr val="000000"/>
                </a:solidFill>
                <a:latin typeface="Arimo"/>
              </a:rPr>
              <a:t> pracy, </a:t>
            </a:r>
            <a:r>
              <a:rPr lang="en-US" sz="1200" spc="-48" err="1">
                <a:solidFill>
                  <a:srgbClr val="000000"/>
                </a:solidFill>
                <a:latin typeface="Arimo"/>
              </a:rPr>
              <a:t>który</a:t>
            </a:r>
            <a:r>
              <a:rPr lang="en-US" sz="1200" spc="-48">
                <a:solidFill>
                  <a:srgbClr val="000000"/>
                </a:solidFill>
                <a:latin typeface="Arimo"/>
              </a:rPr>
              <a:t> </a:t>
            </a:r>
            <a:r>
              <a:rPr lang="en-US" sz="1200" spc="-48" err="1">
                <a:solidFill>
                  <a:srgbClr val="000000"/>
                </a:solidFill>
                <a:latin typeface="Arimo"/>
              </a:rPr>
              <a:t>stanowi</a:t>
            </a:r>
            <a:r>
              <a:rPr lang="en-US" sz="1200" spc="-48">
                <a:solidFill>
                  <a:srgbClr val="000000"/>
                </a:solidFill>
                <a:latin typeface="Arimo"/>
              </a:rPr>
              <a:t> </a:t>
            </a:r>
            <a:r>
              <a:rPr lang="en-US" sz="1200" spc="-48" err="1">
                <a:solidFill>
                  <a:srgbClr val="000000"/>
                </a:solidFill>
                <a:latin typeface="Arimo"/>
              </a:rPr>
              <a:t>Załącznik</a:t>
            </a:r>
            <a:r>
              <a:rPr lang="en-US" sz="1200" spc="-48">
                <a:solidFill>
                  <a:srgbClr val="000000"/>
                </a:solidFill>
                <a:latin typeface="Arimo"/>
              </a:rPr>
              <a:t> nr 1 do </a:t>
            </a:r>
            <a:r>
              <a:rPr lang="en-US" sz="1200" spc="-48" err="1">
                <a:solidFill>
                  <a:srgbClr val="000000"/>
                </a:solidFill>
                <a:latin typeface="Arimo"/>
              </a:rPr>
              <a:t>Procedury</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err="1">
                <a:solidFill>
                  <a:srgbClr val="000000"/>
                </a:solidFill>
                <a:latin typeface="Arimo"/>
              </a:rPr>
              <a:t>obligatoryjnym</a:t>
            </a:r>
            <a:r>
              <a:rPr lang="en-US" sz="1200" spc="-48">
                <a:solidFill>
                  <a:srgbClr val="000000"/>
                </a:solidFill>
                <a:latin typeface="Arimo"/>
              </a:rPr>
              <a:t> </a:t>
            </a:r>
            <a:r>
              <a:rPr lang="en-US" sz="1200" spc="-48" err="1">
                <a:solidFill>
                  <a:srgbClr val="000000"/>
                </a:solidFill>
                <a:latin typeface="Arimo"/>
              </a:rPr>
              <a:t>przeszkoleniu</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zatrudnionych</a:t>
            </a:r>
            <a:r>
              <a:rPr lang="en-US" sz="1200" spc="-48">
                <a:solidFill>
                  <a:srgbClr val="000000"/>
                </a:solidFill>
                <a:latin typeface="Arimo"/>
              </a:rPr>
              <a:t> w </a:t>
            </a:r>
            <a:r>
              <a:rPr lang="en-US" sz="1200" spc="-48" err="1">
                <a:solidFill>
                  <a:srgbClr val="000000"/>
                </a:solidFill>
                <a:latin typeface="Arimo"/>
              </a:rPr>
              <a:t>ramach</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prace</a:t>
            </a:r>
            <a:r>
              <a:rPr lang="en-US" sz="1200" spc="-48">
                <a:solidFill>
                  <a:srgbClr val="000000"/>
                </a:solidFill>
                <a:latin typeface="Arimo"/>
              </a:rPr>
              <a:t>, z </a:t>
            </a:r>
            <a:r>
              <a:rPr lang="en-US" sz="1200" spc="-48" err="1">
                <a:solidFill>
                  <a:srgbClr val="000000"/>
                </a:solidFill>
                <a:latin typeface="Arimo"/>
              </a:rPr>
              <a:t>zakresu</a:t>
            </a:r>
            <a:r>
              <a:rPr lang="en-US" sz="1200" spc="-48">
                <a:solidFill>
                  <a:srgbClr val="000000"/>
                </a:solidFill>
                <a:latin typeface="Arimo"/>
              </a:rPr>
              <a:t> </a:t>
            </a:r>
            <a:r>
              <a:rPr lang="en-US" sz="1200" spc="-48" err="1">
                <a:solidFill>
                  <a:srgbClr val="000000"/>
                </a:solidFill>
                <a:latin typeface="Arimo"/>
              </a:rPr>
              <a:t>problematyki</a:t>
            </a:r>
            <a:r>
              <a:rPr lang="en-US" sz="1200" spc="-48">
                <a:solidFill>
                  <a:srgbClr val="000000"/>
                </a:solidFill>
                <a:latin typeface="Arimo"/>
              </a:rPr>
              <a:t> </a:t>
            </a:r>
            <a:r>
              <a:rPr lang="en-US" sz="1200" spc="-48" err="1">
                <a:solidFill>
                  <a:srgbClr val="000000"/>
                </a:solidFill>
                <a:latin typeface="Arimo"/>
              </a:rPr>
              <a:t>przeciwdziałania</a:t>
            </a:r>
            <a:r>
              <a:rPr lang="en-US" sz="1200" spc="-48">
                <a:solidFill>
                  <a:srgbClr val="000000"/>
                </a:solidFill>
                <a:latin typeface="Arimo"/>
              </a:rPr>
              <a:t> </a:t>
            </a:r>
            <a:r>
              <a:rPr lang="en-US" sz="1200" spc="-48" err="1">
                <a:solidFill>
                  <a:srgbClr val="000000"/>
                </a:solidFill>
                <a:latin typeface="Arimo"/>
              </a:rPr>
              <a:t>zjawiskom</a:t>
            </a:r>
            <a:r>
              <a:rPr lang="en-US" sz="1200" spc="-48">
                <a:solidFill>
                  <a:srgbClr val="000000"/>
                </a:solidFill>
                <a:latin typeface="Arimo"/>
              </a:rPr>
              <a:t> </a:t>
            </a:r>
            <a:r>
              <a:rPr lang="en-US" sz="1200" spc="-48" err="1">
                <a:solidFill>
                  <a:srgbClr val="000000"/>
                </a:solidFill>
                <a:latin typeface="Arimo"/>
              </a:rPr>
              <a:t>niepożądanym</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i </a:t>
            </a:r>
            <a:r>
              <a:rPr lang="en-US" sz="1200" spc="-48" err="1">
                <a:solidFill>
                  <a:srgbClr val="000000"/>
                </a:solidFill>
                <a:latin typeface="Arimo"/>
              </a:rPr>
              <a:t>zaznajomieniu</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 z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niniejszej</a:t>
            </a:r>
            <a:r>
              <a:rPr lang="en-US" sz="1200" spc="-48">
                <a:solidFill>
                  <a:srgbClr val="000000"/>
                </a:solidFill>
                <a:latin typeface="Arimo"/>
              </a:rPr>
              <a:t> </a:t>
            </a:r>
            <a:r>
              <a:rPr lang="en-US" sz="1200" spc="-48" err="1">
                <a:solidFill>
                  <a:srgbClr val="000000"/>
                </a:solidFill>
                <a:latin typeface="Arimo"/>
              </a:rPr>
              <a:t>Procedury</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err="1">
                <a:solidFill>
                  <a:srgbClr val="000000"/>
                </a:solidFill>
                <a:latin typeface="Arimo"/>
              </a:rPr>
              <a:t>zaznajomieniu</a:t>
            </a:r>
            <a:r>
              <a:rPr lang="en-US" sz="1200" spc="-48">
                <a:solidFill>
                  <a:srgbClr val="000000"/>
                </a:solidFill>
                <a:latin typeface="Arimo"/>
              </a:rPr>
              <a:t> </a:t>
            </a:r>
            <a:r>
              <a:rPr lang="en-US" sz="1200" spc="-48" err="1">
                <a:solidFill>
                  <a:srgbClr val="000000"/>
                </a:solidFill>
                <a:latin typeface="Arimo"/>
              </a:rPr>
              <a:t>zleceniobiorczyń</a:t>
            </a:r>
            <a:r>
              <a:rPr lang="en-US" sz="1200" spc="-48">
                <a:solidFill>
                  <a:srgbClr val="000000"/>
                </a:solidFill>
                <a:latin typeface="Arimo"/>
              </a:rPr>
              <a:t>/</a:t>
            </a:r>
            <a:r>
              <a:rPr lang="en-US" sz="1200" spc="-48" err="1">
                <a:solidFill>
                  <a:srgbClr val="000000"/>
                </a:solidFill>
                <a:latin typeface="Arimo"/>
              </a:rPr>
              <a:t>ów</a:t>
            </a:r>
            <a:r>
              <a:rPr lang="en-US" sz="1200" spc="-48">
                <a:solidFill>
                  <a:srgbClr val="000000"/>
                </a:solidFill>
                <a:latin typeface="Arimo"/>
              </a:rPr>
              <a:t> z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niniejszej</a:t>
            </a:r>
            <a:r>
              <a:rPr lang="en-US" sz="1200" spc="-48">
                <a:solidFill>
                  <a:srgbClr val="000000"/>
                </a:solidFill>
                <a:latin typeface="Arimo"/>
              </a:rPr>
              <a:t> </a:t>
            </a:r>
            <a:r>
              <a:rPr lang="en-US" sz="1200" spc="-48" err="1">
                <a:solidFill>
                  <a:srgbClr val="000000"/>
                </a:solidFill>
                <a:latin typeface="Arimo"/>
              </a:rPr>
              <a:t>Procedury</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err="1">
                <a:solidFill>
                  <a:srgbClr val="000000"/>
                </a:solidFill>
                <a:latin typeface="Arimo"/>
              </a:rPr>
              <a:t>udostępnianiu</a:t>
            </a:r>
            <a:r>
              <a:rPr lang="en-US" sz="1200" spc="-48">
                <a:solidFill>
                  <a:srgbClr val="000000"/>
                </a:solidFill>
                <a:latin typeface="Arimo"/>
              </a:rPr>
              <a:t> </a:t>
            </a:r>
            <a:r>
              <a:rPr lang="en-US" sz="1200" spc="-48" err="1">
                <a:solidFill>
                  <a:srgbClr val="000000"/>
                </a:solidFill>
                <a:latin typeface="Arimo"/>
              </a:rPr>
              <a:t>osobom</a:t>
            </a:r>
            <a:r>
              <a:rPr lang="en-US" sz="1200" spc="-48">
                <a:solidFill>
                  <a:srgbClr val="000000"/>
                </a:solidFill>
                <a:latin typeface="Arimo"/>
              </a:rPr>
              <a:t> </a:t>
            </a:r>
            <a:r>
              <a:rPr lang="en-US" sz="1200" spc="-48" err="1">
                <a:solidFill>
                  <a:srgbClr val="000000"/>
                </a:solidFill>
                <a:latin typeface="Arimo"/>
              </a:rPr>
              <a:t>pracującym</a:t>
            </a:r>
            <a:r>
              <a:rPr lang="en-US" sz="1200" spc="-48">
                <a:solidFill>
                  <a:srgbClr val="000000"/>
                </a:solidFill>
                <a:latin typeface="Arimo"/>
              </a:rPr>
              <a:t>/ </a:t>
            </a:r>
            <a:r>
              <a:rPr lang="en-US" sz="1200" spc="-48" err="1">
                <a:solidFill>
                  <a:srgbClr val="000000"/>
                </a:solidFill>
                <a:latin typeface="Arimo"/>
              </a:rPr>
              <a:t>wykonującym</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materiałów</a:t>
            </a:r>
            <a:r>
              <a:rPr lang="en-US" sz="1200" spc="-48">
                <a:solidFill>
                  <a:srgbClr val="000000"/>
                </a:solidFill>
                <a:latin typeface="Arimo"/>
              </a:rPr>
              <a:t> </a:t>
            </a:r>
            <a:r>
              <a:rPr lang="en-US" sz="1200" spc="-48" err="1">
                <a:solidFill>
                  <a:srgbClr val="000000"/>
                </a:solidFill>
                <a:latin typeface="Arimo"/>
              </a:rPr>
              <a:t>informacyjnych</a:t>
            </a:r>
            <a:r>
              <a:rPr lang="en-US" sz="1200" spc="-48">
                <a:solidFill>
                  <a:srgbClr val="000000"/>
                </a:solidFill>
                <a:latin typeface="Arimo"/>
              </a:rPr>
              <a:t> na </a:t>
            </a:r>
            <a:r>
              <a:rPr lang="en-US" sz="1200" spc="-48" err="1">
                <a:solidFill>
                  <a:srgbClr val="000000"/>
                </a:solidFill>
                <a:latin typeface="Arimo"/>
              </a:rPr>
              <a:t>tematy</a:t>
            </a:r>
            <a:r>
              <a:rPr lang="en-US" sz="1200" spc="-48">
                <a:solidFill>
                  <a:srgbClr val="000000"/>
                </a:solidFill>
                <a:latin typeface="Arimo"/>
              </a:rPr>
              <a:t> </a:t>
            </a:r>
            <a:r>
              <a:rPr lang="en-US" sz="1200" spc="-48" err="1">
                <a:solidFill>
                  <a:srgbClr val="000000"/>
                </a:solidFill>
                <a:latin typeface="Arimo"/>
              </a:rPr>
              <a:t>związane</a:t>
            </a:r>
            <a:r>
              <a:rPr lang="en-US" sz="1200" spc="-48">
                <a:solidFill>
                  <a:srgbClr val="000000"/>
                </a:solidFill>
                <a:latin typeface="Arimo"/>
              </a:rPr>
              <a:t> z </a:t>
            </a:r>
            <a:r>
              <a:rPr lang="en-US" sz="1200" spc="-48" err="1">
                <a:solidFill>
                  <a:srgbClr val="000000"/>
                </a:solidFill>
                <a:latin typeface="Arimo"/>
              </a:rPr>
              <a:t>przeciwdziałaniem</a:t>
            </a:r>
            <a:r>
              <a:rPr lang="en-US" sz="1200" spc="-48">
                <a:solidFill>
                  <a:srgbClr val="000000"/>
                </a:solidFill>
                <a:latin typeface="Arimo"/>
              </a:rPr>
              <a:t> </a:t>
            </a:r>
            <a:r>
              <a:rPr lang="en-US" sz="1200" spc="-48" err="1">
                <a:solidFill>
                  <a:srgbClr val="000000"/>
                </a:solidFill>
                <a:latin typeface="Arimo"/>
              </a:rPr>
              <a:t>zjawiskom</a:t>
            </a:r>
            <a:r>
              <a:rPr lang="en-US" sz="1200" spc="-48">
                <a:solidFill>
                  <a:srgbClr val="000000"/>
                </a:solidFill>
                <a:latin typeface="Arimo"/>
              </a:rPr>
              <a:t> </a:t>
            </a:r>
            <a:r>
              <a:rPr lang="en-US" sz="1200" spc="-48" err="1">
                <a:solidFill>
                  <a:srgbClr val="000000"/>
                </a:solidFill>
                <a:latin typeface="Arimo"/>
              </a:rPr>
              <a:t>niepożądanym</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756000" y="704910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75395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46265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83545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057418" y="1426816"/>
            <a:ext cx="6007861" cy="92392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err="1">
                <a:solidFill>
                  <a:srgbClr val="000000"/>
                </a:solidFill>
                <a:latin typeface="Arimo"/>
              </a:rPr>
              <a:t>uruchomieniu</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komunikacji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Spółce</a:t>
            </a:r>
            <a:r>
              <a:rPr lang="en-US" sz="1200" spc="-48">
                <a:solidFill>
                  <a:srgbClr val="000000"/>
                </a:solidFill>
                <a:latin typeface="Arimo"/>
              </a:rPr>
              <a:t>, </a:t>
            </a:r>
            <a:r>
              <a:rPr lang="en-US" sz="1200" spc="-48" err="1">
                <a:solidFill>
                  <a:srgbClr val="000000"/>
                </a:solidFill>
                <a:latin typeface="Arimo"/>
              </a:rPr>
              <a:t>umożliwiającego</a:t>
            </a:r>
            <a:r>
              <a:rPr lang="en-US" sz="1200" spc="-48">
                <a:solidFill>
                  <a:srgbClr val="000000"/>
                </a:solidFill>
                <a:latin typeface="Arimo"/>
              </a:rPr>
              <a:t> m.in. </a:t>
            </a:r>
            <a:r>
              <a:rPr lang="en-US" sz="1200" spc="-48" err="1">
                <a:solidFill>
                  <a:srgbClr val="000000"/>
                </a:solidFill>
                <a:latin typeface="Arimo"/>
              </a:rPr>
              <a:t>przekazanie</a:t>
            </a:r>
            <a:r>
              <a:rPr lang="en-US" sz="1200" spc="-48">
                <a:solidFill>
                  <a:srgbClr val="000000"/>
                </a:solidFill>
                <a:latin typeface="Arimo"/>
              </a:rPr>
              <a:t> </a:t>
            </a:r>
            <a:r>
              <a:rPr lang="en-US" sz="1200" spc="-48" err="1">
                <a:solidFill>
                  <a:srgbClr val="000000"/>
                </a:solidFill>
                <a:latin typeface="Arimo"/>
              </a:rPr>
              <a:t>Zawiadomienia</a:t>
            </a:r>
            <a:r>
              <a:rPr lang="en-US" sz="1200" spc="-48">
                <a:solidFill>
                  <a:srgbClr val="000000"/>
                </a:solidFill>
                <a:latin typeface="Arimo"/>
              </a:rPr>
              <a:t> przez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zatrudnione</a:t>
            </a:r>
            <a:r>
              <a:rPr lang="en-US" sz="1200" spc="-48">
                <a:solidFill>
                  <a:srgbClr val="000000"/>
                </a:solidFill>
                <a:latin typeface="Arimo"/>
              </a:rPr>
              <a:t>/</a:t>
            </a:r>
            <a:r>
              <a:rPr lang="pl-PL" sz="1200" spc="-48">
                <a:solidFill>
                  <a:srgbClr val="000000"/>
                </a:solidFill>
                <a:latin typeface="Arimo"/>
              </a:rPr>
              <a:t> </a:t>
            </a:r>
            <a:r>
              <a:rPr lang="en-US" sz="1200" spc="-48" err="1">
                <a:solidFill>
                  <a:srgbClr val="000000"/>
                </a:solidFill>
                <a:latin typeface="Arimo"/>
              </a:rPr>
              <a:t>wykonujące</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820242"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6" name="TextBox 16"/>
          <p:cNvSpPr txBox="1"/>
          <p:nvPr/>
        </p:nvSpPr>
        <p:spPr>
          <a:xfrm>
            <a:off x="648678" y="2274270"/>
            <a:ext cx="6487486"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Spółka jest odpowiedzialna za ograniczenie ryzyka organizacyjnego oraz osobowego w zarządzaniu pracą, zaangażowaniem cywilnoprawnym oraz promowanie pożądanych, zgodnych z zasadami współżycia społecznego postaw i zachowań między osobami zatrudnionymi w ramach umowy o pracę/ wykonującymi zlecenie, w związku z tym zobowiązana jest do:</a:t>
            </a:r>
          </a:p>
          <a:p>
            <a:pPr algn="just">
              <a:lnSpc>
                <a:spcPts val="1439"/>
              </a:lnSpc>
              <a:spcBef>
                <a:spcPct val="0"/>
              </a:spcBef>
            </a:pPr>
            <a:endParaRPr lang="en-US" sz="1200" spc="-48">
              <a:solidFill>
                <a:srgbClr val="000000"/>
              </a:solidFill>
              <a:latin typeface="Arimo"/>
            </a:endParaRPr>
          </a:p>
        </p:txBody>
      </p:sp>
      <p:grpSp>
        <p:nvGrpSpPr>
          <p:cNvPr id="17" name="Group 17"/>
          <p:cNvGrpSpPr/>
          <p:nvPr/>
        </p:nvGrpSpPr>
        <p:grpSpPr>
          <a:xfrm>
            <a:off x="820242" y="3017220"/>
            <a:ext cx="6245037" cy="542925"/>
            <a:chOff x="0" y="0"/>
            <a:chExt cx="8326716" cy="723900"/>
          </a:xfrm>
        </p:grpSpPr>
        <p:sp>
          <p:nvSpPr>
            <p:cNvPr id="18" name="TextBox 18"/>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rozwiązywania konfliktów z / lub pomiędzy ww. osobami, bez zbędnej zwłoki;</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20" name="Group 20"/>
          <p:cNvGrpSpPr/>
          <p:nvPr/>
        </p:nvGrpSpPr>
        <p:grpSpPr>
          <a:xfrm>
            <a:off x="820242" y="3423940"/>
            <a:ext cx="6245037" cy="542925"/>
            <a:chOff x="0" y="0"/>
            <a:chExt cx="8326716" cy="723900"/>
          </a:xfrm>
        </p:grpSpPr>
        <p:sp>
          <p:nvSpPr>
            <p:cNvPr id="21" name="TextBox 21"/>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dawania przykładu właściwej postawy przez osoby z zarządu Spółki;</a:t>
              </a:r>
            </a:p>
            <a:p>
              <a:pPr algn="just">
                <a:lnSpc>
                  <a:spcPts val="1439"/>
                </a:lnSpc>
                <a:spcBef>
                  <a:spcPct val="0"/>
                </a:spcBef>
              </a:pPr>
              <a:endParaRPr lang="en-US" sz="1200" spc="-48">
                <a:solidFill>
                  <a:srgbClr val="000000"/>
                </a:solidFill>
                <a:latin typeface="Arimo"/>
              </a:endParaRPr>
            </a:p>
          </p:txBody>
        </p:sp>
        <p:sp>
          <p:nvSpPr>
            <p:cNvPr id="22" name="TextBox 22"/>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3" name="Group 23"/>
          <p:cNvGrpSpPr/>
          <p:nvPr/>
        </p:nvGrpSpPr>
        <p:grpSpPr>
          <a:xfrm>
            <a:off x="799298" y="3898777"/>
            <a:ext cx="6245037" cy="726858"/>
            <a:chOff x="0" y="0"/>
            <a:chExt cx="8326716" cy="969145"/>
          </a:xfrm>
        </p:grpSpPr>
        <p:sp>
          <p:nvSpPr>
            <p:cNvPr id="24" name="TextBox 24"/>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wykazania otwartości na informacje zwrotne przekazywane przez osoby pracujące/ wykonujące zlecenie;</a:t>
              </a:r>
            </a:p>
          </p:txBody>
        </p:sp>
        <p:sp>
          <p:nvSpPr>
            <p:cNvPr id="25" name="TextBox 25"/>
            <p:cNvSpPr txBox="1"/>
            <p:nvPr/>
          </p:nvSpPr>
          <p:spPr>
            <a:xfrm>
              <a:off x="0" y="708795"/>
              <a:ext cx="236070" cy="260350"/>
            </a:xfrm>
            <a:prstGeom prst="rect">
              <a:avLst/>
            </a:prstGeom>
          </p:spPr>
          <p:txBody>
            <a:bodyPr lIns="0" tIns="0" rIns="0" bIns="0" rtlCol="0" anchor="t">
              <a:spAutoFit/>
            </a:bodyPr>
            <a:lstStyle/>
            <a:p>
              <a:pPr algn="l">
                <a:lnSpc>
                  <a:spcPts val="1439"/>
                </a:lnSpc>
                <a:spcBef>
                  <a:spcPct val="0"/>
                </a:spcBef>
              </a:pPr>
              <a:endParaRPr/>
            </a:p>
          </p:txBody>
        </p:sp>
      </p:grpSp>
      <p:grpSp>
        <p:nvGrpSpPr>
          <p:cNvPr id="26" name="Group 26"/>
          <p:cNvGrpSpPr/>
          <p:nvPr/>
        </p:nvGrpSpPr>
        <p:grpSpPr>
          <a:xfrm>
            <a:off x="799298" y="4372848"/>
            <a:ext cx="6245037" cy="542925"/>
            <a:chOff x="0" y="0"/>
            <a:chExt cx="8326716" cy="723900"/>
          </a:xfrm>
        </p:grpSpPr>
        <p:sp>
          <p:nvSpPr>
            <p:cNvPr id="27" name="TextBox 27"/>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rozpatrywania przypadków problemów związanych z relacjami, które wymagają interwencji ze strony Spółki, w celu ograniczenia ryzyka organizacyjnego i osobowego w zarządzaniu Spółką.</a:t>
              </a:r>
            </a:p>
          </p:txBody>
        </p:sp>
        <p:sp>
          <p:nvSpPr>
            <p:cNvPr id="28" name="TextBox 2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9" name="TextBox 29"/>
          <p:cNvSpPr txBox="1"/>
          <p:nvPr/>
        </p:nvSpPr>
        <p:spPr>
          <a:xfrm>
            <a:off x="613235" y="5172750"/>
            <a:ext cx="6487486" cy="16478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a:t>
            </a:r>
            <a:r>
              <a:rPr lang="en-US" sz="1200" spc="-48" err="1">
                <a:solidFill>
                  <a:srgbClr val="000000"/>
                </a:solidFill>
                <a:latin typeface="Arimo"/>
              </a:rPr>
              <a:t>Spółka</a:t>
            </a:r>
            <a:r>
              <a:rPr lang="en-US" sz="1200" spc="-48">
                <a:solidFill>
                  <a:srgbClr val="000000"/>
                </a:solidFill>
                <a:latin typeface="Arimo"/>
              </a:rPr>
              <a:t> dba o </a:t>
            </a:r>
            <a:r>
              <a:rPr lang="en-US" sz="1200" spc="-48" err="1">
                <a:solidFill>
                  <a:srgbClr val="000000"/>
                </a:solidFill>
                <a:latin typeface="Arimo"/>
              </a:rPr>
              <a:t>podnoszenie</a:t>
            </a:r>
            <a:r>
              <a:rPr lang="en-US" sz="1200" spc="-48">
                <a:solidFill>
                  <a:srgbClr val="000000"/>
                </a:solidFill>
                <a:latin typeface="Arimo"/>
              </a:rPr>
              <a:t> </a:t>
            </a:r>
            <a:r>
              <a:rPr lang="en-US" sz="1200" spc="-48" err="1">
                <a:solidFill>
                  <a:srgbClr val="000000"/>
                </a:solidFill>
                <a:latin typeface="Arimo"/>
              </a:rPr>
              <a:t>kompetencji</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pracujących</a:t>
            </a:r>
            <a:r>
              <a:rPr lang="en-US" sz="1200" spc="-48">
                <a:solidFill>
                  <a:srgbClr val="000000"/>
                </a:solidFill>
                <a:latin typeface="Arimo"/>
              </a:rPr>
              <a:t>/ </a:t>
            </a:r>
            <a:r>
              <a:rPr lang="en-US" sz="1200" spc="-48" err="1">
                <a:solidFill>
                  <a:srgbClr val="000000"/>
                </a:solidFill>
                <a:latin typeface="Arimo"/>
              </a:rPr>
              <a:t>realizujących</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w zakresie </a:t>
            </a:r>
            <a:r>
              <a:rPr lang="en-US" sz="1200" spc="-48" err="1">
                <a:solidFill>
                  <a:srgbClr val="000000"/>
                </a:solidFill>
                <a:latin typeface="Arimo"/>
              </a:rPr>
              <a:t>świadomości</a:t>
            </a:r>
            <a:r>
              <a:rPr lang="en-US" sz="1200" spc="-48">
                <a:solidFill>
                  <a:srgbClr val="000000"/>
                </a:solidFill>
                <a:latin typeface="Arimo"/>
              </a:rPr>
              <a:t> </a:t>
            </a:r>
            <a:r>
              <a:rPr lang="en-US" sz="1200" spc="-48" err="1">
                <a:solidFill>
                  <a:srgbClr val="000000"/>
                </a:solidFill>
                <a:latin typeface="Arimo"/>
              </a:rPr>
              <a:t>ryzyka</a:t>
            </a:r>
            <a:r>
              <a:rPr lang="en-US" sz="1200" spc="-48">
                <a:solidFill>
                  <a:srgbClr val="000000"/>
                </a:solidFill>
                <a:latin typeface="Arimo"/>
              </a:rPr>
              <a:t> </a:t>
            </a:r>
            <a:r>
              <a:rPr lang="en-US" sz="1200" spc="-48" err="1">
                <a:solidFill>
                  <a:srgbClr val="000000"/>
                </a:solidFill>
                <a:latin typeface="Arimo"/>
              </a:rPr>
              <a:t>związanego</a:t>
            </a:r>
            <a:r>
              <a:rPr lang="en-US" sz="1200" spc="-48">
                <a:solidFill>
                  <a:srgbClr val="000000"/>
                </a:solidFill>
                <a:latin typeface="Arimo"/>
              </a:rPr>
              <a:t> z </a:t>
            </a:r>
            <a:r>
              <a:rPr lang="en-US" sz="1200" spc="-48" err="1">
                <a:solidFill>
                  <a:srgbClr val="000000"/>
                </a:solidFill>
                <a:latin typeface="Arimo"/>
              </a:rPr>
              <a:t>wystąpieniem</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sytuacji</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dodatkowe</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informacyjne</a:t>
            </a:r>
            <a:r>
              <a:rPr lang="en-US" sz="1200" spc="-48">
                <a:solidFill>
                  <a:srgbClr val="000000"/>
                </a:solidFill>
                <a:latin typeface="Arimo"/>
              </a:rPr>
              <a:t> oraz </a:t>
            </a:r>
            <a:r>
              <a:rPr lang="en-US" sz="1200" spc="-48" err="1">
                <a:solidFill>
                  <a:srgbClr val="000000"/>
                </a:solidFill>
                <a:latin typeface="Arimo"/>
              </a:rPr>
              <a:t>prewencyjne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a:t>
            </a:r>
            <a:r>
              <a:rPr lang="en-US" sz="1200" spc="-48" err="1">
                <a:solidFill>
                  <a:srgbClr val="000000"/>
                </a:solidFill>
                <a:latin typeface="Arimo"/>
              </a:rPr>
              <a:t>Spółka</a:t>
            </a:r>
            <a:r>
              <a:rPr lang="en-US" sz="1200" spc="-48">
                <a:solidFill>
                  <a:srgbClr val="000000"/>
                </a:solidFill>
                <a:latin typeface="Arimo"/>
              </a:rPr>
              <a:t> na </a:t>
            </a:r>
            <a:r>
              <a:rPr lang="en-US" sz="1200" spc="-48" err="1">
                <a:solidFill>
                  <a:srgbClr val="000000"/>
                </a:solidFill>
                <a:latin typeface="Arimo"/>
              </a:rPr>
              <a:t>wniosek</a:t>
            </a:r>
            <a:r>
              <a:rPr lang="en-US" sz="1200" spc="-48">
                <a:solidFill>
                  <a:srgbClr val="000000"/>
                </a:solidFill>
                <a:latin typeface="Arimo"/>
              </a:rPr>
              <a:t> </a:t>
            </a:r>
            <a:r>
              <a:rPr lang="en-US" sz="1200" spc="-48" err="1">
                <a:solidFill>
                  <a:srgbClr val="000000"/>
                </a:solidFill>
                <a:latin typeface="Arimo"/>
              </a:rPr>
              <a:t>każdej</a:t>
            </a:r>
            <a:r>
              <a:rPr lang="en-US" sz="1200" spc="-48">
                <a:solidFill>
                  <a:srgbClr val="000000"/>
                </a:solidFill>
                <a:latin typeface="Arimo"/>
              </a:rPr>
              <a:t> z ww. </a:t>
            </a:r>
            <a:r>
              <a:rPr lang="en-US" sz="1200" spc="-48" err="1">
                <a:solidFill>
                  <a:srgbClr val="000000"/>
                </a:solidFill>
                <a:latin typeface="Arimo"/>
              </a:rPr>
              <a:t>osób</a:t>
            </a:r>
            <a:r>
              <a:rPr lang="en-US" sz="1200" spc="-48">
                <a:solidFill>
                  <a:srgbClr val="000000"/>
                </a:solidFill>
                <a:latin typeface="Arimo"/>
              </a:rPr>
              <a:t>, które w </a:t>
            </a:r>
            <a:r>
              <a:rPr lang="en-US" sz="1200" spc="-48" err="1">
                <a:solidFill>
                  <a:srgbClr val="000000"/>
                </a:solidFill>
                <a:latin typeface="Arimo"/>
              </a:rPr>
              <a:t>Postępowaniu</a:t>
            </a:r>
            <a:r>
              <a:rPr lang="en-US" sz="1200" spc="-48">
                <a:solidFill>
                  <a:srgbClr val="000000"/>
                </a:solidFill>
                <a:latin typeface="Arimo"/>
              </a:rPr>
              <a:t> są </a:t>
            </a:r>
            <a:r>
              <a:rPr lang="en-US" sz="1200" spc="-48" err="1">
                <a:solidFill>
                  <a:srgbClr val="000000"/>
                </a:solidFill>
                <a:latin typeface="Arimo"/>
              </a:rPr>
              <a:t>typowany</a:t>
            </a:r>
            <a:r>
              <a:rPr lang="en-US" sz="1200" spc="-48">
                <a:solidFill>
                  <a:srgbClr val="000000"/>
                </a:solidFill>
                <a:latin typeface="Arimo"/>
              </a:rPr>
              <a:t> jako </a:t>
            </a:r>
            <a:r>
              <a:rPr lang="en-US" sz="1200" spc="-48" err="1">
                <a:solidFill>
                  <a:srgbClr val="000000"/>
                </a:solidFill>
                <a:latin typeface="Arimo"/>
              </a:rPr>
              <a:t>ofiara</a:t>
            </a:r>
            <a:r>
              <a:rPr lang="en-US" sz="1200" spc="-48">
                <a:solidFill>
                  <a:srgbClr val="000000"/>
                </a:solidFill>
                <a:latin typeface="Arimo"/>
              </a:rPr>
              <a:t>/y,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zapewnić</a:t>
            </a:r>
            <a:r>
              <a:rPr lang="en-US" sz="1200" spc="-48">
                <a:solidFill>
                  <a:srgbClr val="000000"/>
                </a:solidFill>
                <a:latin typeface="Arimo"/>
              </a:rPr>
              <a:t> </a:t>
            </a:r>
            <a:r>
              <a:rPr lang="en-US" sz="1200" spc="-48" err="1">
                <a:solidFill>
                  <a:srgbClr val="000000"/>
                </a:solidFill>
                <a:latin typeface="Arimo"/>
              </a:rPr>
              <a:t>niezbędną</a:t>
            </a:r>
            <a:r>
              <a:rPr lang="en-US" sz="1200" spc="-48">
                <a:solidFill>
                  <a:srgbClr val="000000"/>
                </a:solidFill>
                <a:latin typeface="Arimo"/>
              </a:rPr>
              <a:t> </a:t>
            </a:r>
            <a:r>
              <a:rPr lang="en-US" sz="1200" spc="-48" err="1">
                <a:solidFill>
                  <a:srgbClr val="000000"/>
                </a:solidFill>
                <a:latin typeface="Arimo"/>
              </a:rPr>
              <a:t>pomoc</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medyczną</a:t>
            </a:r>
            <a:r>
              <a:rPr lang="en-US" sz="1200" spc="-48">
                <a:solidFill>
                  <a:srgbClr val="000000"/>
                </a:solidFill>
                <a:latin typeface="Arimo"/>
              </a:rPr>
              <a:t>, </a:t>
            </a:r>
            <a:r>
              <a:rPr lang="en-US" sz="1200" spc="-48" err="1">
                <a:solidFill>
                  <a:srgbClr val="000000"/>
                </a:solidFill>
                <a:latin typeface="Arimo"/>
              </a:rPr>
              <a:t>psychologiczną</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prawną</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357256" y="6566567"/>
            <a:ext cx="7070330" cy="606436"/>
          </a:xfrm>
          <a:prstGeom prst="rect">
            <a:avLst/>
          </a:prstGeom>
        </p:spPr>
        <p:txBody>
          <a:bodyPr lIns="0" tIns="0" rIns="0" bIns="0" rtlCol="0" anchor="t">
            <a:spAutoFit/>
          </a:bodyPr>
          <a:lstStyle/>
          <a:p>
            <a:pPr algn="ctr">
              <a:lnSpc>
                <a:spcPts val="1440"/>
              </a:lnSpc>
              <a:spcBef>
                <a:spcPct val="0"/>
              </a:spcBef>
            </a:pPr>
            <a:r>
              <a:rPr lang="en-US" sz="1200" spc="-48">
                <a:solidFill>
                  <a:srgbClr val="000000"/>
                </a:solidFill>
                <a:latin typeface="Arimo Bold"/>
                <a:ea typeface="Arimo Bold"/>
              </a:rPr>
              <a:t>§ 5</a:t>
            </a:r>
          </a:p>
          <a:p>
            <a:pPr algn="ctr">
              <a:lnSpc>
                <a:spcPts val="360"/>
              </a:lnSpc>
              <a:spcBef>
                <a:spcPct val="0"/>
              </a:spcBef>
            </a:pPr>
            <a:endParaRPr lang="en-US" sz="1200" spc="-48">
              <a:solidFill>
                <a:srgbClr val="000000"/>
              </a:solidFill>
              <a:latin typeface="Arimo Bold"/>
              <a:ea typeface="Arimo Bold"/>
            </a:endParaRPr>
          </a:p>
          <a:p>
            <a:pPr algn="ctr">
              <a:lnSpc>
                <a:spcPts val="1440"/>
              </a:lnSpc>
              <a:spcBef>
                <a:spcPct val="0"/>
              </a:spcBef>
            </a:pPr>
            <a:r>
              <a:rPr lang="en-US" sz="1200" spc="-48">
                <a:solidFill>
                  <a:srgbClr val="000000"/>
                </a:solidFill>
                <a:latin typeface="Arimo Bold"/>
              </a:rPr>
              <a:t>Prawa i obowiązki osób pracujących/ wykonujących zlecenie w Spółce</a:t>
            </a:r>
          </a:p>
          <a:p>
            <a:pPr algn="ctr">
              <a:lnSpc>
                <a:spcPts val="1440"/>
              </a:lnSpc>
              <a:spcBef>
                <a:spcPct val="0"/>
              </a:spcBef>
            </a:pPr>
            <a:endParaRPr lang="en-US" sz="1200" spc="-48">
              <a:solidFill>
                <a:srgbClr val="000000"/>
              </a:solidFill>
              <a:latin typeface="Arimo Bold"/>
            </a:endParaRPr>
          </a:p>
        </p:txBody>
      </p:sp>
      <p:sp>
        <p:nvSpPr>
          <p:cNvPr id="31" name="TextBox 31"/>
          <p:cNvSpPr txBox="1"/>
          <p:nvPr/>
        </p:nvSpPr>
        <p:spPr>
          <a:xfrm>
            <a:off x="734503" y="7153953"/>
            <a:ext cx="6438097"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Osoba zatrudniona, wykonująca zlecenie, która twierdzi, że w stosunku do niej lub innej osoby wykonującej pracę/zlecenie, stosowane jest zjawisko niepożądane, jest uprawniona do przedstawienia Spółce z o.o. „......................................” - Zawiadomienia. </a:t>
            </a:r>
          </a:p>
        </p:txBody>
      </p:sp>
      <p:sp>
        <p:nvSpPr>
          <p:cNvPr id="32" name="TextBox 32"/>
          <p:cNvSpPr txBox="1"/>
          <p:nvPr/>
        </p:nvSpPr>
        <p:spPr>
          <a:xfrm>
            <a:off x="756000" y="7811178"/>
            <a:ext cx="641660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Bezpodstawne oskarżanie o zjawisko niepożądane wśród osób działających na rzecz Spółki jest zabronione. </a:t>
            </a:r>
          </a:p>
          <a:p>
            <a:pPr algn="just">
              <a:lnSpc>
                <a:spcPts val="1439"/>
              </a:lnSpc>
              <a:spcBef>
                <a:spcPct val="0"/>
              </a:spcBef>
            </a:pPr>
            <a:endParaRPr lang="en-US" sz="1200" spc="-48">
              <a:solidFill>
                <a:srgbClr val="000000"/>
              </a:solidFill>
              <a:latin typeface="Arimo"/>
            </a:endParaRPr>
          </a:p>
        </p:txBody>
      </p:sp>
      <p:sp>
        <p:nvSpPr>
          <p:cNvPr id="33" name="TextBox 33"/>
          <p:cNvSpPr txBox="1"/>
          <p:nvPr/>
        </p:nvSpPr>
        <p:spPr>
          <a:xfrm>
            <a:off x="799298" y="406211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4" name="TextBox 34"/>
          <p:cNvSpPr txBox="1"/>
          <p:nvPr/>
        </p:nvSpPr>
        <p:spPr>
          <a:xfrm>
            <a:off x="756000" y="8354103"/>
            <a:ext cx="6416600" cy="11049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 Osoba zatrudniona na umowę o prace/ wykonująca zlecenie, będąca domniemaną ofiarą, może zawnioskować do Spółki o przeniesienie na inne stanowisko pracy lub do innego miejsca, bądź zastosowania wobec niej innej formy zatrudnienia/zlecenia. Przeniesienie osoby może polegać na zmianie miejsca wykonywania pracy/zlecenia, połączonej w razie potrzeby lub konieczności ze zmianą stanowiska na równorzędne. Decyzję w sprawie wniosku ww. osoby, podejmuje Spółka, biorąc pod uwagę swoje potrzeby i możliwości. </a:t>
            </a:r>
          </a:p>
        </p:txBody>
      </p:sp>
      <p:sp>
        <p:nvSpPr>
          <p:cNvPr id="35" name="TextBox 3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127</a:t>
            </a:r>
          </a:p>
        </p:txBody>
      </p:sp>
      <p:sp>
        <p:nvSpPr>
          <p:cNvPr id="36" name="TextBox 36"/>
          <p:cNvSpPr txBox="1"/>
          <p:nvPr/>
        </p:nvSpPr>
        <p:spPr>
          <a:xfrm>
            <a:off x="3086929" y="749685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8877"/>
            <a:ext cx="6487486" cy="25527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4. Pracownica/ pracownik, zleceniobiorczyni/zleceniobiorca, ma obowiązek zapoznać się z treścią niniejszej Procedury.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Pracownica/k jest zobowiązana/y do uczestnictwa w szkoleniach organizowanych przez Spółkę,  dotyczących tematyki przeciwdziałania zjawiskom niepożądanym</a:t>
            </a:r>
          </a:p>
          <a:p>
            <a:pPr algn="just">
              <a:lnSpc>
                <a:spcPts val="1439"/>
              </a:lnSpc>
            </a:pPr>
            <a:r>
              <a:rPr lang="en-US" sz="1200" spc="-48">
                <a:solidFill>
                  <a:srgbClr val="000000"/>
                </a:solidFill>
                <a:latin typeface="Arimo"/>
              </a:rPr>
              <a:t> w zatrudnieniu.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Osoba zatrudniona/ wykonująca zlecenie, jest zobowiązana do powstrzymania się od zachowań noszących znamiona dyskryminacji, mobbingu lub innego rodzaju zjawisk niepożądanych.</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7. Osoba ww. jest zobowiązana do uczestnictwa na wniosek Komisji w Postępowaniu. </a:t>
            </a:r>
          </a:p>
          <a:p>
            <a:pPr algn="just">
              <a:lnSpc>
                <a:spcPts val="1439"/>
              </a:lnSpc>
            </a:pP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680738" y="3628704"/>
            <a:ext cx="2281595"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a:solidFill>
                  <a:srgbClr val="000000"/>
                </a:solidFill>
                <a:latin typeface="Arimo Bold"/>
              </a:rPr>
              <a:t>Zasady dokonania Zawiadomienia</a:t>
            </a:r>
          </a:p>
        </p:txBody>
      </p:sp>
      <p:sp>
        <p:nvSpPr>
          <p:cNvPr id="16" name="TextBox 16"/>
          <p:cNvSpPr txBox="1"/>
          <p:nvPr/>
        </p:nvSpPr>
        <p:spPr>
          <a:xfrm>
            <a:off x="577793" y="4395332"/>
            <a:ext cx="3985960" cy="2000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Złożenie Zawiadomienia może mieć miejsce poprzez:</a:t>
            </a:r>
          </a:p>
        </p:txBody>
      </p:sp>
      <p:sp>
        <p:nvSpPr>
          <p:cNvPr id="17" name="TextBox 17"/>
          <p:cNvSpPr txBox="1"/>
          <p:nvPr/>
        </p:nvSpPr>
        <p:spPr>
          <a:xfrm>
            <a:off x="1215088" y="4707494"/>
            <a:ext cx="5760331"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wysłanie na adres e-mail..........................................................elektronicznego formularza zgłoszeniowego, dostępnego w kanałach komunikacji wykorzystywanych w Spółce, lub</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wysłanie bądź przekazanie formularza zgłoszeniowego w formie papierowej, dostępnego do pobrania w kanałach komunikacji wykorzystywanych w Spółce.</a:t>
            </a:r>
          </a:p>
        </p:txBody>
      </p:sp>
      <p:sp>
        <p:nvSpPr>
          <p:cNvPr id="18" name="TextBox 18"/>
          <p:cNvSpPr txBox="1"/>
          <p:nvPr/>
        </p:nvSpPr>
        <p:spPr>
          <a:xfrm>
            <a:off x="908668" y="470749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908668" y="523646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577793" y="5955269"/>
            <a:ext cx="6487486" cy="36385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Osobą uprawnioną do odbierania Zawiadomień jest dedykowana osoba, niebędąca członkinią/ członkiem zarządu, wyznaczona przez Spółkę, przy czym jeśli Zawiadomienie dotyczy tejże osoby, obowiązana jest ona do przekazania Zawiadomienia innej osobie – członkini/ członkowi Komisji ds. przeciwdziałania dyskryminacji i mobbingowi w Spółce.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ea typeface="Arimo"/>
              </a:rPr>
              <a:t>3. Osoba uprawniona do odbierania Zawiadomień odpowiada za sprawdzenie, czy Zawiadomienie jest kompletne m.in. czy zawiera elementy wskazane w § 6 ust. 4 i 5, a w razie ich braku – wnioskuje o ich uzupełnienie osobę dokonującą Zawiadomienia.</a:t>
            </a:r>
          </a:p>
          <a:p>
            <a:pPr algn="just">
              <a:lnSpc>
                <a:spcPts val="1439"/>
              </a:lnSpc>
            </a:pPr>
            <a:endParaRPr lang="en-US" sz="1200" spc="-48">
              <a:solidFill>
                <a:srgbClr val="000000"/>
              </a:solidFill>
              <a:latin typeface="Arimo"/>
              <a:ea typeface="Arimo"/>
            </a:endParaRPr>
          </a:p>
          <a:p>
            <a:pPr algn="just">
              <a:lnSpc>
                <a:spcPts val="1439"/>
              </a:lnSpc>
            </a:pPr>
            <a:r>
              <a:rPr lang="en-US" sz="1200" spc="-48">
                <a:solidFill>
                  <a:srgbClr val="000000"/>
                </a:solidFill>
                <a:latin typeface="Arimo"/>
              </a:rPr>
              <a:t>4. Zawiadomienie powinno zawierać przedstawienie stanu faktycznego oraz wszelkie niezbędne informacje potrzebne do wyjaśnienia sprawy, w tym: daty lub okres, którego ono dotyczy, informacje mogące stanowić dowody dotyczące okoliczności opisanych w Zawiadomieniu,                           informacje o ewentualnych świadkiniach czy świadkach tych zdarzeń oraz wskazanie domniemanej sprawczyni/ domniemanego sprawcy i domniemanej ofiary.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Zawiadomienie zawiera dane personalne składającej/ składającego Zawiadomienie - imię, nazwisko, oraz dane kontaktowe wskazane przez tą osobę.</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1" name="TextBox 21"/>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128</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03300" y="1083285"/>
            <a:ext cx="7206792" cy="8786040"/>
            <a:chOff x="0" y="0"/>
            <a:chExt cx="42310822" cy="51582530"/>
          </a:xfrm>
        </p:grpSpPr>
        <p:sp>
          <p:nvSpPr>
            <p:cNvPr id="3" name="Freeform 3"/>
            <p:cNvSpPr/>
            <p:nvPr/>
          </p:nvSpPr>
          <p:spPr>
            <a:xfrm>
              <a:off x="0" y="0"/>
              <a:ext cx="42310822" cy="51582529"/>
            </a:xfrm>
            <a:custGeom>
              <a:avLst/>
              <a:gdLst/>
              <a:ahLst/>
              <a:cxnLst/>
              <a:rect l="l" t="t" r="r" b="b"/>
              <a:pathLst>
                <a:path w="42310822" h="51582529">
                  <a:moveTo>
                    <a:pt x="0" y="0"/>
                  </a:moveTo>
                  <a:lnTo>
                    <a:pt x="0" y="51582529"/>
                  </a:lnTo>
                  <a:lnTo>
                    <a:pt x="42310822" y="51582529"/>
                  </a:lnTo>
                  <a:lnTo>
                    <a:pt x="42310822" y="0"/>
                  </a:lnTo>
                  <a:lnTo>
                    <a:pt x="0" y="0"/>
                  </a:lnTo>
                  <a:close/>
                  <a:moveTo>
                    <a:pt x="42249861" y="51521571"/>
                  </a:moveTo>
                  <a:lnTo>
                    <a:pt x="59690" y="51521571"/>
                  </a:lnTo>
                  <a:lnTo>
                    <a:pt x="59690" y="59690"/>
                  </a:lnTo>
                  <a:lnTo>
                    <a:pt x="42249861" y="59690"/>
                  </a:lnTo>
                  <a:lnTo>
                    <a:pt x="42249861" y="51521571"/>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74203" y="9608599"/>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602228" y="1314910"/>
            <a:ext cx="4355544"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a:solidFill>
                  <a:srgbClr val="000000"/>
                </a:solidFill>
                <a:latin typeface="Arimo Bold"/>
              </a:rPr>
              <a:t>Zasady działania Komisji</a:t>
            </a:r>
          </a:p>
          <a:p>
            <a:pPr algn="ctr">
              <a:lnSpc>
                <a:spcPts val="1439"/>
              </a:lnSpc>
              <a:spcBef>
                <a:spcPct val="0"/>
              </a:spcBef>
            </a:pPr>
            <a:endParaRPr lang="en-US" sz="1200" spc="-48">
              <a:solidFill>
                <a:srgbClr val="000000"/>
              </a:solidFill>
              <a:latin typeface="Arimo Bold"/>
            </a:endParaRPr>
          </a:p>
        </p:txBody>
      </p:sp>
      <p:sp>
        <p:nvSpPr>
          <p:cNvPr id="15" name="TextBox 15"/>
          <p:cNvSpPr txBox="1"/>
          <p:nvPr/>
        </p:nvSpPr>
        <p:spPr>
          <a:xfrm>
            <a:off x="580785" y="2457910"/>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6" name="TextBox 16"/>
          <p:cNvSpPr txBox="1"/>
          <p:nvPr/>
        </p:nvSpPr>
        <p:spPr>
          <a:xfrm>
            <a:off x="949138" y="2457910"/>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Merytorycznym rozpatrzeniem Zawiadomienia w związku z podejrzeniem wystąpienia zjawiska niepożądanego w Spółce zajmuje się Komisja składającą się z 2 do max. 3 osób, w skład której wchodzą:</a:t>
            </a:r>
          </a:p>
        </p:txBody>
      </p:sp>
      <p:sp>
        <p:nvSpPr>
          <p:cNvPr id="17" name="TextBox 17"/>
          <p:cNvSpPr txBox="1"/>
          <p:nvPr/>
        </p:nvSpPr>
        <p:spPr>
          <a:xfrm>
            <a:off x="1466189" y="3107781"/>
            <a:ext cx="5612134" cy="12858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uprawniona do odbierania Zawiadomień, niebędąca członkinią/ członkiem zarządu – Przewodnicząca/y;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Wspólniczka/ Wspólnik Spółki;</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Ekspertka/ ekspert zewnętrzny np. psycholożka/psycholog, prawniczka/prawnik, edukatorka/edukator równościowy (opcjonalnie).</a:t>
            </a:r>
          </a:p>
        </p:txBody>
      </p:sp>
      <p:sp>
        <p:nvSpPr>
          <p:cNvPr id="18" name="TextBox 18"/>
          <p:cNvSpPr txBox="1"/>
          <p:nvPr/>
        </p:nvSpPr>
        <p:spPr>
          <a:xfrm>
            <a:off x="1177878" y="311730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177878" y="365070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1165545" y="402632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1" name="TextBox 21"/>
          <p:cNvSpPr txBox="1"/>
          <p:nvPr/>
        </p:nvSpPr>
        <p:spPr>
          <a:xfrm>
            <a:off x="668392" y="453653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2" name="TextBox 22"/>
          <p:cNvSpPr txBox="1"/>
          <p:nvPr/>
        </p:nvSpPr>
        <p:spPr>
          <a:xfrm>
            <a:off x="957009" y="4536531"/>
            <a:ext cx="6137055"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ea typeface="Arimo"/>
              </a:rPr>
              <a:t>Komisja jest każdorazowo powoływana przez Przewodnicząca/ego w ciągu 5 dni od wpłynięcia Zawiadomienia zawierającego elementy wskazane w § 6 ust. 4 i 5, w przypadku braku któregokolwiek z tych elementów termin ten liczony jest od dnia uzupełnienia Zawiadomienia.</a:t>
            </a:r>
          </a:p>
          <a:p>
            <a:pPr algn="just">
              <a:lnSpc>
                <a:spcPts val="1439"/>
              </a:lnSpc>
              <a:spcBef>
                <a:spcPct val="0"/>
              </a:spcBef>
            </a:pPr>
            <a:endParaRPr lang="en-US" sz="1200" spc="-48">
              <a:solidFill>
                <a:srgbClr val="000000"/>
              </a:solidFill>
              <a:latin typeface="Arimo"/>
              <a:ea typeface="Arimo"/>
            </a:endParaRPr>
          </a:p>
        </p:txBody>
      </p:sp>
      <p:sp>
        <p:nvSpPr>
          <p:cNvPr id="23" name="TextBox 23"/>
          <p:cNvSpPr txBox="1"/>
          <p:nvPr/>
        </p:nvSpPr>
        <p:spPr>
          <a:xfrm>
            <a:off x="957009" y="5232781"/>
            <a:ext cx="6121313"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Skład Komisji ulega zmianie w szczególności:</a:t>
            </a:r>
          </a:p>
        </p:txBody>
      </p:sp>
      <p:sp>
        <p:nvSpPr>
          <p:cNvPr id="24" name="TextBox 24"/>
          <p:cNvSpPr txBox="1"/>
          <p:nvPr/>
        </p:nvSpPr>
        <p:spPr>
          <a:xfrm>
            <a:off x="668392" y="523278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5" name="TextBox 25"/>
          <p:cNvSpPr txBox="1"/>
          <p:nvPr/>
        </p:nvSpPr>
        <p:spPr>
          <a:xfrm>
            <a:off x="1466189" y="5575681"/>
            <a:ext cx="6051753"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członkini/ członka Komisji ze Spółką;</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gdy członkini/ członek Komisji zrzeknie się swojej funkcji.</a:t>
            </a:r>
          </a:p>
          <a:p>
            <a:pPr algn="just">
              <a:lnSpc>
                <a:spcPts val="1439"/>
              </a:lnSpc>
              <a:spcBef>
                <a:spcPct val="0"/>
              </a:spcBef>
            </a:pPr>
            <a:endParaRPr lang="en-US" sz="1200" spc="-48">
              <a:solidFill>
                <a:srgbClr val="000000"/>
              </a:solidFill>
              <a:latin typeface="Arimo"/>
            </a:endParaRPr>
          </a:p>
        </p:txBody>
      </p:sp>
      <p:sp>
        <p:nvSpPr>
          <p:cNvPr id="26" name="TextBox 26"/>
          <p:cNvSpPr txBox="1"/>
          <p:nvPr/>
        </p:nvSpPr>
        <p:spPr>
          <a:xfrm>
            <a:off x="1089351" y="558629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7" name="TextBox 27"/>
          <p:cNvSpPr txBox="1"/>
          <p:nvPr/>
        </p:nvSpPr>
        <p:spPr>
          <a:xfrm>
            <a:off x="1089351" y="594778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8" name="TextBox 28"/>
          <p:cNvSpPr txBox="1"/>
          <p:nvPr/>
        </p:nvSpPr>
        <p:spPr>
          <a:xfrm>
            <a:off x="931215" y="6309737"/>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zostaje rozwiązana w momencie zakończenia danej sprawy.</a:t>
            </a:r>
          </a:p>
        </p:txBody>
      </p:sp>
      <p:sp>
        <p:nvSpPr>
          <p:cNvPr id="29" name="TextBox 29"/>
          <p:cNvSpPr txBox="1"/>
          <p:nvPr/>
        </p:nvSpPr>
        <p:spPr>
          <a:xfrm>
            <a:off x="580785" y="6309737"/>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4.</a:t>
            </a:r>
          </a:p>
        </p:txBody>
      </p:sp>
      <p:sp>
        <p:nvSpPr>
          <p:cNvPr id="30" name="TextBox 30"/>
          <p:cNvSpPr txBox="1"/>
          <p:nvPr/>
        </p:nvSpPr>
        <p:spPr>
          <a:xfrm>
            <a:off x="931215" y="6652637"/>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sytuacji określonej w ust. 3 – Spółka niezwłocznie powołuje nową członkinię/ nowego członka Komisji.</a:t>
            </a:r>
          </a:p>
        </p:txBody>
      </p:sp>
      <p:sp>
        <p:nvSpPr>
          <p:cNvPr id="31" name="TextBox 31"/>
          <p:cNvSpPr txBox="1"/>
          <p:nvPr/>
        </p:nvSpPr>
        <p:spPr>
          <a:xfrm>
            <a:off x="580785" y="6680349"/>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5.</a:t>
            </a:r>
          </a:p>
        </p:txBody>
      </p:sp>
      <p:sp>
        <p:nvSpPr>
          <p:cNvPr id="32" name="TextBox 32"/>
          <p:cNvSpPr txBox="1"/>
          <p:nvPr/>
        </p:nvSpPr>
        <p:spPr>
          <a:xfrm>
            <a:off x="931215" y="7123196"/>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Do zadań Komisji należy w szczególności:</a:t>
            </a:r>
          </a:p>
        </p:txBody>
      </p:sp>
      <p:sp>
        <p:nvSpPr>
          <p:cNvPr id="33" name="TextBox 33"/>
          <p:cNvSpPr txBox="1"/>
          <p:nvPr/>
        </p:nvSpPr>
        <p:spPr>
          <a:xfrm>
            <a:off x="580785" y="7123262"/>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6.</a:t>
            </a:r>
          </a:p>
        </p:txBody>
      </p:sp>
      <p:sp>
        <p:nvSpPr>
          <p:cNvPr id="34" name="TextBox 34"/>
          <p:cNvSpPr txBox="1"/>
          <p:nvPr/>
        </p:nvSpPr>
        <p:spPr>
          <a:xfrm>
            <a:off x="1466189" y="7412779"/>
            <a:ext cx="6051753"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przeprowadzenie rozmów wyjaśniających z osobami wskazanymi  w Zawiadomieniu;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ustalanie stanu faktycznego na podstawie zebranych informacji;</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sformułowanie propozycji rozwiązania konfliktu w formie Sprawozdania;</a:t>
            </a:r>
          </a:p>
          <a:p>
            <a:pPr algn="just">
              <a:lnSpc>
                <a:spcPts val="1439"/>
              </a:lnSpc>
              <a:spcBef>
                <a:spcPct val="0"/>
              </a:spcBef>
            </a:pPr>
            <a:endParaRPr lang="en-US" sz="1200" spc="-48">
              <a:solidFill>
                <a:srgbClr val="000000"/>
              </a:solidFill>
              <a:latin typeface="Arimo"/>
            </a:endParaRPr>
          </a:p>
        </p:txBody>
      </p:sp>
      <p:sp>
        <p:nvSpPr>
          <p:cNvPr id="35" name="TextBox 35"/>
          <p:cNvSpPr txBox="1"/>
          <p:nvPr/>
        </p:nvSpPr>
        <p:spPr>
          <a:xfrm>
            <a:off x="1089351" y="744896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36" name="TextBox 36"/>
          <p:cNvSpPr txBox="1"/>
          <p:nvPr/>
        </p:nvSpPr>
        <p:spPr>
          <a:xfrm>
            <a:off x="1089351" y="777472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37" name="TextBox 37"/>
          <p:cNvSpPr txBox="1"/>
          <p:nvPr/>
        </p:nvSpPr>
        <p:spPr>
          <a:xfrm>
            <a:off x="1062322" y="813667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8" name="TextBox 38"/>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129</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556500" cy="986913"/>
            <a:chOff x="0" y="0"/>
            <a:chExt cx="2805794" cy="353687"/>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03300" y="1111936"/>
            <a:ext cx="7194679" cy="8755737"/>
            <a:chOff x="0" y="0"/>
            <a:chExt cx="42239711" cy="51404625"/>
          </a:xfrm>
        </p:grpSpPr>
        <p:sp>
          <p:nvSpPr>
            <p:cNvPr id="10" name="Freeform 10"/>
            <p:cNvSpPr/>
            <p:nvPr/>
          </p:nvSpPr>
          <p:spPr>
            <a:xfrm>
              <a:off x="0" y="0"/>
              <a:ext cx="42239710" cy="51404624"/>
            </a:xfrm>
            <a:custGeom>
              <a:avLst/>
              <a:gdLst/>
              <a:ahLst/>
              <a:cxnLst/>
              <a:rect l="l" t="t" r="r" b="b"/>
              <a:pathLst>
                <a:path w="42239710" h="51404624">
                  <a:moveTo>
                    <a:pt x="0" y="0"/>
                  </a:moveTo>
                  <a:lnTo>
                    <a:pt x="0" y="51404624"/>
                  </a:lnTo>
                  <a:lnTo>
                    <a:pt x="42239710" y="51404624"/>
                  </a:lnTo>
                  <a:lnTo>
                    <a:pt x="42239710" y="0"/>
                  </a:lnTo>
                  <a:lnTo>
                    <a:pt x="0" y="0"/>
                  </a:lnTo>
                  <a:close/>
                  <a:moveTo>
                    <a:pt x="42178749" y="51343666"/>
                  </a:moveTo>
                  <a:lnTo>
                    <a:pt x="59690" y="51343666"/>
                  </a:lnTo>
                  <a:lnTo>
                    <a:pt x="59690" y="59690"/>
                  </a:lnTo>
                  <a:lnTo>
                    <a:pt x="42178749" y="59690"/>
                  </a:lnTo>
                  <a:lnTo>
                    <a:pt x="42178749" y="51343666"/>
                  </a:lnTo>
                  <a:close/>
                </a:path>
              </a:pathLst>
            </a:custGeom>
            <a:solidFill>
              <a:srgbClr val="000000"/>
            </a:solidFill>
          </p:spPr>
          <p:txBody>
            <a:bodyPr/>
            <a:lstStyle/>
            <a:p>
              <a:endParaRPr lang="pl-PL"/>
            </a:p>
          </p:txBody>
        </p:sp>
      </p:grpSp>
      <p:grpSp>
        <p:nvGrpSpPr>
          <p:cNvPr id="11" name="Group 11"/>
          <p:cNvGrpSpPr/>
          <p:nvPr/>
        </p:nvGrpSpPr>
        <p:grpSpPr>
          <a:xfrm>
            <a:off x="3540174" y="9603514"/>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06712"/>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5" name="TextBox 15"/>
          <p:cNvSpPr txBox="1"/>
          <p:nvPr/>
        </p:nvSpPr>
        <p:spPr>
          <a:xfrm>
            <a:off x="860623" y="1306712"/>
            <a:ext cx="6303740" cy="1285875"/>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Każda</a:t>
            </a:r>
            <a:r>
              <a:rPr lang="en-US" sz="1200" spc="-48">
                <a:solidFill>
                  <a:srgbClr val="000000"/>
                </a:solidFill>
                <a:latin typeface="Arimo"/>
              </a:rPr>
              <a:t>/y z </a:t>
            </a:r>
            <a:r>
              <a:rPr lang="en-US" sz="1200" spc="-48" err="1">
                <a:solidFill>
                  <a:srgbClr val="000000"/>
                </a:solidFill>
                <a:latin typeface="Arimo"/>
              </a:rPr>
              <a:t>członkiń</a:t>
            </a:r>
            <a:r>
              <a:rPr lang="en-US" sz="1200" spc="-48">
                <a:solidFill>
                  <a:srgbClr val="000000"/>
                </a:solidFill>
                <a:latin typeface="Arimo"/>
              </a:rPr>
              <a:t>/ </a:t>
            </a:r>
            <a:r>
              <a:rPr lang="en-US" sz="1200" spc="-48" err="1">
                <a:solidFill>
                  <a:srgbClr val="000000"/>
                </a:solidFill>
                <a:latin typeface="Arimo"/>
              </a:rPr>
              <a:t>członków</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zobowiązana</a:t>
            </a:r>
            <a:r>
              <a:rPr lang="en-US" sz="1200" spc="-48">
                <a:solidFill>
                  <a:srgbClr val="000000"/>
                </a:solidFill>
                <a:latin typeface="Arimo"/>
              </a:rPr>
              <a:t>/y jest do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obiektywizmu</a:t>
            </a:r>
            <a:r>
              <a:rPr lang="en-US" sz="1200" spc="-48">
                <a:solidFill>
                  <a:srgbClr val="000000"/>
                </a:solidFill>
                <a:latin typeface="Arimo"/>
              </a:rPr>
              <a:t>, </a:t>
            </a:r>
            <a:r>
              <a:rPr lang="en-US" sz="1200" spc="-48" err="1">
                <a:solidFill>
                  <a:srgbClr val="000000"/>
                </a:solidFill>
                <a:latin typeface="Arimo"/>
              </a:rPr>
              <a:t>bezstronności</a:t>
            </a:r>
            <a:r>
              <a:rPr lang="en-US" sz="1200" spc="-48">
                <a:solidFill>
                  <a:srgbClr val="000000"/>
                </a:solidFill>
                <a:latin typeface="Arimo"/>
              </a:rPr>
              <a:t> i </a:t>
            </a:r>
            <a:r>
              <a:rPr lang="en-US" sz="1200" spc="-48" err="1">
                <a:solidFill>
                  <a:srgbClr val="000000"/>
                </a:solidFill>
                <a:latin typeface="Arimo"/>
              </a:rPr>
              <a:t>poufności</a:t>
            </a:r>
            <a:r>
              <a:rPr lang="en-US" sz="1200" spc="-48">
                <a:solidFill>
                  <a:srgbClr val="000000"/>
                </a:solidFill>
                <a:latin typeface="Arimo"/>
              </a:rPr>
              <a:t> </a:t>
            </a:r>
            <a:r>
              <a:rPr lang="en-US" sz="1200" spc="-48" err="1">
                <a:solidFill>
                  <a:srgbClr val="000000"/>
                </a:solidFill>
                <a:latin typeface="Arimo"/>
              </a:rPr>
              <a:t>przy</a:t>
            </a:r>
            <a:r>
              <a:rPr lang="en-US" sz="1200" spc="-48">
                <a:solidFill>
                  <a:srgbClr val="000000"/>
                </a:solidFill>
                <a:latin typeface="Arimo"/>
              </a:rPr>
              <a:t> </a:t>
            </a:r>
            <a:r>
              <a:rPr lang="en-US" sz="1200" spc="-48" err="1">
                <a:solidFill>
                  <a:srgbClr val="000000"/>
                </a:solidFill>
                <a:latin typeface="Arimo"/>
              </a:rPr>
              <a:t>dokonywaniu</a:t>
            </a:r>
            <a:r>
              <a:rPr lang="en-US" sz="1200" spc="-48">
                <a:solidFill>
                  <a:srgbClr val="000000"/>
                </a:solidFill>
                <a:latin typeface="Arimo"/>
              </a:rPr>
              <a:t> </a:t>
            </a:r>
            <a:r>
              <a:rPr lang="en-US" sz="1200" spc="-48" err="1">
                <a:solidFill>
                  <a:srgbClr val="000000"/>
                </a:solidFill>
                <a:latin typeface="Arimo"/>
              </a:rPr>
              <a:t>ocen</a:t>
            </a:r>
            <a:r>
              <a:rPr lang="en-US" sz="1200" spc="-48">
                <a:solidFill>
                  <a:srgbClr val="000000"/>
                </a:solidFill>
                <a:latin typeface="Arimo"/>
              </a:rPr>
              <a:t> </a:t>
            </a:r>
            <a:r>
              <a:rPr lang="en-US" sz="1200" spc="-48" err="1">
                <a:solidFill>
                  <a:srgbClr val="000000"/>
                </a:solidFill>
                <a:latin typeface="Arimo"/>
              </a:rPr>
              <a:t>konkretnych</a:t>
            </a:r>
            <a:r>
              <a:rPr lang="en-US" sz="1200" spc="-48">
                <a:solidFill>
                  <a:srgbClr val="000000"/>
                </a:solidFill>
                <a:latin typeface="Arimo"/>
              </a:rPr>
              <a:t> </a:t>
            </a:r>
            <a:r>
              <a:rPr lang="en-US" sz="1200" spc="-48" err="1">
                <a:solidFill>
                  <a:srgbClr val="000000"/>
                </a:solidFill>
                <a:latin typeface="Arimo"/>
              </a:rPr>
              <a:t>przypadków</a:t>
            </a:r>
            <a:r>
              <a:rPr lang="en-US" sz="1200" spc="-48">
                <a:solidFill>
                  <a:srgbClr val="000000"/>
                </a:solidFill>
                <a:latin typeface="Arimo"/>
              </a:rPr>
              <a:t>, pod </a:t>
            </a:r>
            <a:r>
              <a:rPr lang="en-US" sz="1200" spc="-48" err="1">
                <a:solidFill>
                  <a:srgbClr val="000000"/>
                </a:solidFill>
                <a:latin typeface="Arimo"/>
              </a:rPr>
              <a:t>rygorem</a:t>
            </a:r>
            <a:r>
              <a:rPr lang="en-US" sz="1200" spc="-48">
                <a:solidFill>
                  <a:srgbClr val="000000"/>
                </a:solidFill>
                <a:latin typeface="Arimo"/>
              </a:rPr>
              <a:t> </a:t>
            </a:r>
            <a:r>
              <a:rPr lang="en-US" sz="1200" spc="-48" err="1">
                <a:solidFill>
                  <a:srgbClr val="000000"/>
                </a:solidFill>
                <a:latin typeface="Arimo"/>
              </a:rPr>
              <a:t>sankcji</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 z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Członkinie</a:t>
            </a:r>
            <a:r>
              <a:rPr lang="en-US" sz="1200" spc="-48">
                <a:solidFill>
                  <a:srgbClr val="000000"/>
                </a:solidFill>
                <a:latin typeface="Arimo"/>
              </a:rPr>
              <a:t>/ </a:t>
            </a:r>
            <a:r>
              <a:rPr lang="en-US" sz="1200" spc="-48" err="1">
                <a:solidFill>
                  <a:srgbClr val="000000"/>
                </a:solidFill>
                <a:latin typeface="Arimo"/>
              </a:rPr>
              <a:t>członkowie</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nie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kopiować</a:t>
            </a:r>
            <a:r>
              <a:rPr lang="en-US" sz="1200" spc="-48">
                <a:solidFill>
                  <a:srgbClr val="000000"/>
                </a:solidFill>
                <a:latin typeface="Arimo"/>
              </a:rPr>
              <a:t>                       w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udostępnienia</a:t>
            </a:r>
            <a:r>
              <a:rPr lang="en-US" sz="1200" spc="-48">
                <a:solidFill>
                  <a:srgbClr val="000000"/>
                </a:solidFill>
                <a:latin typeface="Arimo"/>
              </a:rPr>
              <a:t>, ani </a:t>
            </a:r>
            <a:r>
              <a:rPr lang="en-US" sz="1200" spc="-48" err="1">
                <a:solidFill>
                  <a:srgbClr val="000000"/>
                </a:solidFill>
                <a:latin typeface="Arimo"/>
              </a:rPr>
              <a:t>też</a:t>
            </a:r>
            <a:r>
              <a:rPr lang="en-US" sz="1200" spc="-48">
                <a:solidFill>
                  <a:srgbClr val="000000"/>
                </a:solidFill>
                <a:latin typeface="Arimo"/>
              </a:rPr>
              <a:t> w </a:t>
            </a:r>
            <a:r>
              <a:rPr lang="en-US" sz="1200" spc="-48" err="1">
                <a:solidFill>
                  <a:srgbClr val="000000"/>
                </a:solidFill>
                <a:latin typeface="Arimo"/>
              </a:rPr>
              <a:t>jakikolwiek</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a:t>
            </a:r>
            <a:r>
              <a:rPr lang="en-US" sz="1200" spc="-48" err="1">
                <a:solidFill>
                  <a:srgbClr val="000000"/>
                </a:solidFill>
                <a:latin typeface="Arimo"/>
              </a:rPr>
              <a:t>udostępniać</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rozpowszechniać</a:t>
            </a:r>
            <a:r>
              <a:rPr lang="en-US" sz="1200" spc="-48">
                <a:solidFill>
                  <a:srgbClr val="000000"/>
                </a:solidFill>
                <a:latin typeface="Arimo"/>
              </a:rPr>
              <a:t> </a:t>
            </a:r>
            <a:r>
              <a:rPr lang="en-US" sz="1200" spc="-48" err="1">
                <a:solidFill>
                  <a:srgbClr val="000000"/>
                </a:solidFill>
                <a:latin typeface="Arimo"/>
              </a:rPr>
              <a:t>dokumentów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rozpatrywanego</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Spółce</a:t>
            </a:r>
            <a:r>
              <a:rPr lang="en-US" sz="1200" spc="-48">
                <a:solidFill>
                  <a:srgbClr val="000000"/>
                </a:solidFill>
                <a:latin typeface="Arimo"/>
              </a:rPr>
              <a:t>. Dane </a:t>
            </a:r>
            <a:r>
              <a:rPr lang="en-US" sz="1200" spc="-48" err="1">
                <a:solidFill>
                  <a:srgbClr val="000000"/>
                </a:solidFill>
                <a:latin typeface="Arimo"/>
              </a:rPr>
              <a:t>zawarte</a:t>
            </a:r>
            <a:r>
              <a:rPr lang="en-US" sz="1200" spc="-48">
                <a:solidFill>
                  <a:srgbClr val="000000"/>
                </a:solidFill>
                <a:latin typeface="Arimo"/>
              </a:rPr>
              <a:t>                 w </a:t>
            </a:r>
            <a:r>
              <a:rPr lang="en-US" sz="1200" spc="-48" err="1">
                <a:solidFill>
                  <a:srgbClr val="000000"/>
                </a:solidFill>
                <a:latin typeface="Arimo"/>
              </a:rPr>
              <a:t>materiałach</a:t>
            </a:r>
            <a:r>
              <a:rPr lang="en-US" sz="1200" spc="-48">
                <a:solidFill>
                  <a:srgbClr val="000000"/>
                </a:solidFill>
                <a:latin typeface="Arimo"/>
              </a:rPr>
              <a:t> i </a:t>
            </a:r>
            <a:r>
              <a:rPr lang="en-US" sz="1200" spc="-48" err="1">
                <a:solidFill>
                  <a:srgbClr val="000000"/>
                </a:solidFill>
                <a:latin typeface="Arimo"/>
              </a:rPr>
              <a:t>dokumentach</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zawierać</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osobowe</a:t>
            </a:r>
            <a:r>
              <a:rPr lang="en-US" sz="1200" spc="-48">
                <a:solidFill>
                  <a:srgbClr val="000000"/>
                </a:solidFill>
                <a:latin typeface="Arimo"/>
              </a:rPr>
              <a:t> i </a:t>
            </a:r>
            <a:r>
              <a:rPr lang="en-US" sz="1200" spc="-48" err="1">
                <a:solidFill>
                  <a:srgbClr val="000000"/>
                </a:solidFill>
                <a:latin typeface="Arimo"/>
              </a:rPr>
              <a:t>podlegają</a:t>
            </a:r>
            <a:r>
              <a:rPr lang="en-US" sz="1200" spc="-48">
                <a:solidFill>
                  <a:srgbClr val="000000"/>
                </a:solidFill>
                <a:latin typeface="Arimo"/>
              </a:rPr>
              <a:t>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przewidzianej</a:t>
            </a:r>
            <a:r>
              <a:rPr lang="en-US" sz="1200" spc="-48">
                <a:solidFill>
                  <a:srgbClr val="000000"/>
                </a:solidFill>
                <a:latin typeface="Arimo"/>
              </a:rPr>
              <a:t> w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przepisach</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o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p>
        </p:txBody>
      </p:sp>
      <p:sp>
        <p:nvSpPr>
          <p:cNvPr id="16" name="TextBox 16"/>
          <p:cNvSpPr txBox="1"/>
          <p:nvPr/>
        </p:nvSpPr>
        <p:spPr>
          <a:xfrm>
            <a:off x="577793" y="28185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17" name="TextBox 17"/>
          <p:cNvSpPr txBox="1"/>
          <p:nvPr/>
        </p:nvSpPr>
        <p:spPr>
          <a:xfrm>
            <a:off x="853289" y="2818594"/>
            <a:ext cx="6137055"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Członkinią/ członkiem Komisji nie może być:</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1030341" y="309531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346226" y="3081028"/>
            <a:ext cx="5818136" cy="12858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której dotyczy Zawiadomienie;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osoba pozostająca z osobą przekazującą Zawiadomienie  lub z osobą wskazaną                           w Zawiadomieniu jako domniemana ofiara albo domniemana sprawczyni/ domniemany sprawca – w stosunku prawnym lub faktycznym budzącym uzasadnione wątpliwości co do jej obiektywizmu i bezstronności. </a:t>
            </a:r>
          </a:p>
          <a:p>
            <a:pPr algn="just">
              <a:lnSpc>
                <a:spcPts val="1439"/>
              </a:lnSpc>
              <a:spcBef>
                <a:spcPct val="0"/>
              </a:spcBef>
            </a:pPr>
            <a:endParaRPr lang="en-US" sz="1200" spc="-48">
              <a:solidFill>
                <a:srgbClr val="000000"/>
              </a:solidFill>
              <a:latin typeface="Arimo"/>
            </a:endParaRPr>
          </a:p>
        </p:txBody>
      </p:sp>
      <p:sp>
        <p:nvSpPr>
          <p:cNvPr id="20" name="TextBox 20"/>
          <p:cNvSpPr txBox="1"/>
          <p:nvPr/>
        </p:nvSpPr>
        <p:spPr>
          <a:xfrm>
            <a:off x="1030341" y="353346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577793" y="4457275"/>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2" name="TextBox 22"/>
          <p:cNvSpPr txBox="1"/>
          <p:nvPr/>
        </p:nvSpPr>
        <p:spPr>
          <a:xfrm>
            <a:off x="853289" y="4438341"/>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Zarząd Spółki wyznacza niezwłocznie inną osobę w zastępstwie członkini/ członka Komisji podlegającego wyłączeniu z przyczyn wymienionych w ust. 8.</a:t>
            </a:r>
          </a:p>
          <a:p>
            <a:pPr algn="just">
              <a:lnSpc>
                <a:spcPts val="1439"/>
              </a:lnSpc>
              <a:spcBef>
                <a:spcPct val="0"/>
              </a:spcBef>
            </a:pPr>
            <a:endParaRPr lang="en-US" sz="1200" spc="-48">
              <a:solidFill>
                <a:srgbClr val="000000"/>
              </a:solidFill>
              <a:latin typeface="Arimo"/>
            </a:endParaRPr>
          </a:p>
        </p:txBody>
      </p:sp>
      <p:sp>
        <p:nvSpPr>
          <p:cNvPr id="23" name="TextBox 23"/>
          <p:cNvSpPr txBox="1"/>
          <p:nvPr/>
        </p:nvSpPr>
        <p:spPr>
          <a:xfrm>
            <a:off x="532671" y="493705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4" name="TextBox 24"/>
          <p:cNvSpPr txBox="1"/>
          <p:nvPr/>
        </p:nvSpPr>
        <p:spPr>
          <a:xfrm>
            <a:off x="853289" y="4937054"/>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członkini bądź członek Komisji wyznaczony przez osobę będącą Przewodniczącą/ym Komisji. </a:t>
            </a:r>
          </a:p>
          <a:p>
            <a:pPr algn="just">
              <a:lnSpc>
                <a:spcPts val="1439"/>
              </a:lnSpc>
              <a:spcBef>
                <a:spcPct val="0"/>
              </a:spcBef>
            </a:pPr>
            <a:endParaRPr lang="en-US" sz="1200" spc="-48">
              <a:solidFill>
                <a:srgbClr val="000000"/>
              </a:solidFill>
              <a:latin typeface="Arimo"/>
            </a:endParaRPr>
          </a:p>
        </p:txBody>
      </p:sp>
      <p:sp>
        <p:nvSpPr>
          <p:cNvPr id="25" name="TextBox 25"/>
          <p:cNvSpPr txBox="1"/>
          <p:nvPr/>
        </p:nvSpPr>
        <p:spPr>
          <a:xfrm>
            <a:off x="203300" y="5708579"/>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26" name="TextBox 26"/>
          <p:cNvSpPr txBox="1"/>
          <p:nvPr/>
        </p:nvSpPr>
        <p:spPr>
          <a:xfrm>
            <a:off x="853289" y="6327443"/>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rozpoczyna postępowanie niezwłocznie, najpóźniej 7 dni od jej powołania przez Przewodniczącą/ego</a:t>
            </a:r>
          </a:p>
        </p:txBody>
      </p:sp>
      <p:sp>
        <p:nvSpPr>
          <p:cNvPr id="27" name="TextBox 27"/>
          <p:cNvSpPr txBox="1"/>
          <p:nvPr/>
        </p:nvSpPr>
        <p:spPr>
          <a:xfrm>
            <a:off x="532671" y="634913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8" name="TextBox 28"/>
          <p:cNvSpPr txBox="1"/>
          <p:nvPr/>
        </p:nvSpPr>
        <p:spPr>
          <a:xfrm>
            <a:off x="853289" y="6870236"/>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Zarząd Spółki wyposaża Komisję w środki (w tym pomieszczenie i materiały) konieczne do wykonywania jej zadań. </a:t>
            </a:r>
          </a:p>
          <a:p>
            <a:pPr algn="just">
              <a:lnSpc>
                <a:spcPts val="1439"/>
              </a:lnSpc>
              <a:spcBef>
                <a:spcPct val="0"/>
              </a:spcBef>
            </a:pPr>
            <a:endParaRPr lang="en-US" sz="1200" spc="-48">
              <a:solidFill>
                <a:srgbClr val="000000"/>
              </a:solidFill>
              <a:latin typeface="Arimo"/>
            </a:endParaRPr>
          </a:p>
        </p:txBody>
      </p:sp>
      <p:sp>
        <p:nvSpPr>
          <p:cNvPr id="29" name="TextBox 29"/>
          <p:cNvSpPr txBox="1"/>
          <p:nvPr/>
        </p:nvSpPr>
        <p:spPr>
          <a:xfrm>
            <a:off x="532671" y="6870170"/>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853289" y="7413095"/>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Czas trwania Postępowania nie powinien przekroczyć 30 dni, licząc od dnia rozpoczęcia Postępowania o którym mowa w ust. 1.Posiedzenia Komisji realizowane w trybie zdalnym lub bezpośrednim zwołuje Przewodnicząca/y Komisji.</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532671" y="741302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2" name="TextBox 32"/>
          <p:cNvSpPr txBox="1"/>
          <p:nvPr/>
        </p:nvSpPr>
        <p:spPr>
          <a:xfrm>
            <a:off x="853289" y="8136796"/>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Komisja w ciągu 3 dni sporządza Sprawozdanie                                wraz z uzasadnieniem, które przekazuje zarządowi Spółki.</a:t>
            </a:r>
          </a:p>
        </p:txBody>
      </p:sp>
      <p:sp>
        <p:nvSpPr>
          <p:cNvPr id="33" name="TextBox 33"/>
          <p:cNvSpPr txBox="1"/>
          <p:nvPr/>
        </p:nvSpPr>
        <p:spPr>
          <a:xfrm>
            <a:off x="845955" y="8679589"/>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Spółki    oraz zgoda obu stron Postepowania. Zasady określone w § 7 ust. 9 stosuje się odpowiednio.</a:t>
            </a:r>
          </a:p>
          <a:p>
            <a:pPr algn="just">
              <a:lnSpc>
                <a:spcPts val="1439"/>
              </a:lnSpc>
              <a:spcBef>
                <a:spcPct val="0"/>
              </a:spcBef>
            </a:pPr>
            <a:endParaRPr lang="en-US" sz="1200" spc="-48">
              <a:solidFill>
                <a:srgbClr val="000000"/>
              </a:solidFill>
              <a:latin typeface="Arimo"/>
              <a:ea typeface="Arimo"/>
            </a:endParaRPr>
          </a:p>
        </p:txBody>
      </p:sp>
      <p:sp>
        <p:nvSpPr>
          <p:cNvPr id="34" name="TextBox 34"/>
          <p:cNvSpPr txBox="1"/>
          <p:nvPr/>
        </p:nvSpPr>
        <p:spPr>
          <a:xfrm>
            <a:off x="532671" y="8136796"/>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35" name="TextBox 35"/>
          <p:cNvSpPr txBox="1"/>
          <p:nvPr/>
        </p:nvSpPr>
        <p:spPr>
          <a:xfrm>
            <a:off x="532671" y="867958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36" name="TextBox 36"/>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130</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1375135"/>
            <a:ext cx="7574554"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79734"/>
            <a:ext cx="7556500" cy="1066647"/>
            <a:chOff x="0" y="-28575"/>
            <a:chExt cx="2805794" cy="382262"/>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608599"/>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545329" y="2506230"/>
            <a:ext cx="6552413" cy="971550"/>
          </a:xfrm>
          <a:prstGeom prst="rect">
            <a:avLst/>
          </a:prstGeom>
        </p:spPr>
        <p:txBody>
          <a:bodyPr lIns="0" tIns="0" rIns="0" bIns="0" rtlCol="0" anchor="t">
            <a:spAutoFit/>
          </a:bodyPr>
          <a:lstStyle/>
          <a:p>
            <a:pPr algn="ctr">
              <a:lnSpc>
                <a:spcPts val="1559"/>
              </a:lnSpc>
            </a:pPr>
            <a:endParaRPr/>
          </a:p>
          <a:p>
            <a:pPr algn="ctr">
              <a:lnSpc>
                <a:spcPts val="1559"/>
              </a:lnSpc>
            </a:pPr>
            <a:r>
              <a:rPr lang="en-US" sz="1299" spc="-51">
                <a:solidFill>
                  <a:srgbClr val="000000"/>
                </a:solidFill>
                <a:latin typeface="Arimo Bold"/>
              </a:rPr>
              <a:t>PROCEDURA PRZECIWDZIAŁANIA ZJAWISKOM NIEPOŻĄDANYM </a:t>
            </a:r>
          </a:p>
          <a:p>
            <a:pPr algn="ctr">
              <a:lnSpc>
                <a:spcPts val="1559"/>
              </a:lnSpc>
            </a:pPr>
            <a:r>
              <a:rPr lang="en-US" sz="1299" spc="-51">
                <a:solidFill>
                  <a:srgbClr val="000000"/>
                </a:solidFill>
                <a:latin typeface="Arimo Bold"/>
              </a:rPr>
              <a:t>W ZATRUDNIENIU/ZLECENIU LUB ZAANGAŻOWANIU WOLONTARYJNYM</a:t>
            </a:r>
          </a:p>
          <a:p>
            <a:pPr algn="ctr">
              <a:lnSpc>
                <a:spcPts val="1559"/>
              </a:lnSpc>
            </a:pPr>
            <a:r>
              <a:rPr lang="en-US" sz="1299" spc="-51">
                <a:solidFill>
                  <a:srgbClr val="000000"/>
                </a:solidFill>
                <a:latin typeface="Arimo Bold"/>
              </a:rPr>
              <a:t>W STOWARZYSZENIU „.............................................................................” </a:t>
            </a:r>
          </a:p>
          <a:p>
            <a:pPr algn="just">
              <a:lnSpc>
                <a:spcPts val="1559"/>
              </a:lnSpc>
              <a:spcBef>
                <a:spcPct val="0"/>
              </a:spcBef>
            </a:pPr>
            <a:endParaRPr lang="en-US" sz="1299" spc="-51">
              <a:solidFill>
                <a:srgbClr val="000000"/>
              </a:solidFill>
              <a:latin typeface="Arimo Bold"/>
            </a:endParaRP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1364806" y="1630037"/>
            <a:ext cx="5114022" cy="209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Stowarzyszenia z Komisją Rewizyjną – pełna wersja</a:t>
            </a:r>
          </a:p>
        </p:txBody>
      </p:sp>
      <p:sp>
        <p:nvSpPr>
          <p:cNvPr id="18" name="TextBox 18"/>
          <p:cNvSpPr txBox="1"/>
          <p:nvPr/>
        </p:nvSpPr>
        <p:spPr>
          <a:xfrm>
            <a:off x="6289104" y="305042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545329" y="2293569"/>
            <a:ext cx="5114022" cy="180975"/>
          </a:xfrm>
          <a:prstGeom prst="rect">
            <a:avLst/>
          </a:prstGeom>
        </p:spPr>
        <p:txBody>
          <a:bodyPr lIns="0" tIns="0" rIns="0" bIns="0" rtlCol="0" anchor="t">
            <a:spAutoFit/>
          </a:bodyPr>
          <a:lstStyle/>
          <a:p>
            <a:pPr>
              <a:lnSpc>
                <a:spcPts val="1320"/>
              </a:lnSpc>
              <a:spcBef>
                <a:spcPct val="0"/>
              </a:spcBef>
            </a:pPr>
            <a:r>
              <a:rPr lang="en-US" sz="1100" spc="-44">
                <a:solidFill>
                  <a:srgbClr val="34414A"/>
                </a:solidFill>
                <a:latin typeface="Arimo"/>
              </a:rPr>
              <a:t>Załącznik do Uchwały Zarządu Stowarzyszenia z dnia.....................................</a:t>
            </a:r>
          </a:p>
        </p:txBody>
      </p:sp>
      <p:sp>
        <p:nvSpPr>
          <p:cNvPr id="20" name="TextBox 20"/>
          <p:cNvSpPr txBox="1"/>
          <p:nvPr/>
        </p:nvSpPr>
        <p:spPr>
          <a:xfrm>
            <a:off x="2858886" y="3586749"/>
            <a:ext cx="2125861"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a:t>
            </a:r>
          </a:p>
          <a:p>
            <a:pPr algn="ctr">
              <a:lnSpc>
                <a:spcPts val="1439"/>
              </a:lnSpc>
              <a:spcBef>
                <a:spcPct val="0"/>
              </a:spcBef>
            </a:pPr>
            <a:r>
              <a:rPr lang="en-US" sz="1200" spc="-48">
                <a:solidFill>
                  <a:srgbClr val="000000"/>
                </a:solidFill>
                <a:latin typeface="Arimo Bold"/>
              </a:rPr>
              <a:t>POSTANOWIENIA OGÓLNE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§1</a:t>
            </a:r>
          </a:p>
          <a:p>
            <a:pPr algn="ctr">
              <a:lnSpc>
                <a:spcPts val="1439"/>
              </a:lnSpc>
              <a:spcBef>
                <a:spcPct val="0"/>
              </a:spcBef>
            </a:pPr>
            <a:r>
              <a:rPr lang="en-US" sz="1200" spc="-48">
                <a:solidFill>
                  <a:srgbClr val="000000"/>
                </a:solidFill>
                <a:latin typeface="Arimo Bold"/>
              </a:rPr>
              <a:t>Cel i zakres działania Procedury</a:t>
            </a:r>
          </a:p>
        </p:txBody>
      </p:sp>
      <p:sp>
        <p:nvSpPr>
          <p:cNvPr id="21" name="TextBox 21"/>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a:t>
            </a:r>
          </a:p>
        </p:txBody>
      </p:sp>
      <p:sp>
        <p:nvSpPr>
          <p:cNvPr id="22" name="TextBox 22"/>
          <p:cNvSpPr txBox="1"/>
          <p:nvPr/>
        </p:nvSpPr>
        <p:spPr>
          <a:xfrm>
            <a:off x="3280483" y="466355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3" name="TextBox 23"/>
          <p:cNvSpPr txBox="1"/>
          <p:nvPr/>
        </p:nvSpPr>
        <p:spPr>
          <a:xfrm>
            <a:off x="545329" y="4693305"/>
            <a:ext cx="6552413" cy="39890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1. Stowarzyszenie „..............................”  podejmuje starania, by środowisko pracy, zleceń lub zaangażowania w ramach wolontariatu było wolne od mobbingu i dyskryminacji oraz innych form przemocy.</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2. Stowarzyszenie „.............................” nie akceptuje mobbingu, dyskryminacji, ani żadnych innych form przemocy fizycznej lub psychicznej.</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3. Procedura przeciwdziałania mobbingowi i dyskryminacji, określana dalej jako „Procedura”, stanowi wewnętrzną regulację i ustala zasady przeciwdziałania tym zjawiskom w Stowarzyszeniu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4. Stowarzyszenie jako pracodawca, realizując obowiązek określony w art. 94¹ Kodeksu pracy, udostępnia pracownikom tekst przepisów dotyczących równego traktowania w zatrudnieniu, który stanowi Załącznik nr 1 do Procedury.</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5. Stowarzyszenie jako zleceniodawca lub organizator wolontariatu w sprawach naruszających prawa i bezpieczeństwo zleceniobiorców lub wolontariuszy zastosuje przepisy ustawy z dnia 23 kwietnia 1964 r. – Kodeks Cywilny lub odwoła się do Ustawy o działalności pożytku publicznego</a:t>
            </a:r>
          </a:p>
          <a:p>
            <a:pPr algn="just">
              <a:lnSpc>
                <a:spcPts val="1679"/>
              </a:lnSpc>
            </a:pPr>
            <a:r>
              <a:rPr lang="en-US" sz="1200">
                <a:solidFill>
                  <a:srgbClr val="000000"/>
                </a:solidFill>
                <a:latin typeface="Arimo"/>
              </a:rPr>
              <a:t> i o wolontariacie z dnia 24 kwietnia 2003 r.</a:t>
            </a:r>
          </a:p>
        </p:txBody>
      </p:sp>
      <p:sp>
        <p:nvSpPr>
          <p:cNvPr id="24" name="TextBox 24"/>
          <p:cNvSpPr txBox="1"/>
          <p:nvPr/>
        </p:nvSpPr>
        <p:spPr>
          <a:xfrm>
            <a:off x="3280483" y="5462395"/>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5" name="TextBox 25"/>
          <p:cNvSpPr txBox="1"/>
          <p:nvPr/>
        </p:nvSpPr>
        <p:spPr>
          <a:xfrm>
            <a:off x="1918178" y="659023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6" name="TextBox 39">
            <a:extLst>
              <a:ext uri="{FF2B5EF4-FFF2-40B4-BE49-F238E27FC236}">
                <a16:creationId xmlns:a16="http://schemas.microsoft.com/office/drawing/2014/main" id="{438A586F-7B87-6B71-F89A-5AB41BBDB72F}"/>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27" name="TextBox 40">
            <a:extLst>
              <a:ext uri="{FF2B5EF4-FFF2-40B4-BE49-F238E27FC236}">
                <a16:creationId xmlns:a16="http://schemas.microsoft.com/office/drawing/2014/main" id="{2C0465D3-4AE3-772B-768C-659BC22AD0F7}"/>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577793" y="1453859"/>
            <a:ext cx="6412551" cy="557214"/>
            <a:chOff x="0" y="-19050"/>
            <a:chExt cx="8550068" cy="742950"/>
          </a:xfrm>
        </p:grpSpPr>
        <p:sp>
          <p:nvSpPr>
            <p:cNvPr id="15" name="TextBox 1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6" name="TextBox 16"/>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Czas</a:t>
              </a:r>
              <a:r>
                <a:rPr lang="en-US" sz="1200" spc="-48">
                  <a:solidFill>
                    <a:srgbClr val="000000"/>
                  </a:solidFill>
                  <a:latin typeface="Arimo"/>
                </a:rPr>
                <a:t> </a:t>
              </a:r>
              <a:r>
                <a:rPr lang="en-US" sz="1200" spc="-48" err="1">
                  <a:solidFill>
                    <a:srgbClr val="000000"/>
                  </a:solidFill>
                  <a:latin typeface="Arimo"/>
                </a:rPr>
                <a:t>trwania</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nie </a:t>
              </a:r>
              <a:r>
                <a:rPr lang="en-US" sz="1200" spc="-48" err="1">
                  <a:solidFill>
                    <a:srgbClr val="000000"/>
                  </a:solidFill>
                  <a:latin typeface="Arimo"/>
                </a:rPr>
                <a:t>powinien</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dłuższy</a:t>
              </a:r>
              <a:r>
                <a:rPr lang="en-US" sz="1200" spc="-48">
                  <a:solidFill>
                    <a:srgbClr val="000000"/>
                  </a:solidFill>
                  <a:latin typeface="Arimo"/>
                </a:rPr>
                <a:t> </a:t>
              </a:r>
              <a:r>
                <a:rPr lang="en-US" sz="1200" spc="-48" err="1">
                  <a:solidFill>
                    <a:srgbClr val="000000"/>
                  </a:solidFill>
                  <a:latin typeface="Arimo"/>
                </a:rPr>
                <a:t>niż</a:t>
              </a:r>
              <a:r>
                <a:rPr lang="en-US" sz="1200" spc="-48">
                  <a:solidFill>
                    <a:srgbClr val="000000"/>
                  </a:solidFill>
                  <a:latin typeface="Arimo"/>
                </a:rPr>
                <a:t> 14 </a:t>
              </a:r>
              <a:r>
                <a:rPr lang="en-US" sz="1200" spc="-48" err="1">
                  <a:solidFill>
                    <a:srgbClr val="000000"/>
                  </a:solidFill>
                  <a:latin typeface="Arimo"/>
                </a:rPr>
                <a:t>dni</a:t>
              </a:r>
              <a:r>
                <a:rPr lang="en-US" sz="1200" spc="-48">
                  <a:solidFill>
                    <a:srgbClr val="000000"/>
                  </a:solidFill>
                  <a:latin typeface="Arimo"/>
                </a:rPr>
                <a:t>. Na </a:t>
              </a:r>
              <a:r>
                <a:rPr lang="en-US" sz="1200" spc="-48" err="1">
                  <a:solidFill>
                    <a:srgbClr val="000000"/>
                  </a:solidFill>
                  <a:latin typeface="Arimo"/>
                </a:rPr>
                <a:t>zgodny</a:t>
              </a:r>
              <a:r>
                <a:rPr lang="en-US" sz="1200" spc="-48">
                  <a:solidFill>
                    <a:srgbClr val="000000"/>
                  </a:solidFill>
                  <a:latin typeface="Arimo"/>
                </a:rPr>
                <a:t> </a:t>
              </a:r>
              <a:r>
                <a:rPr lang="en-US" sz="1200" spc="-48" err="1">
                  <a:solidFill>
                    <a:srgbClr val="000000"/>
                  </a:solidFill>
                  <a:latin typeface="Arimo"/>
                </a:rPr>
                <a:t>wniosek</a:t>
              </a:r>
              <a:r>
                <a:rPr lang="en-US" sz="1200" spc="-48">
                  <a:solidFill>
                    <a:srgbClr val="000000"/>
                  </a:solidFill>
                  <a:latin typeface="Arimo"/>
                </a:rPr>
                <a:t> </a:t>
              </a:r>
              <a:r>
                <a:rPr lang="en-US" sz="1200" spc="-48" err="1">
                  <a:solidFill>
                    <a:srgbClr val="000000"/>
                  </a:solidFill>
                  <a:latin typeface="Arimo"/>
                </a:rPr>
                <a:t>stron</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z </a:t>
              </a:r>
              <a:r>
                <a:rPr lang="en-US" sz="1200" spc="-48" err="1">
                  <a:solidFill>
                    <a:srgbClr val="000000"/>
                  </a:solidFill>
                  <a:latin typeface="Arimo"/>
                </a:rPr>
                <a:t>innych</a:t>
              </a:r>
              <a:r>
                <a:rPr lang="en-US" sz="1200" spc="-48">
                  <a:solidFill>
                    <a:srgbClr val="000000"/>
                  </a:solidFill>
                  <a:latin typeface="Arimo"/>
                </a:rPr>
                <a:t> </a:t>
              </a:r>
              <a:r>
                <a:rPr lang="en-US" sz="1200" spc="-48" err="1">
                  <a:solidFill>
                    <a:srgbClr val="000000"/>
                  </a:solidFill>
                  <a:latin typeface="Arimo"/>
                </a:rPr>
                <a:t>ważnych</a:t>
              </a:r>
              <a:r>
                <a:rPr lang="en-US" sz="1200" spc="-48">
                  <a:solidFill>
                    <a:srgbClr val="000000"/>
                  </a:solidFill>
                  <a:latin typeface="Arimo"/>
                </a:rPr>
                <a:t> </a:t>
              </a:r>
              <a:r>
                <a:rPr lang="en-US" sz="1200" spc="-48" err="1">
                  <a:solidFill>
                    <a:srgbClr val="000000"/>
                  </a:solidFill>
                  <a:latin typeface="Arimo"/>
                </a:rPr>
                <a:t>powodów</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termin</a:t>
              </a:r>
              <a:r>
                <a:rPr lang="en-US" sz="1200" spc="-48">
                  <a:solidFill>
                    <a:srgbClr val="000000"/>
                  </a:solidFill>
                  <a:latin typeface="Arimo"/>
                </a:rPr>
                <a:t> </a:t>
              </a:r>
              <a:r>
                <a:rPr lang="en-US" sz="1200" spc="-48" err="1">
                  <a:solidFill>
                    <a:srgbClr val="000000"/>
                  </a:solidFill>
                  <a:latin typeface="Arimo"/>
                </a:rPr>
                <a:t>przedłużyć</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jeśli</a:t>
              </a:r>
              <a:r>
                <a:rPr lang="en-US" sz="1200" spc="-48">
                  <a:solidFill>
                    <a:srgbClr val="000000"/>
                  </a:solidFill>
                  <a:latin typeface="Arimo"/>
                </a:rPr>
                <a:t> </a:t>
              </a:r>
              <a:r>
                <a:rPr lang="en-US" sz="1200" spc="-48" err="1">
                  <a:solidFill>
                    <a:srgbClr val="000000"/>
                  </a:solidFill>
                  <a:latin typeface="Arimo"/>
                </a:rPr>
                <a:t>zaistnieje</a:t>
              </a:r>
              <a:r>
                <a:rPr lang="en-US" sz="1200" spc="-48">
                  <a:solidFill>
                    <a:srgbClr val="000000"/>
                  </a:solidFill>
                  <a:latin typeface="Arimo"/>
                </a:rPr>
                <a:t> </a:t>
              </a:r>
              <a:r>
                <a:rPr lang="en-US" sz="1200" spc="-48" err="1">
                  <a:solidFill>
                    <a:srgbClr val="000000"/>
                  </a:solidFill>
                  <a:latin typeface="Arimo"/>
                </a:rPr>
                <a:t>prawdopodobieństwo</a:t>
              </a:r>
              <a:r>
                <a:rPr lang="en-US" sz="1200" spc="-48">
                  <a:solidFill>
                    <a:srgbClr val="000000"/>
                  </a:solidFill>
                  <a:latin typeface="Arimo"/>
                </a:rPr>
                <a:t> </a:t>
              </a:r>
              <a:r>
                <a:rPr lang="en-US" sz="1200" spc="-48" err="1">
                  <a:solidFill>
                    <a:srgbClr val="000000"/>
                  </a:solidFill>
                  <a:latin typeface="Arimo"/>
                </a:rPr>
                <a:t>ugodowego</a:t>
              </a:r>
              <a:r>
                <a:rPr lang="en-US" sz="1200" spc="-48">
                  <a:solidFill>
                    <a:srgbClr val="000000"/>
                  </a:solidFill>
                  <a:latin typeface="Arimo"/>
                </a:rPr>
                <a:t> </a:t>
              </a:r>
              <a:r>
                <a:rPr lang="en-US" sz="1200" spc="-48" err="1">
                  <a:solidFill>
                    <a:srgbClr val="000000"/>
                  </a:solidFill>
                  <a:latin typeface="Arimo"/>
                </a:rPr>
                <a:t>zakończenia</a:t>
              </a:r>
              <a:r>
                <a:rPr lang="en-US" sz="1200" spc="-48">
                  <a:solidFill>
                    <a:srgbClr val="000000"/>
                  </a:solidFill>
                  <a:latin typeface="Arimo"/>
                </a:rPr>
                <a:t> </a:t>
              </a:r>
              <a:r>
                <a:rPr lang="en-US" sz="1200" spc="-48" err="1">
                  <a:solidFill>
                    <a:srgbClr val="000000"/>
                  </a:solidFill>
                  <a:latin typeface="Arimo"/>
                </a:rPr>
                <a:t>sprawy</a:t>
              </a:r>
              <a:r>
                <a:rPr lang="en-US" sz="1200" spc="-48">
                  <a:solidFill>
                    <a:srgbClr val="000000"/>
                  </a:solidFill>
                  <a:latin typeface="Arimo"/>
                </a:rPr>
                <a:t>. </a:t>
              </a:r>
            </a:p>
          </p:txBody>
        </p:sp>
      </p:grpSp>
      <p:sp>
        <p:nvSpPr>
          <p:cNvPr id="17" name="TextBox 17"/>
          <p:cNvSpPr txBox="1"/>
          <p:nvPr/>
        </p:nvSpPr>
        <p:spPr>
          <a:xfrm>
            <a:off x="569656" y="218387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8" name="TextBox 18"/>
          <p:cNvSpPr txBox="1"/>
          <p:nvPr/>
        </p:nvSpPr>
        <p:spPr>
          <a:xfrm>
            <a:off x="849221" y="2183878"/>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 </a:t>
            </a:r>
          </a:p>
        </p:txBody>
      </p:sp>
      <p:sp>
        <p:nvSpPr>
          <p:cNvPr id="19" name="TextBox 19"/>
          <p:cNvSpPr txBox="1"/>
          <p:nvPr/>
        </p:nvSpPr>
        <p:spPr>
          <a:xfrm>
            <a:off x="845152" y="2851984"/>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Ugodę podpisują obie strony postępowania mediacyjnego oraz Mediatorka/Mediator. Zawarcie ugody kończy bieg postępowania mediacyjnego.</a:t>
            </a:r>
          </a:p>
        </p:txBody>
      </p:sp>
      <p:sp>
        <p:nvSpPr>
          <p:cNvPr id="20" name="TextBox 20"/>
          <p:cNvSpPr txBox="1"/>
          <p:nvPr/>
        </p:nvSpPr>
        <p:spPr>
          <a:xfrm>
            <a:off x="569656" y="285198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grpSp>
        <p:nvGrpSpPr>
          <p:cNvPr id="21" name="Group 21"/>
          <p:cNvGrpSpPr/>
          <p:nvPr/>
        </p:nvGrpSpPr>
        <p:grpSpPr>
          <a:xfrm>
            <a:off x="569656" y="4832985"/>
            <a:ext cx="6412551" cy="361950"/>
            <a:chOff x="0" y="0"/>
            <a:chExt cx="8550068" cy="4826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3" name="TextBox 23"/>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Sprawozdanie powinno zawierać opis przeprowadzonych przez Komisję czynności, ustaleń dotyczących stanu faktycznego, wnioski oraz rekomendacje.</a:t>
              </a:r>
            </a:p>
          </p:txBody>
        </p:sp>
      </p:grpSp>
      <p:grpSp>
        <p:nvGrpSpPr>
          <p:cNvPr id="24" name="Group 24"/>
          <p:cNvGrpSpPr/>
          <p:nvPr/>
        </p:nvGrpSpPr>
        <p:grpSpPr>
          <a:xfrm>
            <a:off x="569656" y="5375910"/>
            <a:ext cx="6412551" cy="723900"/>
            <a:chOff x="0" y="0"/>
            <a:chExt cx="8550068" cy="965200"/>
          </a:xfrm>
        </p:grpSpPr>
        <p:sp>
          <p:nvSpPr>
            <p:cNvPr id="25" name="TextBox 2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6" name="TextBox 26"/>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Spółka, na podstawie sprawozdania oraz niezależnie od zaleceń w nim zawartych, w zależności od charakteru i skali niepożądanych zachowań i zdarzeń, podejmuje działania zmierzające do wyeliminowania stwierdzonych nieprawidłowości i wdraża działania przeciwdziałające ich powstawaniu i ponownemu wystąpieniu.</a:t>
              </a:r>
            </a:p>
          </p:txBody>
        </p:sp>
      </p:grpSp>
      <p:grpSp>
        <p:nvGrpSpPr>
          <p:cNvPr id="27" name="Group 27"/>
          <p:cNvGrpSpPr/>
          <p:nvPr/>
        </p:nvGrpSpPr>
        <p:grpSpPr>
          <a:xfrm>
            <a:off x="615260" y="7113030"/>
            <a:ext cx="6412551" cy="904875"/>
            <a:chOff x="0" y="0"/>
            <a:chExt cx="8550068" cy="12065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29" name="TextBox 29"/>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Sprawczyni/ sprawca zjawiska niepożądanego w zatrudnieniu może zostać pociągnięta/y przez Spółkę jako Pracodawczynię do odpowiedzialności finansowej za wyrządzoną szkodę, lub może zostać ukarana/y w inny sposób, w tym za pomocą kary porządkowej lub rozwiązania stosunku pracy, w tym rozwiązania umowy o pracę bez zachowania okresu wypowiedzenia, z winy pracownicy/pracownika (w tzw. trybie dyscyplinarnym).</a:t>
              </a:r>
            </a:p>
          </p:txBody>
        </p:sp>
      </p:grpSp>
      <p:sp>
        <p:nvSpPr>
          <p:cNvPr id="30" name="TextBox 30"/>
          <p:cNvSpPr txBox="1"/>
          <p:nvPr/>
        </p:nvSpPr>
        <p:spPr>
          <a:xfrm>
            <a:off x="845152" y="3404301"/>
            <a:ext cx="6137055" cy="12858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przypadku nieprzekazania sprawy do postępowania mediacyjnego lub niezawarcia ugody, Komisja podejmuje decyzję w sprawie zwykłą większością głosów, w terminie określonym w ust. 3. Komisja w ciągu 3 dni sporządza Sprawozdanie wraz z uzasadnieniem, które przekazuje zarządowi Spółki. Zawiadamiająca/y, osoba wskazana w Zawiadomieniu jako domniemana ofiara oraz osoba wskazana w Zawiadomieniu jako domniemana sprawczyni/ domniemany sprawca, otrzymują ze strony Spółki wyciąg ze sprawozdania zawierający najważniejsze ustalenia       Komisji i ewentualne rekomendacje do wdrożenia, na które zgodzi się Spółka.</a:t>
            </a:r>
          </a:p>
        </p:txBody>
      </p:sp>
      <p:sp>
        <p:nvSpPr>
          <p:cNvPr id="31" name="TextBox 31"/>
          <p:cNvSpPr txBox="1"/>
          <p:nvPr/>
        </p:nvSpPr>
        <p:spPr>
          <a:xfrm>
            <a:off x="569656" y="3404301"/>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grpSp>
        <p:nvGrpSpPr>
          <p:cNvPr id="32" name="Group 32"/>
          <p:cNvGrpSpPr/>
          <p:nvPr/>
        </p:nvGrpSpPr>
        <p:grpSpPr>
          <a:xfrm>
            <a:off x="569656" y="6227898"/>
            <a:ext cx="6412551" cy="723900"/>
            <a:chOff x="0" y="0"/>
            <a:chExt cx="8550068" cy="965200"/>
          </a:xfrm>
        </p:grpSpPr>
        <p:sp>
          <p:nvSpPr>
            <p:cNvPr id="33" name="TextBox 33"/>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sp>
          <p:nvSpPr>
            <p:cNvPr id="34" name="TextBox 34"/>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w przypadku ustalenia, iż określona osoba faktycznie była zdaniem Komisji ofiarą zjawiska niepożądanego w zatrudnieniu, czynności zaradcze mogą polegać np. na zaproponowaniu ofierze przeniesienia na inne stanowisko pracy lub do innego miejsca zlecenia, bądź zastosowania innej formy zatrudnienia czy zlecenia.</a:t>
              </a:r>
            </a:p>
          </p:txBody>
        </p:sp>
      </p:grpSp>
      <p:grpSp>
        <p:nvGrpSpPr>
          <p:cNvPr id="35" name="Group 35"/>
          <p:cNvGrpSpPr/>
          <p:nvPr/>
        </p:nvGrpSpPr>
        <p:grpSpPr>
          <a:xfrm>
            <a:off x="615260" y="8179830"/>
            <a:ext cx="6412551" cy="904875"/>
            <a:chOff x="0" y="0"/>
            <a:chExt cx="8550068" cy="1206500"/>
          </a:xfrm>
        </p:grpSpPr>
        <p:sp>
          <p:nvSpPr>
            <p:cNvPr id="36" name="TextBox 3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37" name="TextBox 37"/>
            <p:cNvSpPr txBox="1"/>
            <p:nvPr/>
          </p:nvSpPr>
          <p:spPr>
            <a:xfrm>
              <a:off x="367328" y="-19050"/>
              <a:ext cx="8182740" cy="12255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Sprawczyni/ sprawca zjawiska niepożądanego w zleceniu, może zostać pociągnięta/y przez Spółkę jako zleceniodawczynię, do odpowiedzialności finansowej za wyrządzoną szkodę lub może zostać ukarana/y w inny sposób, w tym za pomocą kary porządkowej lub rozwiązania umowy          zlecenia w trybie natychmiastowym.</a:t>
              </a:r>
            </a:p>
            <a:p>
              <a:pPr algn="just">
                <a:lnSpc>
                  <a:spcPts val="1439"/>
                </a:lnSpc>
                <a:spcBef>
                  <a:spcPct val="0"/>
                </a:spcBef>
              </a:pPr>
              <a:endParaRPr lang="en-US" sz="1200" spc="-48">
                <a:solidFill>
                  <a:srgbClr val="000000"/>
                </a:solidFill>
                <a:latin typeface="Arimo"/>
              </a:endParaRPr>
            </a:p>
          </p:txBody>
        </p:sp>
      </p:grpSp>
      <p:sp>
        <p:nvSpPr>
          <p:cNvPr id="38" name="TextBox 38"/>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131</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556500" cy="986913"/>
            <a:chOff x="0" y="0"/>
            <a:chExt cx="2805794" cy="353687"/>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431730" y="1385481"/>
            <a:ext cx="4696539"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5" name="Group 15"/>
          <p:cNvGrpSpPr/>
          <p:nvPr/>
        </p:nvGrpSpPr>
        <p:grpSpPr>
          <a:xfrm>
            <a:off x="573724" y="2642781"/>
            <a:ext cx="6412551" cy="361950"/>
            <a:chOff x="0" y="0"/>
            <a:chExt cx="8550068" cy="482600"/>
          </a:xfrm>
        </p:grpSpPr>
        <p:sp>
          <p:nvSpPr>
            <p:cNvPr id="16" name="TextBox 1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7" name="TextBox 1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Spółka dokłada wszelkich starań mających na celu ochronę danych osobowych przetwarzanych    w związku z realizacją zadań wynikających z niniejszej Procedury.</a:t>
              </a:r>
            </a:p>
          </p:txBody>
        </p:sp>
      </p:grpSp>
      <p:grpSp>
        <p:nvGrpSpPr>
          <p:cNvPr id="18" name="Group 18"/>
          <p:cNvGrpSpPr/>
          <p:nvPr/>
        </p:nvGrpSpPr>
        <p:grpSpPr>
          <a:xfrm>
            <a:off x="573724" y="3195231"/>
            <a:ext cx="6412551" cy="904875"/>
            <a:chOff x="0" y="0"/>
            <a:chExt cx="8550068" cy="1206500"/>
          </a:xfrm>
        </p:grpSpPr>
        <p:sp>
          <p:nvSpPr>
            <p:cNvPr id="19" name="TextBox 1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0" name="TextBox 20"/>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zaangażowane</a:t>
              </a:r>
              <a:r>
                <a:rPr lang="en-US" sz="1200" spc="-48">
                  <a:solidFill>
                    <a:srgbClr val="000000"/>
                  </a:solidFill>
                  <a:latin typeface="Arimo"/>
                </a:rPr>
                <a:t> w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przeciwdziałaniu</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Spółce</a:t>
              </a:r>
              <a:r>
                <a:rPr lang="en-US" sz="1200" spc="-48">
                  <a:solidFill>
                    <a:srgbClr val="000000"/>
                  </a:solidFill>
                  <a:latin typeface="Arimo"/>
                </a:rPr>
                <a:t>, są </a:t>
              </a:r>
              <a:r>
                <a:rPr lang="en-US" sz="1200" spc="-48" err="1">
                  <a:solidFill>
                    <a:srgbClr val="000000"/>
                  </a:solidFill>
                  <a:latin typeface="Arimo"/>
                </a:rPr>
                <a:t>upoważnione</a:t>
              </a:r>
              <a:r>
                <a:rPr lang="en-US" sz="1200" spc="-48">
                  <a:solidFill>
                    <a:srgbClr val="000000"/>
                  </a:solidFill>
                  <a:latin typeface="Arimo"/>
                </a:rPr>
                <a:t> do </a:t>
              </a:r>
              <a:r>
                <a:rPr lang="en-US" sz="1200" spc="-48" err="1">
                  <a:solidFill>
                    <a:srgbClr val="000000"/>
                  </a:solidFill>
                  <a:latin typeface="Arimo"/>
                </a:rPr>
                <a:t>przetwarzania</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występujących</a:t>
              </a:r>
              <a:r>
                <a:rPr lang="en-US" sz="1200" spc="-48">
                  <a:solidFill>
                    <a:srgbClr val="000000"/>
                  </a:solidFill>
                  <a:latin typeface="Arimo"/>
                </a:rPr>
                <a:t>                     w </a:t>
              </a:r>
              <a:r>
                <a:rPr lang="en-US" sz="1200" spc="-48" err="1">
                  <a:solidFill>
                    <a:srgbClr val="000000"/>
                  </a:solidFill>
                  <a:latin typeface="Arimo"/>
                </a:rPr>
                <a:t>Postępowaniu</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a:t>
              </a:r>
              <a:r>
                <a:rPr lang="en-US" sz="1200" spc="-48" err="1">
                  <a:solidFill>
                    <a:srgbClr val="000000"/>
                  </a:solidFill>
                  <a:latin typeface="Arimo"/>
                </a:rPr>
                <a:t>wyłącznie</a:t>
              </a:r>
              <a:r>
                <a:rPr lang="en-US" sz="1200" spc="-48">
                  <a:solidFill>
                    <a:srgbClr val="000000"/>
                  </a:solidFill>
                  <a:latin typeface="Arimo"/>
                </a:rPr>
                <a:t> w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wynikającym</a:t>
              </a:r>
              <a:r>
                <a:rPr lang="en-US" sz="1200" spc="-48">
                  <a:solidFill>
                    <a:srgbClr val="000000"/>
                  </a:solidFill>
                  <a:latin typeface="Arimo"/>
                </a:rPr>
                <a:t> z </a:t>
              </a:r>
              <a:r>
                <a:rPr lang="en-US" sz="1200" spc="-48" err="1">
                  <a:solidFill>
                    <a:srgbClr val="000000"/>
                  </a:solidFill>
                  <a:latin typeface="Arimo"/>
                </a:rPr>
                <a:t>prowadzonego</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oraz są </a:t>
              </a:r>
              <a:r>
                <a:rPr lang="en-US" sz="1200" spc="-48" err="1">
                  <a:solidFill>
                    <a:srgbClr val="000000"/>
                  </a:solidFill>
                  <a:latin typeface="Arimo"/>
                </a:rPr>
                <a:t>zobowiązania</a:t>
              </a:r>
              <a:r>
                <a:rPr lang="en-US" sz="1200" spc="-48">
                  <a:solidFill>
                    <a:srgbClr val="000000"/>
                  </a:solidFill>
                  <a:latin typeface="Arimo"/>
                </a:rPr>
                <a:t> do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w </a:t>
              </a:r>
              <a:r>
                <a:rPr lang="en-US" sz="1200" spc="-48" err="1">
                  <a:solidFill>
                    <a:srgbClr val="000000"/>
                  </a:solidFill>
                  <a:latin typeface="Arimo"/>
                </a:rPr>
                <a:t>poufności</a:t>
              </a:r>
              <a:r>
                <a:rPr lang="en-US" sz="1200" spc="-48">
                  <a:solidFill>
                    <a:srgbClr val="000000"/>
                  </a:solidFill>
                  <a:latin typeface="Arimo"/>
                </a:rPr>
                <a:t>, pod </a:t>
              </a:r>
              <a:r>
                <a:rPr lang="en-US" sz="1200" spc="-48" err="1">
                  <a:solidFill>
                    <a:srgbClr val="000000"/>
                  </a:solidFill>
                  <a:latin typeface="Arimo"/>
                </a:rPr>
                <a:t>rygorem</a:t>
              </a:r>
              <a:r>
                <a:rPr lang="en-US" sz="1200" spc="-48">
                  <a:solidFill>
                    <a:srgbClr val="000000"/>
                  </a:solidFill>
                  <a:latin typeface="Arimo"/>
                </a:rPr>
                <a:t> </a:t>
              </a:r>
              <a:r>
                <a:rPr lang="en-US" sz="1200" spc="-48" err="1">
                  <a:solidFill>
                    <a:srgbClr val="000000"/>
                  </a:solidFill>
                  <a:latin typeface="Arimo"/>
                </a:rPr>
                <a:t>sankcji</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z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p>
          </p:txBody>
        </p:sp>
      </p:grpSp>
      <p:grpSp>
        <p:nvGrpSpPr>
          <p:cNvPr id="21" name="Group 21"/>
          <p:cNvGrpSpPr/>
          <p:nvPr/>
        </p:nvGrpSpPr>
        <p:grpSpPr>
          <a:xfrm>
            <a:off x="573724" y="4290606"/>
            <a:ext cx="6412551" cy="542925"/>
            <a:chOff x="0" y="0"/>
            <a:chExt cx="8550068" cy="7239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3" name="TextBox 23"/>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Wszystkie osoby zaangażowane w Postępowanie oraz osoby składające Zawiadomienie i w nim wskazane, są informowane o przetwarzaniu przez Spółkę ich danych osobowych, zgodnie z treścią odpowiednich obowiązków informacyjnych stosowanych przez Spółkę. </a:t>
              </a:r>
            </a:p>
          </p:txBody>
        </p:sp>
      </p:grpSp>
      <p:sp>
        <p:nvSpPr>
          <p:cNvPr id="24" name="TextBox 24"/>
          <p:cNvSpPr txBox="1"/>
          <p:nvPr/>
        </p:nvSpPr>
        <p:spPr>
          <a:xfrm>
            <a:off x="3163911" y="5146041"/>
            <a:ext cx="123217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p:txBody>
      </p:sp>
      <p:grpSp>
        <p:nvGrpSpPr>
          <p:cNvPr id="25" name="Group 25"/>
          <p:cNvGrpSpPr/>
          <p:nvPr/>
        </p:nvGrpSpPr>
        <p:grpSpPr>
          <a:xfrm>
            <a:off x="573724" y="5863624"/>
            <a:ext cx="6412551" cy="361950"/>
            <a:chOff x="0" y="0"/>
            <a:chExt cx="8550068" cy="482600"/>
          </a:xfrm>
        </p:grpSpPr>
        <p:sp>
          <p:nvSpPr>
            <p:cNvPr id="26" name="TextBox 2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7" name="TextBox 2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Niniejsza Procedura wchodzi w życie z dniem jej ogłoszenia przez Spółkę „.................................”,    w zwyczajowo przyjęty sposób. </a:t>
              </a:r>
            </a:p>
          </p:txBody>
        </p:sp>
      </p:grpSp>
      <p:grpSp>
        <p:nvGrpSpPr>
          <p:cNvPr id="28" name="Group 28"/>
          <p:cNvGrpSpPr/>
          <p:nvPr/>
        </p:nvGrpSpPr>
        <p:grpSpPr>
          <a:xfrm>
            <a:off x="573724" y="6416074"/>
            <a:ext cx="6412551" cy="361950"/>
            <a:chOff x="0" y="0"/>
            <a:chExt cx="8550068" cy="482600"/>
          </a:xfrm>
        </p:grpSpPr>
        <p:sp>
          <p:nvSpPr>
            <p:cNvPr id="29" name="TextBox 2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367328" y="-19050"/>
              <a:ext cx="8182740" cy="5016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Przegląd Procedury jest podejmowany nie rzadziej niż raz na cztery lata. </a:t>
              </a:r>
            </a:p>
            <a:p>
              <a:pPr algn="just">
                <a:lnSpc>
                  <a:spcPts val="1439"/>
                </a:lnSpc>
                <a:spcBef>
                  <a:spcPct val="0"/>
                </a:spcBef>
              </a:pPr>
              <a:endParaRPr lang="en-US" sz="1200" spc="-48">
                <a:solidFill>
                  <a:srgbClr val="000000"/>
                </a:solidFill>
                <a:latin typeface="Arimo"/>
              </a:endParaRPr>
            </a:p>
          </p:txBody>
        </p:sp>
      </p:grpSp>
      <p:grpSp>
        <p:nvGrpSpPr>
          <p:cNvPr id="31" name="Group 31"/>
          <p:cNvGrpSpPr/>
          <p:nvPr/>
        </p:nvGrpSpPr>
        <p:grpSpPr>
          <a:xfrm>
            <a:off x="573724" y="6787417"/>
            <a:ext cx="6412551" cy="723900"/>
            <a:chOff x="0" y="0"/>
            <a:chExt cx="8550068" cy="965200"/>
          </a:xfrm>
        </p:grpSpPr>
        <p:sp>
          <p:nvSpPr>
            <p:cNvPr id="32" name="TextBox 3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3" name="TextBox 33"/>
            <p:cNvSpPr txBox="1"/>
            <p:nvPr/>
          </p:nvSpPr>
          <p:spPr>
            <a:xfrm>
              <a:off x="367328" y="-19050"/>
              <a:ext cx="8182740" cy="9842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Wszelkie zmiany Procedury dokonywane przez Spółkę, wymagają formy pisemnej w postaci aneksów, z wyłączeniem zmian w treści załączników, które mogą być dokonywane w każdym czasie, stosownie do okoliczności i zmieniających się przepisów prawa. </a:t>
              </a:r>
            </a:p>
            <a:p>
              <a:pPr algn="just">
                <a:lnSpc>
                  <a:spcPts val="1439"/>
                </a:lnSpc>
                <a:spcBef>
                  <a:spcPct val="0"/>
                </a:spcBef>
              </a:pPr>
              <a:endParaRPr lang="en-US" sz="1200" spc="-48">
                <a:solidFill>
                  <a:srgbClr val="000000"/>
                </a:solidFill>
                <a:latin typeface="Arimo"/>
              </a:endParaRPr>
            </a:p>
          </p:txBody>
        </p:sp>
      </p:grpSp>
      <p:sp>
        <p:nvSpPr>
          <p:cNvPr id="34" name="TextBox 34"/>
          <p:cNvSpPr txBox="1"/>
          <p:nvPr/>
        </p:nvSpPr>
        <p:spPr>
          <a:xfrm>
            <a:off x="577793" y="7830287"/>
            <a:ext cx="6695837" cy="742950"/>
          </a:xfrm>
          <a:prstGeom prst="rect">
            <a:avLst/>
          </a:prstGeom>
        </p:spPr>
        <p:txBody>
          <a:bodyPr lIns="0" tIns="0" rIns="0" bIns="0" rtlCol="0" anchor="t">
            <a:spAutoFit/>
          </a:bodyPr>
          <a:lstStyle/>
          <a:p>
            <a:pPr>
              <a:lnSpc>
                <a:spcPts val="1439"/>
              </a:lnSpc>
              <a:spcBef>
                <a:spcPct val="0"/>
              </a:spcBef>
            </a:pPr>
            <a:r>
              <a:rPr lang="en-US" sz="1200" spc="-48">
                <a:solidFill>
                  <a:srgbClr val="000000"/>
                </a:solidFill>
                <a:latin typeface="Arimo Italics"/>
              </a:rPr>
              <a:t>Załączniki:</a:t>
            </a:r>
          </a:p>
          <a:p>
            <a:pPr>
              <a:lnSpc>
                <a:spcPts val="1439"/>
              </a:lnSpc>
              <a:spcBef>
                <a:spcPct val="0"/>
              </a:spcBef>
            </a:pPr>
            <a:r>
              <a:rPr lang="en-US" sz="1200" spc="-48">
                <a:solidFill>
                  <a:srgbClr val="000000"/>
                </a:solidFill>
                <a:latin typeface="Arimo Italics"/>
              </a:rPr>
              <a:t>1.  Informacja dla osób pracujących w ramach umowy o pracę, dotycząca równego traktowania </a:t>
            </a:r>
          </a:p>
          <a:p>
            <a:pPr algn="just">
              <a:lnSpc>
                <a:spcPts val="1439"/>
              </a:lnSpc>
              <a:spcBef>
                <a:spcPct val="0"/>
              </a:spcBef>
            </a:pPr>
            <a:r>
              <a:rPr lang="en-US" sz="1200" spc="-48">
                <a:solidFill>
                  <a:srgbClr val="000000"/>
                </a:solidFill>
                <a:latin typeface="Arimo Italics"/>
              </a:rPr>
              <a:t>     w  zatrudnieniu.</a:t>
            </a:r>
          </a:p>
          <a:p>
            <a:pPr>
              <a:lnSpc>
                <a:spcPts val="1439"/>
              </a:lnSpc>
              <a:spcBef>
                <a:spcPct val="0"/>
              </a:spcBef>
            </a:pPr>
            <a:r>
              <a:rPr lang="en-US" sz="1200" spc="-48">
                <a:solidFill>
                  <a:srgbClr val="000000"/>
                </a:solidFill>
                <a:latin typeface="Arimo Italics"/>
              </a:rPr>
              <a:t>2. Formularz Zawiadomienia.</a:t>
            </a:r>
          </a:p>
        </p:txBody>
      </p:sp>
      <p:sp>
        <p:nvSpPr>
          <p:cNvPr id="35" name="TextBox 3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132</a:t>
            </a:r>
          </a:p>
        </p:txBody>
      </p:sp>
      <p:sp>
        <p:nvSpPr>
          <p:cNvPr id="36" name="TextBox 36"/>
          <p:cNvSpPr txBox="1"/>
          <p:nvPr/>
        </p:nvSpPr>
        <p:spPr>
          <a:xfrm>
            <a:off x="6986276" y="579577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7" name="TextBox 37"/>
          <p:cNvSpPr txBox="1"/>
          <p:nvPr/>
        </p:nvSpPr>
        <p:spPr>
          <a:xfrm>
            <a:off x="594512" y="9523140"/>
            <a:ext cx="1392236" cy="164003"/>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Spółki</a:t>
            </a:r>
          </a:p>
        </p:txBody>
      </p:sp>
      <p:sp>
        <p:nvSpPr>
          <p:cNvPr id="38" name="TextBox 38"/>
          <p:cNvSpPr txBox="1"/>
          <p:nvPr/>
        </p:nvSpPr>
        <p:spPr>
          <a:xfrm>
            <a:off x="525817"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14195" r="-101623"/>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928559" y="5174964"/>
            <a:ext cx="3702881" cy="1514475"/>
          </a:xfrm>
          <a:prstGeom prst="rect">
            <a:avLst/>
          </a:prstGeom>
        </p:spPr>
        <p:txBody>
          <a:bodyPr lIns="0" tIns="0" rIns="0" bIns="0" rtlCol="0" anchor="t">
            <a:spAutoFit/>
          </a:bodyPr>
          <a:lstStyle/>
          <a:p>
            <a:pPr algn="ctr">
              <a:lnSpc>
                <a:spcPts val="3959"/>
              </a:lnSpc>
              <a:spcBef>
                <a:spcPct val="0"/>
              </a:spcBef>
            </a:pPr>
            <a:r>
              <a:rPr lang="en-US" sz="3299" spc="-131">
                <a:solidFill>
                  <a:srgbClr val="333F48"/>
                </a:solidFill>
                <a:latin typeface="Arimo Bold"/>
              </a:rPr>
              <a:t>Spis treści wzorów załączników do Procedur:</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2033651"/>
            <a:ext cx="7556500"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0"/>
            <a:ext cx="7556500" cy="986913"/>
            <a:chOff x="0" y="0"/>
            <a:chExt cx="2805794" cy="353687"/>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6" name="TextBox 16"/>
          <p:cNvSpPr txBox="1"/>
          <p:nvPr/>
        </p:nvSpPr>
        <p:spPr>
          <a:xfrm>
            <a:off x="928344" y="2193303"/>
            <a:ext cx="5703312" cy="4000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INFORMACJA DLA PRACOWNIKÓW DOTYCZĄCA RÓWNEGO TRAKTOWANIA W ZATRUDNIENIU</a:t>
            </a:r>
          </a:p>
        </p:txBody>
      </p:sp>
      <p:sp>
        <p:nvSpPr>
          <p:cNvPr id="17" name="TextBox 17"/>
          <p:cNvSpPr txBox="1"/>
          <p:nvPr/>
        </p:nvSpPr>
        <p:spPr>
          <a:xfrm>
            <a:off x="435179" y="3279069"/>
            <a:ext cx="6838451" cy="6353175"/>
          </a:xfrm>
          <a:prstGeom prst="rect">
            <a:avLst/>
          </a:prstGeom>
        </p:spPr>
        <p:txBody>
          <a:bodyPr lIns="0" tIns="0" rIns="0" bIns="0" rtlCol="0" anchor="t">
            <a:spAutoFit/>
          </a:bodyPr>
          <a:lstStyle/>
          <a:p>
            <a:pPr algn="just">
              <a:lnSpc>
                <a:spcPts val="1439"/>
              </a:lnSpc>
            </a:pPr>
            <a:r>
              <a:rPr lang="en-US" sz="1200" spc="-48" dirty="0" err="1">
                <a:solidFill>
                  <a:srgbClr val="000000"/>
                </a:solidFill>
                <a:latin typeface="Arimo"/>
              </a:rPr>
              <a:t>Zgodnie</a:t>
            </a:r>
            <a:r>
              <a:rPr lang="en-US" sz="1200" spc="-48" dirty="0">
                <a:solidFill>
                  <a:srgbClr val="000000"/>
                </a:solidFill>
                <a:latin typeface="Arimo"/>
              </a:rPr>
              <a:t> z </a:t>
            </a:r>
            <a:r>
              <a:rPr lang="en-US" sz="1200" spc="-48" dirty="0" err="1">
                <a:solidFill>
                  <a:srgbClr val="000000"/>
                </a:solidFill>
                <a:latin typeface="Arimo"/>
              </a:rPr>
              <a:t>obowiązkiem</a:t>
            </a:r>
            <a:r>
              <a:rPr lang="en-US" sz="1200" spc="-48" dirty="0">
                <a:solidFill>
                  <a:srgbClr val="000000"/>
                </a:solidFill>
                <a:latin typeface="Arimo"/>
              </a:rPr>
              <a:t> </a:t>
            </a:r>
            <a:r>
              <a:rPr lang="en-US" sz="1200" spc="-48" dirty="0" err="1">
                <a:solidFill>
                  <a:srgbClr val="000000"/>
                </a:solidFill>
                <a:latin typeface="Arimo"/>
              </a:rPr>
              <a:t>wynikającym</a:t>
            </a:r>
            <a:r>
              <a:rPr lang="en-US" sz="1200" spc="-48" dirty="0">
                <a:solidFill>
                  <a:srgbClr val="000000"/>
                </a:solidFill>
                <a:latin typeface="Arimo"/>
              </a:rPr>
              <a:t> z art. 94 </a:t>
            </a:r>
            <a:r>
              <a:rPr lang="pl-PL" sz="1200" spc="-48" dirty="0">
                <a:solidFill>
                  <a:srgbClr val="000000"/>
                </a:solidFill>
                <a:latin typeface="Arimo"/>
              </a:rPr>
              <a:t> </a:t>
            </a:r>
            <a:r>
              <a:rPr lang="en-US" sz="1200" spc="-48" dirty="0" err="1">
                <a:solidFill>
                  <a:srgbClr val="000000"/>
                </a:solidFill>
                <a:latin typeface="Arimo"/>
              </a:rPr>
              <a:t>Kodeksu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udostępnia</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pracownikom</a:t>
            </a:r>
            <a:r>
              <a:rPr lang="en-US" sz="1200" spc="-48" dirty="0">
                <a:solidFill>
                  <a:srgbClr val="000000"/>
                </a:solidFill>
                <a:latin typeface="Arimo"/>
              </a:rPr>
              <a:t> i </a:t>
            </a:r>
            <a:r>
              <a:rPr lang="en-US" sz="1200" spc="-48" dirty="0" err="1">
                <a:solidFill>
                  <a:srgbClr val="000000"/>
                </a:solidFill>
                <a:latin typeface="Arimo"/>
              </a:rPr>
              <a:t>pracownicom</a:t>
            </a:r>
            <a:r>
              <a:rPr lang="en-US" sz="1200" spc="-48" dirty="0">
                <a:solidFill>
                  <a:srgbClr val="000000"/>
                </a:solidFill>
                <a:latin typeface="Arimo"/>
              </a:rPr>
              <a:t> </a:t>
            </a:r>
            <a:r>
              <a:rPr lang="en-US" sz="1200" spc="-48" dirty="0" err="1">
                <a:solidFill>
                  <a:srgbClr val="000000"/>
                </a:solidFill>
                <a:latin typeface="Arimo"/>
              </a:rPr>
              <a:t>zatrudnionym</a:t>
            </a:r>
            <a:r>
              <a:rPr lang="en-US" sz="1200" spc="-48" dirty="0">
                <a:solidFill>
                  <a:srgbClr val="000000"/>
                </a:solidFill>
                <a:latin typeface="Arimo"/>
              </a:rPr>
              <a:t> w ..........................................................  </a:t>
            </a:r>
            <a:r>
              <a:rPr lang="en-US" sz="1200" spc="-48" dirty="0" err="1">
                <a:solidFill>
                  <a:srgbClr val="000000"/>
                </a:solidFill>
                <a:latin typeface="Arimo"/>
              </a:rPr>
              <a:t>tekst</a:t>
            </a:r>
            <a:r>
              <a:rPr lang="en-US" sz="1200" spc="-48" dirty="0">
                <a:solidFill>
                  <a:srgbClr val="000000"/>
                </a:solidFill>
                <a:latin typeface="Arimo"/>
              </a:rPr>
              <a:t> </a:t>
            </a:r>
            <a:r>
              <a:rPr lang="en-US" sz="1200" spc="-48" dirty="0" err="1">
                <a:solidFill>
                  <a:srgbClr val="000000"/>
                </a:solidFill>
                <a:latin typeface="Arimo"/>
              </a:rPr>
              <a:t>przepisów</a:t>
            </a:r>
            <a:r>
              <a:rPr lang="en-US" sz="1200" spc="-48" dirty="0">
                <a:solidFill>
                  <a:srgbClr val="000000"/>
                </a:solidFill>
                <a:latin typeface="Arimo"/>
              </a:rPr>
              <a:t> </a:t>
            </a:r>
            <a:r>
              <a:rPr lang="en-US" sz="1200" spc="-48" dirty="0" err="1">
                <a:solidFill>
                  <a:srgbClr val="000000"/>
                </a:solidFill>
                <a:latin typeface="Arimo"/>
              </a:rPr>
              <a:t>dotyczących</a:t>
            </a:r>
            <a:r>
              <a:rPr lang="en-US" sz="1200" spc="-48" dirty="0">
                <a:solidFill>
                  <a:srgbClr val="000000"/>
                </a:solidFill>
                <a:latin typeface="Arimo"/>
              </a:rPr>
              <a:t> </a:t>
            </a:r>
            <a:r>
              <a:rPr lang="en-US" sz="1200" spc="-48" dirty="0" err="1">
                <a:solidFill>
                  <a:srgbClr val="000000"/>
                </a:solidFill>
                <a:latin typeface="Arimo"/>
              </a:rPr>
              <a:t>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w </a:t>
            </a:r>
            <a:r>
              <a:rPr lang="en-US" sz="1200" spc="-48" dirty="0" err="1">
                <a:solidFill>
                  <a:srgbClr val="000000"/>
                </a:solidFill>
                <a:latin typeface="Arimo"/>
              </a:rPr>
              <a:t>zatrudnieniu</a:t>
            </a:r>
            <a:r>
              <a:rPr lang="en-US" sz="1200" spc="-48" dirty="0">
                <a:solidFill>
                  <a:srgbClr val="000000"/>
                </a:solidFill>
                <a:latin typeface="Arimo"/>
              </a:rPr>
              <a:t> w </a:t>
            </a:r>
            <a:r>
              <a:rPr lang="en-US" sz="1200" spc="-48" dirty="0" err="1">
                <a:solidFill>
                  <a:srgbClr val="000000"/>
                </a:solidFill>
                <a:latin typeface="Arimo"/>
              </a:rPr>
              <a:t>formie</a:t>
            </a:r>
            <a:r>
              <a:rPr lang="en-US" sz="1200" spc="-48" dirty="0">
                <a:solidFill>
                  <a:srgbClr val="000000"/>
                </a:solidFill>
                <a:latin typeface="Arimo"/>
              </a:rPr>
              <a:t> </a:t>
            </a:r>
            <a:r>
              <a:rPr lang="en-US" sz="1200" spc="-48" dirty="0" err="1">
                <a:solidFill>
                  <a:srgbClr val="000000"/>
                </a:solidFill>
                <a:latin typeface="Arimo"/>
              </a:rPr>
              <a:t>wyciągu</a:t>
            </a:r>
            <a:r>
              <a:rPr lang="en-US" sz="1200" spc="-48" dirty="0">
                <a:solidFill>
                  <a:srgbClr val="000000"/>
                </a:solidFill>
                <a:latin typeface="Arimo"/>
              </a:rPr>
              <a:t>  z </a:t>
            </a:r>
            <a:r>
              <a:rPr lang="en-US" sz="1200" spc="-48" dirty="0" err="1">
                <a:solidFill>
                  <a:srgbClr val="000000"/>
                </a:solidFill>
                <a:latin typeface="Arimo"/>
              </a:rPr>
              <a:t>Kodeksu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Bold"/>
                <a:ea typeface="Arimo Bold"/>
              </a:rPr>
              <a:t>Art. 9. § 4. </a:t>
            </a:r>
          </a:p>
          <a:p>
            <a:pPr algn="just">
              <a:lnSpc>
                <a:spcPts val="1439"/>
              </a:lnSpc>
            </a:pPr>
            <a:r>
              <a:rPr lang="en-US" sz="1200" spc="-48" dirty="0" err="1">
                <a:solidFill>
                  <a:srgbClr val="000000"/>
                </a:solidFill>
                <a:latin typeface="Arimo"/>
              </a:rPr>
              <a:t>Postanowienia</a:t>
            </a:r>
            <a:r>
              <a:rPr lang="en-US" sz="1200" spc="-48" dirty="0">
                <a:solidFill>
                  <a:srgbClr val="000000"/>
                </a:solidFill>
                <a:latin typeface="Arimo"/>
              </a:rPr>
              <a:t> </a:t>
            </a:r>
            <a:r>
              <a:rPr lang="en-US" sz="1200" spc="-48" dirty="0" err="1">
                <a:solidFill>
                  <a:srgbClr val="000000"/>
                </a:solidFill>
                <a:latin typeface="Arimo"/>
              </a:rPr>
              <a:t>układów</a:t>
            </a:r>
            <a:r>
              <a:rPr lang="en-US" sz="1200" spc="-48" dirty="0">
                <a:solidFill>
                  <a:srgbClr val="000000"/>
                </a:solidFill>
                <a:latin typeface="Arimo"/>
              </a:rPr>
              <a:t> </a:t>
            </a:r>
            <a:r>
              <a:rPr lang="en-US" sz="1200" spc="-48" dirty="0" err="1">
                <a:solidFill>
                  <a:srgbClr val="000000"/>
                </a:solidFill>
                <a:latin typeface="Arimo"/>
              </a:rPr>
              <a:t>zbiorowych</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i </a:t>
            </a:r>
            <a:r>
              <a:rPr lang="en-US" sz="1200" spc="-48" dirty="0" err="1">
                <a:solidFill>
                  <a:srgbClr val="000000"/>
                </a:solidFill>
                <a:latin typeface="Arimo"/>
              </a:rPr>
              <a:t>innych</a:t>
            </a:r>
            <a:r>
              <a:rPr lang="en-US" sz="1200" spc="-48" dirty="0">
                <a:solidFill>
                  <a:srgbClr val="000000"/>
                </a:solidFill>
                <a:latin typeface="Arimo"/>
              </a:rPr>
              <a:t> </a:t>
            </a:r>
            <a:r>
              <a:rPr lang="en-US" sz="1200" spc="-48" dirty="0" err="1">
                <a:solidFill>
                  <a:srgbClr val="000000"/>
                </a:solidFill>
                <a:latin typeface="Arimo"/>
              </a:rPr>
              <a:t>opartych</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ustawie</a:t>
            </a:r>
            <a:r>
              <a:rPr lang="en-US" sz="1200" spc="-48" dirty="0">
                <a:solidFill>
                  <a:srgbClr val="000000"/>
                </a:solidFill>
                <a:latin typeface="Arimo"/>
              </a:rPr>
              <a:t> </a:t>
            </a:r>
            <a:r>
              <a:rPr lang="en-US" sz="1200" spc="-48" dirty="0" err="1">
                <a:solidFill>
                  <a:srgbClr val="000000"/>
                </a:solidFill>
                <a:latin typeface="Arimo"/>
              </a:rPr>
              <a:t>porozumień</a:t>
            </a:r>
            <a:r>
              <a:rPr lang="en-US" sz="1200" spc="-48" dirty="0">
                <a:solidFill>
                  <a:srgbClr val="000000"/>
                </a:solidFill>
                <a:latin typeface="Arimo"/>
              </a:rPr>
              <a:t> </a:t>
            </a:r>
            <a:r>
              <a:rPr lang="en-US" sz="1200" spc="-48" dirty="0" err="1">
                <a:solidFill>
                  <a:srgbClr val="000000"/>
                </a:solidFill>
                <a:latin typeface="Arimo"/>
              </a:rPr>
              <a:t>zbiorowych</a:t>
            </a:r>
            <a:r>
              <a:rPr lang="en-US" sz="1200" spc="-48" dirty="0">
                <a:solidFill>
                  <a:srgbClr val="000000"/>
                </a:solidFill>
                <a:latin typeface="Arimo"/>
              </a:rPr>
              <a:t>, </a:t>
            </a:r>
            <a:r>
              <a:rPr lang="en-US" sz="1200" spc="-48" dirty="0" err="1">
                <a:solidFill>
                  <a:srgbClr val="000000"/>
                </a:solidFill>
                <a:latin typeface="Arimo"/>
              </a:rPr>
              <a:t>regulaminów</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statutów</a:t>
            </a:r>
            <a:r>
              <a:rPr lang="en-US" sz="1200" spc="-48" dirty="0">
                <a:solidFill>
                  <a:srgbClr val="000000"/>
                </a:solidFill>
                <a:latin typeface="Arimo"/>
              </a:rPr>
              <a:t> </a:t>
            </a:r>
            <a:r>
              <a:rPr lang="en-US" sz="1200" spc="-48" dirty="0" err="1">
                <a:solidFill>
                  <a:srgbClr val="000000"/>
                </a:solidFill>
                <a:latin typeface="Arimo"/>
              </a:rPr>
              <a:t>określających</a:t>
            </a:r>
            <a:r>
              <a:rPr lang="en-US" sz="1200" spc="-48" dirty="0">
                <a:solidFill>
                  <a:srgbClr val="000000"/>
                </a:solidFill>
                <a:latin typeface="Arimo"/>
              </a:rPr>
              <a:t> </a:t>
            </a:r>
            <a:r>
              <a:rPr lang="en-US" sz="1200" spc="-48" dirty="0" err="1">
                <a:solidFill>
                  <a:srgbClr val="000000"/>
                </a:solidFill>
                <a:latin typeface="Arimo"/>
              </a:rPr>
              <a:t>prawa</a:t>
            </a:r>
            <a:r>
              <a:rPr lang="en-US" sz="1200" spc="-48" dirty="0">
                <a:solidFill>
                  <a:srgbClr val="000000"/>
                </a:solidFill>
                <a:latin typeface="Arimo"/>
              </a:rPr>
              <a:t> i </a:t>
            </a:r>
            <a:r>
              <a:rPr lang="en-US" sz="1200" spc="-48" dirty="0" err="1">
                <a:solidFill>
                  <a:srgbClr val="000000"/>
                </a:solidFill>
                <a:latin typeface="Arimo"/>
              </a:rPr>
              <a:t>obowiązki</a:t>
            </a:r>
            <a:r>
              <a:rPr lang="en-US" sz="1200" spc="-48" dirty="0">
                <a:solidFill>
                  <a:srgbClr val="000000"/>
                </a:solidFill>
                <a:latin typeface="Arimo"/>
              </a:rPr>
              <a:t> </a:t>
            </a:r>
            <a:r>
              <a:rPr lang="en-US" sz="1200" spc="-48" dirty="0" err="1">
                <a:solidFill>
                  <a:srgbClr val="000000"/>
                </a:solidFill>
                <a:latin typeface="Arimo"/>
              </a:rPr>
              <a:t>stron</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naruszające</a:t>
            </a:r>
            <a:r>
              <a:rPr lang="en-US" sz="1200" spc="-48" dirty="0">
                <a:solidFill>
                  <a:srgbClr val="000000"/>
                </a:solidFill>
                <a:latin typeface="Arimo"/>
              </a:rPr>
              <a:t> </a:t>
            </a:r>
            <a:r>
              <a:rPr lang="en-US" sz="1200" spc="-48" dirty="0" err="1">
                <a:solidFill>
                  <a:srgbClr val="000000"/>
                </a:solidFill>
                <a:latin typeface="Arimo"/>
              </a:rPr>
              <a:t>zasadę</a:t>
            </a:r>
            <a:r>
              <a:rPr lang="en-US" sz="1200" spc="-48" dirty="0">
                <a:solidFill>
                  <a:srgbClr val="000000"/>
                </a:solidFill>
                <a:latin typeface="Arimo"/>
              </a:rPr>
              <a:t> </a:t>
            </a:r>
            <a:r>
              <a:rPr lang="en-US" sz="1200" spc="-48" dirty="0" err="1">
                <a:solidFill>
                  <a:srgbClr val="000000"/>
                </a:solidFill>
                <a:latin typeface="Arimo"/>
              </a:rPr>
              <a:t>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w </a:t>
            </a:r>
            <a:r>
              <a:rPr lang="en-US" sz="1200" spc="-48" dirty="0" err="1">
                <a:solidFill>
                  <a:srgbClr val="000000"/>
                </a:solidFill>
                <a:latin typeface="Arimo"/>
              </a:rPr>
              <a:t>zatrudnieniu</a:t>
            </a:r>
            <a:r>
              <a:rPr lang="en-US" sz="1200" spc="-48" dirty="0">
                <a:solidFill>
                  <a:srgbClr val="000000"/>
                </a:solidFill>
                <a:latin typeface="Arimo"/>
              </a:rPr>
              <a:t> </a:t>
            </a:r>
            <a:r>
              <a:rPr lang="en-US" sz="1200" spc="-48" dirty="0" err="1">
                <a:solidFill>
                  <a:srgbClr val="000000"/>
                </a:solidFill>
                <a:latin typeface="Arimo"/>
              </a:rPr>
              <a:t>nie</a:t>
            </a:r>
            <a:r>
              <a:rPr lang="en-US" sz="1200" spc="-48" dirty="0">
                <a:solidFill>
                  <a:srgbClr val="000000"/>
                </a:solidFill>
                <a:latin typeface="Arimo"/>
              </a:rPr>
              <a:t> </a:t>
            </a:r>
            <a:r>
              <a:rPr lang="en-US" sz="1200" spc="-48" dirty="0" err="1">
                <a:solidFill>
                  <a:srgbClr val="000000"/>
                </a:solidFill>
                <a:latin typeface="Arimo"/>
              </a:rPr>
              <a:t>obowiązują</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Bold"/>
              </a:rPr>
              <a:t>Art. 11. </a:t>
            </a:r>
          </a:p>
          <a:p>
            <a:pPr algn="just">
              <a:lnSpc>
                <a:spcPts val="1439"/>
              </a:lnSpc>
            </a:pPr>
            <a:r>
              <a:rPr lang="en-US" sz="1200" spc="-48" dirty="0" err="1">
                <a:solidFill>
                  <a:srgbClr val="000000"/>
                </a:solidFill>
                <a:latin typeface="Arimo"/>
              </a:rPr>
              <a:t>Pracownicy</a:t>
            </a:r>
            <a:r>
              <a:rPr lang="en-US" sz="1200" spc="-48" dirty="0">
                <a:solidFill>
                  <a:srgbClr val="000000"/>
                </a:solidFill>
                <a:latin typeface="Arimo"/>
              </a:rPr>
              <a:t> </a:t>
            </a:r>
            <a:r>
              <a:rPr lang="en-US" sz="1200" spc="-48" dirty="0" err="1">
                <a:solidFill>
                  <a:srgbClr val="000000"/>
                </a:solidFill>
                <a:latin typeface="Arimo"/>
              </a:rPr>
              <a:t>mają</a:t>
            </a:r>
            <a:r>
              <a:rPr lang="en-US" sz="1200" spc="-48" dirty="0">
                <a:solidFill>
                  <a:srgbClr val="000000"/>
                </a:solidFill>
                <a:latin typeface="Arimo"/>
              </a:rPr>
              <a:t> </a:t>
            </a:r>
            <a:r>
              <a:rPr lang="en-US" sz="1200" spc="-48" dirty="0" err="1">
                <a:solidFill>
                  <a:srgbClr val="000000"/>
                </a:solidFill>
                <a:latin typeface="Arimo"/>
              </a:rPr>
              <a:t>równe</a:t>
            </a:r>
            <a:r>
              <a:rPr lang="en-US" sz="1200" spc="-48" dirty="0">
                <a:solidFill>
                  <a:srgbClr val="000000"/>
                </a:solidFill>
                <a:latin typeface="Arimo"/>
              </a:rPr>
              <a:t> </a:t>
            </a:r>
            <a:r>
              <a:rPr lang="en-US" sz="1200" spc="-48" dirty="0" err="1">
                <a:solidFill>
                  <a:srgbClr val="000000"/>
                </a:solidFill>
                <a:latin typeface="Arimo"/>
              </a:rPr>
              <a:t>prawa</a:t>
            </a:r>
            <a:r>
              <a:rPr lang="en-US" sz="1200" spc="-48" dirty="0">
                <a:solidFill>
                  <a:srgbClr val="000000"/>
                </a:solidFill>
                <a:latin typeface="Arimo"/>
              </a:rPr>
              <a:t> z </a:t>
            </a:r>
            <a:r>
              <a:rPr lang="en-US" sz="1200" spc="-48" dirty="0" err="1">
                <a:solidFill>
                  <a:srgbClr val="000000"/>
                </a:solidFill>
                <a:latin typeface="Arimo"/>
              </a:rPr>
              <a:t>tytułu</a:t>
            </a:r>
            <a:r>
              <a:rPr lang="en-US" sz="1200" spc="-48" dirty="0">
                <a:solidFill>
                  <a:srgbClr val="000000"/>
                </a:solidFill>
                <a:latin typeface="Arimo"/>
              </a:rPr>
              <a:t> </a:t>
            </a:r>
            <a:r>
              <a:rPr lang="en-US" sz="1200" spc="-48" dirty="0" err="1">
                <a:solidFill>
                  <a:srgbClr val="000000"/>
                </a:solidFill>
                <a:latin typeface="Arimo"/>
              </a:rPr>
              <a:t>jednakowego</a:t>
            </a:r>
            <a:r>
              <a:rPr lang="en-US" sz="1200" spc="-48" dirty="0">
                <a:solidFill>
                  <a:srgbClr val="000000"/>
                </a:solidFill>
                <a:latin typeface="Arimo"/>
              </a:rPr>
              <a:t> </a:t>
            </a:r>
            <a:r>
              <a:rPr lang="en-US" sz="1200" spc="-48" dirty="0" err="1">
                <a:solidFill>
                  <a:srgbClr val="000000"/>
                </a:solidFill>
                <a:latin typeface="Arimo"/>
              </a:rPr>
              <a:t>wypełniania</a:t>
            </a:r>
            <a:r>
              <a:rPr lang="en-US" sz="1200" spc="-48" dirty="0">
                <a:solidFill>
                  <a:srgbClr val="000000"/>
                </a:solidFill>
                <a:latin typeface="Arimo"/>
              </a:rPr>
              <a:t> </a:t>
            </a:r>
            <a:r>
              <a:rPr lang="en-US" sz="1200" spc="-48" dirty="0" err="1">
                <a:solidFill>
                  <a:srgbClr val="000000"/>
                </a:solidFill>
                <a:latin typeface="Arimo"/>
              </a:rPr>
              <a:t>takich</a:t>
            </a:r>
            <a:r>
              <a:rPr lang="en-US" sz="1200" spc="-48" dirty="0">
                <a:solidFill>
                  <a:srgbClr val="000000"/>
                </a:solidFill>
                <a:latin typeface="Arimo"/>
              </a:rPr>
              <a:t> </a:t>
            </a:r>
            <a:r>
              <a:rPr lang="en-US" sz="1200" spc="-48" dirty="0" err="1">
                <a:solidFill>
                  <a:srgbClr val="000000"/>
                </a:solidFill>
                <a:latin typeface="Arimo"/>
              </a:rPr>
              <a:t>samych</a:t>
            </a:r>
            <a:r>
              <a:rPr lang="en-US" sz="1200" spc="-48" dirty="0">
                <a:solidFill>
                  <a:srgbClr val="000000"/>
                </a:solidFill>
                <a:latin typeface="Arimo"/>
              </a:rPr>
              <a:t> </a:t>
            </a:r>
            <a:r>
              <a:rPr lang="en-US" sz="1200" spc="-48" dirty="0" err="1">
                <a:solidFill>
                  <a:srgbClr val="000000"/>
                </a:solidFill>
                <a:latin typeface="Arimo"/>
              </a:rPr>
              <a:t>obowiązków</a:t>
            </a:r>
            <a:r>
              <a:rPr lang="en-US" sz="1200" spc="-48" dirty="0">
                <a:solidFill>
                  <a:srgbClr val="000000"/>
                </a:solidFill>
                <a:latin typeface="Arimo"/>
              </a:rPr>
              <a:t>; </a:t>
            </a:r>
            <a:r>
              <a:rPr lang="en-US" sz="1200" spc="-48" dirty="0" err="1">
                <a:solidFill>
                  <a:srgbClr val="000000"/>
                </a:solidFill>
                <a:latin typeface="Arimo"/>
              </a:rPr>
              <a:t>dotyczy</a:t>
            </a:r>
            <a:r>
              <a:rPr lang="en-US" sz="1200" spc="-48" dirty="0">
                <a:solidFill>
                  <a:srgbClr val="000000"/>
                </a:solidFill>
                <a:latin typeface="Arimo"/>
              </a:rPr>
              <a:t> to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a:t>
            </a:r>
            <a:r>
              <a:rPr lang="en-US" sz="1200" spc="-48" dirty="0" err="1">
                <a:solidFill>
                  <a:srgbClr val="000000"/>
                </a:solidFill>
                <a:latin typeface="Arimo"/>
              </a:rPr>
              <a:t>mężczyzn</a:t>
            </a:r>
            <a:r>
              <a:rPr lang="en-US" sz="1200" spc="-48" dirty="0">
                <a:solidFill>
                  <a:srgbClr val="000000"/>
                </a:solidFill>
                <a:latin typeface="Arimo"/>
              </a:rPr>
              <a:t> i </a:t>
            </a:r>
            <a:r>
              <a:rPr lang="en-US" sz="1200" spc="-48" dirty="0" err="1">
                <a:solidFill>
                  <a:srgbClr val="000000"/>
                </a:solidFill>
                <a:latin typeface="Arimo"/>
              </a:rPr>
              <a:t>kobiet</a:t>
            </a:r>
            <a:r>
              <a:rPr lang="en-US" sz="1200" spc="-48" dirty="0">
                <a:solidFill>
                  <a:srgbClr val="000000"/>
                </a:solidFill>
                <a:latin typeface="Arimo"/>
              </a:rPr>
              <a:t> w </a:t>
            </a:r>
            <a:r>
              <a:rPr lang="en-US" sz="1200" spc="-48" dirty="0" err="1">
                <a:solidFill>
                  <a:srgbClr val="000000"/>
                </a:solidFill>
                <a:latin typeface="Arimo"/>
              </a:rPr>
              <a:t>zatrudnieniu</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Bold"/>
              </a:rPr>
              <a:t>Art. 11. </a:t>
            </a:r>
          </a:p>
          <a:p>
            <a:pPr algn="just">
              <a:lnSpc>
                <a:spcPts val="1439"/>
              </a:lnSpc>
            </a:pPr>
            <a:r>
              <a:rPr lang="en-US" sz="1200" spc="-48" dirty="0" err="1">
                <a:solidFill>
                  <a:srgbClr val="000000"/>
                </a:solidFill>
                <a:latin typeface="Arimo"/>
              </a:rPr>
              <a:t>Jakakolwiek</a:t>
            </a:r>
            <a:r>
              <a:rPr lang="en-US" sz="1200" spc="-48" dirty="0">
                <a:solidFill>
                  <a:srgbClr val="000000"/>
                </a:solidFill>
                <a:latin typeface="Arimo"/>
              </a:rPr>
              <a:t> </a:t>
            </a:r>
            <a:r>
              <a:rPr lang="en-US" sz="1200" spc="-48" dirty="0" err="1">
                <a:solidFill>
                  <a:srgbClr val="000000"/>
                </a:solidFill>
                <a:latin typeface="Arimo"/>
              </a:rPr>
              <a:t>dyskryminacja</a:t>
            </a:r>
            <a:r>
              <a:rPr lang="en-US" sz="1200" spc="-48" dirty="0">
                <a:solidFill>
                  <a:srgbClr val="000000"/>
                </a:solidFill>
                <a:latin typeface="Arimo"/>
              </a:rPr>
              <a:t> w </a:t>
            </a:r>
            <a:r>
              <a:rPr lang="en-US" sz="1200" spc="-48" dirty="0" err="1">
                <a:solidFill>
                  <a:srgbClr val="000000"/>
                </a:solidFill>
                <a:latin typeface="Arimo"/>
              </a:rPr>
              <a:t>zatrudnieniu</a:t>
            </a:r>
            <a:r>
              <a:rPr lang="en-US" sz="1200" spc="-48" dirty="0">
                <a:solidFill>
                  <a:srgbClr val="000000"/>
                </a:solidFill>
                <a:latin typeface="Arimo"/>
              </a:rPr>
              <a:t>, </a:t>
            </a:r>
            <a:r>
              <a:rPr lang="en-US" sz="1200" spc="-48" dirty="0" err="1">
                <a:solidFill>
                  <a:srgbClr val="000000"/>
                </a:solidFill>
                <a:latin typeface="Arimo"/>
              </a:rPr>
              <a:t>bezpośrednia</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pośrednia</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 jest </a:t>
            </a:r>
            <a:r>
              <a:rPr lang="en-US" sz="1200" spc="-48" dirty="0" err="1">
                <a:solidFill>
                  <a:srgbClr val="000000"/>
                </a:solidFill>
                <a:latin typeface="Arimo"/>
              </a:rPr>
              <a:t>niedopuszczalna</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Bold"/>
                <a:ea typeface="Arimo Bold"/>
              </a:rPr>
              <a:t>Art. 18. § 3. </a:t>
            </a:r>
          </a:p>
          <a:p>
            <a:pPr algn="just">
              <a:lnSpc>
                <a:spcPts val="1439"/>
              </a:lnSpc>
            </a:pPr>
            <a:r>
              <a:rPr lang="en-US" sz="1200" spc="-48" dirty="0" err="1">
                <a:solidFill>
                  <a:srgbClr val="000000"/>
                </a:solidFill>
                <a:latin typeface="Arimo"/>
              </a:rPr>
              <a:t>Postanowienia</a:t>
            </a:r>
            <a:r>
              <a:rPr lang="en-US" sz="1200" spc="-48" dirty="0">
                <a:solidFill>
                  <a:srgbClr val="000000"/>
                </a:solidFill>
                <a:latin typeface="Arimo"/>
              </a:rPr>
              <a:t> </a:t>
            </a:r>
            <a:r>
              <a:rPr lang="en-US" sz="1200" spc="-48" dirty="0" err="1">
                <a:solidFill>
                  <a:srgbClr val="000000"/>
                </a:solidFill>
                <a:latin typeface="Arimo"/>
              </a:rPr>
              <a:t>umów</a:t>
            </a:r>
            <a:r>
              <a:rPr lang="en-US" sz="1200" spc="-48" dirty="0">
                <a:solidFill>
                  <a:srgbClr val="000000"/>
                </a:solidFill>
                <a:latin typeface="Arimo"/>
              </a:rPr>
              <a:t> o </a:t>
            </a:r>
            <a:r>
              <a:rPr lang="en-US" sz="1200" spc="-48" dirty="0" err="1">
                <a:solidFill>
                  <a:srgbClr val="000000"/>
                </a:solidFill>
                <a:latin typeface="Arimo"/>
              </a:rPr>
              <a:t>pracę</a:t>
            </a:r>
            <a:r>
              <a:rPr lang="en-US" sz="1200" spc="-48" dirty="0">
                <a:solidFill>
                  <a:srgbClr val="000000"/>
                </a:solidFill>
                <a:latin typeface="Arimo"/>
              </a:rPr>
              <a:t> i </a:t>
            </a:r>
            <a:r>
              <a:rPr lang="en-US" sz="1200" spc="-48" dirty="0" err="1">
                <a:solidFill>
                  <a:srgbClr val="000000"/>
                </a:solidFill>
                <a:latin typeface="Arimo"/>
              </a:rPr>
              <a:t>innych</a:t>
            </a:r>
            <a:r>
              <a:rPr lang="en-US" sz="1200" spc="-48" dirty="0">
                <a:solidFill>
                  <a:srgbClr val="000000"/>
                </a:solidFill>
                <a:latin typeface="Arimo"/>
              </a:rPr>
              <a:t> </a:t>
            </a:r>
            <a:r>
              <a:rPr lang="en-US" sz="1200" spc="-48" dirty="0" err="1">
                <a:solidFill>
                  <a:srgbClr val="000000"/>
                </a:solidFill>
                <a:latin typeface="Arimo"/>
              </a:rPr>
              <a:t>aktów</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podstawie</a:t>
            </a:r>
            <a:r>
              <a:rPr lang="en-US" sz="1200" spc="-48" dirty="0">
                <a:solidFill>
                  <a:srgbClr val="000000"/>
                </a:solidFill>
                <a:latin typeface="Arimo"/>
              </a:rPr>
              <a:t> </a:t>
            </a:r>
            <a:r>
              <a:rPr lang="en-US" sz="1200" spc="-48" dirty="0" err="1">
                <a:solidFill>
                  <a:srgbClr val="000000"/>
                </a:solidFill>
                <a:latin typeface="Arimo"/>
              </a:rPr>
              <a:t>których</a:t>
            </a:r>
            <a:r>
              <a:rPr lang="en-US" sz="1200" spc="-48" dirty="0">
                <a:solidFill>
                  <a:srgbClr val="000000"/>
                </a:solidFill>
                <a:latin typeface="Arimo"/>
              </a:rPr>
              <a:t> </a:t>
            </a:r>
            <a:r>
              <a:rPr lang="en-US" sz="1200" spc="-48" dirty="0" err="1">
                <a:solidFill>
                  <a:srgbClr val="000000"/>
                </a:solidFill>
                <a:latin typeface="Arimo"/>
              </a:rPr>
              <a:t>powstaje</a:t>
            </a:r>
            <a:r>
              <a:rPr lang="en-US" sz="1200" spc="-48" dirty="0">
                <a:solidFill>
                  <a:srgbClr val="000000"/>
                </a:solidFill>
                <a:latin typeface="Arimo"/>
              </a:rPr>
              <a:t> </a:t>
            </a:r>
            <a:r>
              <a:rPr lang="en-US" sz="1200" spc="-48" dirty="0" err="1">
                <a:solidFill>
                  <a:srgbClr val="000000"/>
                </a:solidFill>
                <a:latin typeface="Arimo"/>
              </a:rPr>
              <a:t>stosunek</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naruszające</a:t>
            </a:r>
            <a:r>
              <a:rPr lang="en-US" sz="1200" spc="-48" dirty="0">
                <a:solidFill>
                  <a:srgbClr val="000000"/>
                </a:solidFill>
                <a:latin typeface="Arimo"/>
              </a:rPr>
              <a:t> </a:t>
            </a:r>
            <a:r>
              <a:rPr lang="en-US" sz="1200" spc="-48" dirty="0" err="1">
                <a:solidFill>
                  <a:srgbClr val="000000"/>
                </a:solidFill>
                <a:latin typeface="Arimo"/>
              </a:rPr>
              <a:t>zasadę</a:t>
            </a:r>
            <a:r>
              <a:rPr lang="en-US" sz="1200" spc="-48" dirty="0">
                <a:solidFill>
                  <a:srgbClr val="000000"/>
                </a:solidFill>
                <a:latin typeface="Arimo"/>
              </a:rPr>
              <a:t> </a:t>
            </a:r>
            <a:r>
              <a:rPr lang="en-US" sz="1200" spc="-48" dirty="0" err="1">
                <a:solidFill>
                  <a:srgbClr val="000000"/>
                </a:solidFill>
                <a:latin typeface="Arimo"/>
              </a:rPr>
              <a:t>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w </a:t>
            </a:r>
            <a:r>
              <a:rPr lang="en-US" sz="1200" spc="-48" dirty="0" err="1">
                <a:solidFill>
                  <a:srgbClr val="000000"/>
                </a:solidFill>
                <a:latin typeface="Arimo"/>
              </a:rPr>
              <a:t>zatrudnieniu</a:t>
            </a:r>
            <a:r>
              <a:rPr lang="en-US" sz="1200" spc="-48" dirty="0">
                <a:solidFill>
                  <a:srgbClr val="000000"/>
                </a:solidFill>
                <a:latin typeface="Arimo"/>
              </a:rPr>
              <a:t> są </a:t>
            </a:r>
            <a:r>
              <a:rPr lang="en-US" sz="1200" spc="-48" dirty="0" err="1">
                <a:solidFill>
                  <a:srgbClr val="000000"/>
                </a:solidFill>
                <a:latin typeface="Arimo"/>
              </a:rPr>
              <a:t>nieważne</a:t>
            </a:r>
            <a:r>
              <a:rPr lang="en-US" sz="1200" spc="-48" dirty="0">
                <a:solidFill>
                  <a:srgbClr val="000000"/>
                </a:solidFill>
                <a:latin typeface="Arimo"/>
              </a:rPr>
              <a:t>. </a:t>
            </a:r>
            <a:r>
              <a:rPr lang="en-US" sz="1200" spc="-48" dirty="0" err="1">
                <a:solidFill>
                  <a:srgbClr val="000000"/>
                </a:solidFill>
                <a:latin typeface="Arimo"/>
              </a:rPr>
              <a:t>Zamiast</a:t>
            </a:r>
            <a:r>
              <a:rPr lang="en-US" sz="1200" spc="-48" dirty="0">
                <a:solidFill>
                  <a:srgbClr val="000000"/>
                </a:solidFill>
                <a:latin typeface="Arimo"/>
              </a:rPr>
              <a:t> </a:t>
            </a:r>
            <a:r>
              <a:rPr lang="en-US" sz="1200" spc="-48" dirty="0" err="1">
                <a:solidFill>
                  <a:srgbClr val="000000"/>
                </a:solidFill>
                <a:latin typeface="Arimo"/>
              </a:rPr>
              <a:t>takich</a:t>
            </a:r>
            <a:r>
              <a:rPr lang="en-US" sz="1200" spc="-48" dirty="0">
                <a:solidFill>
                  <a:srgbClr val="000000"/>
                </a:solidFill>
                <a:latin typeface="Arimo"/>
              </a:rPr>
              <a:t> </a:t>
            </a:r>
            <a:r>
              <a:rPr lang="en-US" sz="1200" spc="-48" dirty="0" err="1">
                <a:solidFill>
                  <a:srgbClr val="000000"/>
                </a:solidFill>
                <a:latin typeface="Arimo"/>
              </a:rPr>
              <a:t>postanowień</a:t>
            </a:r>
            <a:r>
              <a:rPr lang="en-US" sz="1200" spc="-48" dirty="0">
                <a:solidFill>
                  <a:srgbClr val="000000"/>
                </a:solidFill>
                <a:latin typeface="Arimo"/>
              </a:rPr>
              <a:t> </a:t>
            </a:r>
            <a:r>
              <a:rPr lang="en-US" sz="1200" spc="-48" dirty="0" err="1">
                <a:solidFill>
                  <a:srgbClr val="000000"/>
                </a:solidFill>
                <a:latin typeface="Arimo"/>
              </a:rPr>
              <a:t>stosuje</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odpowiednie</a:t>
            </a:r>
            <a:r>
              <a:rPr lang="en-US" sz="1200" spc="-48" dirty="0">
                <a:solidFill>
                  <a:srgbClr val="000000"/>
                </a:solidFill>
                <a:latin typeface="Arimo"/>
              </a:rPr>
              <a:t> </a:t>
            </a:r>
            <a:r>
              <a:rPr lang="en-US" sz="1200" spc="-48" dirty="0" err="1">
                <a:solidFill>
                  <a:srgbClr val="000000"/>
                </a:solidFill>
                <a:latin typeface="Arimo"/>
              </a:rPr>
              <a:t>przepisy</a:t>
            </a:r>
            <a:r>
              <a:rPr lang="en-US" sz="1200" spc="-48" dirty="0">
                <a:solidFill>
                  <a:srgbClr val="000000"/>
                </a:solidFill>
                <a:latin typeface="Arimo"/>
              </a:rPr>
              <a:t> </a:t>
            </a:r>
            <a:r>
              <a:rPr lang="en-US" sz="1200" spc="-48" dirty="0" err="1">
                <a:solidFill>
                  <a:srgbClr val="000000"/>
                </a:solidFill>
                <a:latin typeface="Arimo"/>
              </a:rPr>
              <a:t>prawa</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 w </a:t>
            </a:r>
            <a:r>
              <a:rPr lang="en-US" sz="1200" spc="-48" dirty="0" err="1">
                <a:solidFill>
                  <a:srgbClr val="000000"/>
                </a:solidFill>
                <a:latin typeface="Arimo"/>
              </a:rPr>
              <a:t>razie</a:t>
            </a:r>
            <a:r>
              <a:rPr lang="en-US" sz="1200" spc="-48" dirty="0">
                <a:solidFill>
                  <a:srgbClr val="000000"/>
                </a:solidFill>
                <a:latin typeface="Arimo"/>
              </a:rPr>
              <a:t> </a:t>
            </a:r>
            <a:r>
              <a:rPr lang="en-US" sz="1200" spc="-48" dirty="0" err="1">
                <a:solidFill>
                  <a:srgbClr val="000000"/>
                </a:solidFill>
                <a:latin typeface="Arimo"/>
              </a:rPr>
              <a:t>braku</a:t>
            </a:r>
            <a:r>
              <a:rPr lang="en-US" sz="1200" spc="-48" dirty="0">
                <a:solidFill>
                  <a:srgbClr val="000000"/>
                </a:solidFill>
                <a:latin typeface="Arimo"/>
              </a:rPr>
              <a:t> </a:t>
            </a:r>
            <a:r>
              <a:rPr lang="en-US" sz="1200" spc="-48" dirty="0" err="1">
                <a:solidFill>
                  <a:srgbClr val="000000"/>
                </a:solidFill>
                <a:latin typeface="Arimo"/>
              </a:rPr>
              <a:t>takich</a:t>
            </a:r>
            <a:r>
              <a:rPr lang="en-US" sz="1200" spc="-48" dirty="0">
                <a:solidFill>
                  <a:srgbClr val="000000"/>
                </a:solidFill>
                <a:latin typeface="Arimo"/>
              </a:rPr>
              <a:t> </a:t>
            </a:r>
            <a:r>
              <a:rPr lang="en-US" sz="1200" spc="-48" dirty="0" err="1">
                <a:solidFill>
                  <a:srgbClr val="000000"/>
                </a:solidFill>
                <a:latin typeface="Arimo"/>
              </a:rPr>
              <a:t>przepisów</a:t>
            </a:r>
            <a:r>
              <a:rPr lang="en-US" sz="1200" spc="-48" dirty="0">
                <a:solidFill>
                  <a:srgbClr val="000000"/>
                </a:solidFill>
                <a:latin typeface="Arimo"/>
              </a:rPr>
              <a:t> – </a:t>
            </a:r>
            <a:r>
              <a:rPr lang="en-US" sz="1200" spc="-48" dirty="0" err="1">
                <a:solidFill>
                  <a:srgbClr val="000000"/>
                </a:solidFill>
                <a:latin typeface="Arimo"/>
              </a:rPr>
              <a:t>postanowienia</a:t>
            </a:r>
            <a:r>
              <a:rPr lang="en-US" sz="1200" spc="-48" dirty="0">
                <a:solidFill>
                  <a:srgbClr val="000000"/>
                </a:solidFill>
                <a:latin typeface="Arimo"/>
              </a:rPr>
              <a:t> </a:t>
            </a:r>
            <a:r>
              <a:rPr lang="en-US" sz="1200" spc="-48" dirty="0" err="1">
                <a:solidFill>
                  <a:srgbClr val="000000"/>
                </a:solidFill>
                <a:latin typeface="Arimo"/>
              </a:rPr>
              <a:t>te</a:t>
            </a:r>
            <a:r>
              <a:rPr lang="en-US" sz="1200" spc="-48" dirty="0">
                <a:solidFill>
                  <a:srgbClr val="000000"/>
                </a:solidFill>
                <a:latin typeface="Arimo"/>
              </a:rPr>
              <a:t> </a:t>
            </a:r>
            <a:r>
              <a:rPr lang="en-US" sz="1200" spc="-48" dirty="0" err="1">
                <a:solidFill>
                  <a:srgbClr val="000000"/>
                </a:solidFill>
                <a:latin typeface="Arimo"/>
              </a:rPr>
              <a:t>należy</a:t>
            </a:r>
            <a:r>
              <a:rPr lang="en-US" sz="1200" spc="-48" dirty="0">
                <a:solidFill>
                  <a:srgbClr val="000000"/>
                </a:solidFill>
                <a:latin typeface="Arimo"/>
              </a:rPr>
              <a:t> </a:t>
            </a:r>
            <a:r>
              <a:rPr lang="en-US" sz="1200" spc="-48" dirty="0" err="1">
                <a:solidFill>
                  <a:srgbClr val="000000"/>
                </a:solidFill>
                <a:latin typeface="Arimo"/>
              </a:rPr>
              <a:t>zastąpić</a:t>
            </a:r>
            <a:r>
              <a:rPr lang="en-US" sz="1200" spc="-48" dirty="0">
                <a:solidFill>
                  <a:srgbClr val="000000"/>
                </a:solidFill>
                <a:latin typeface="Arimo"/>
              </a:rPr>
              <a:t> </a:t>
            </a:r>
            <a:r>
              <a:rPr lang="en-US" sz="1200" spc="-48" dirty="0" err="1">
                <a:solidFill>
                  <a:srgbClr val="000000"/>
                </a:solidFill>
                <a:latin typeface="Arimo"/>
              </a:rPr>
              <a:t>odpowiednimi</a:t>
            </a:r>
            <a:r>
              <a:rPr lang="en-US" sz="1200" spc="-48" dirty="0">
                <a:solidFill>
                  <a:srgbClr val="000000"/>
                </a:solidFill>
                <a:latin typeface="Arimo"/>
              </a:rPr>
              <a:t> </a:t>
            </a:r>
            <a:r>
              <a:rPr lang="en-US" sz="1200" spc="-48" dirty="0" err="1">
                <a:solidFill>
                  <a:srgbClr val="000000"/>
                </a:solidFill>
                <a:latin typeface="Arimo"/>
              </a:rPr>
              <a:t>postanowieniami</a:t>
            </a:r>
            <a:r>
              <a:rPr lang="en-US" sz="1200" spc="-48" dirty="0">
                <a:solidFill>
                  <a:srgbClr val="000000"/>
                </a:solidFill>
                <a:latin typeface="Arimo"/>
              </a:rPr>
              <a:t> </a:t>
            </a:r>
            <a:r>
              <a:rPr lang="en-US" sz="1200" spc="-48" dirty="0" err="1">
                <a:solidFill>
                  <a:srgbClr val="000000"/>
                </a:solidFill>
                <a:latin typeface="Arimo"/>
              </a:rPr>
              <a:t>niemającymi</a:t>
            </a:r>
            <a:r>
              <a:rPr lang="en-US" sz="1200" spc="-48" dirty="0">
                <a:solidFill>
                  <a:srgbClr val="000000"/>
                </a:solidFill>
                <a:latin typeface="Arimo"/>
              </a:rPr>
              <a:t> </a:t>
            </a:r>
            <a:r>
              <a:rPr lang="en-US" sz="1200" spc="-48" dirty="0" err="1">
                <a:solidFill>
                  <a:srgbClr val="000000"/>
                </a:solidFill>
                <a:latin typeface="Arimo"/>
              </a:rPr>
              <a:t>charakteru</a:t>
            </a:r>
            <a:r>
              <a:rPr lang="en-US" sz="1200" spc="-48" dirty="0">
                <a:solidFill>
                  <a:srgbClr val="000000"/>
                </a:solidFill>
                <a:latin typeface="Arimo"/>
              </a:rPr>
              <a:t> </a:t>
            </a:r>
            <a:r>
              <a:rPr lang="en-US" sz="1200" spc="-48" dirty="0" err="1">
                <a:solidFill>
                  <a:srgbClr val="000000"/>
                </a:solidFill>
                <a:latin typeface="Arimo"/>
              </a:rPr>
              <a:t>dyskryminacyjnego</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Bold"/>
                <a:ea typeface="Arimo Bold"/>
              </a:rPr>
              <a:t>Art. 18.  § 1. </a:t>
            </a:r>
          </a:p>
          <a:p>
            <a:pPr algn="just">
              <a:lnSpc>
                <a:spcPts val="1439"/>
              </a:lnSpc>
            </a:pPr>
            <a:r>
              <a:rPr lang="en-US" sz="1200" spc="-48" dirty="0" err="1">
                <a:solidFill>
                  <a:srgbClr val="000000"/>
                </a:solidFill>
                <a:latin typeface="Arimo"/>
              </a:rPr>
              <a:t>Pracownicy</a:t>
            </a:r>
            <a:r>
              <a:rPr lang="en-US" sz="1200" spc="-48" dirty="0">
                <a:solidFill>
                  <a:srgbClr val="000000"/>
                </a:solidFill>
                <a:latin typeface="Arimo"/>
              </a:rPr>
              <a:t> </a:t>
            </a:r>
            <a:r>
              <a:rPr lang="en-US" sz="1200" spc="-48" dirty="0" err="1">
                <a:solidFill>
                  <a:srgbClr val="000000"/>
                </a:solidFill>
                <a:latin typeface="Arimo"/>
              </a:rPr>
              <a:t>powinni</a:t>
            </a:r>
            <a:r>
              <a:rPr lang="en-US" sz="1200" spc="-48" dirty="0">
                <a:solidFill>
                  <a:srgbClr val="000000"/>
                </a:solidFill>
                <a:latin typeface="Arimo"/>
              </a:rPr>
              <a:t> </a:t>
            </a:r>
            <a:r>
              <a:rPr lang="en-US" sz="1200" spc="-48" dirty="0" err="1">
                <a:solidFill>
                  <a:srgbClr val="000000"/>
                </a:solidFill>
                <a:latin typeface="Arimo"/>
              </a:rPr>
              <a:t>być</a:t>
            </a:r>
            <a:r>
              <a:rPr lang="en-US" sz="1200" spc="-48" dirty="0">
                <a:solidFill>
                  <a:srgbClr val="000000"/>
                </a:solidFill>
                <a:latin typeface="Arimo"/>
              </a:rPr>
              <a:t> </a:t>
            </a:r>
            <a:r>
              <a:rPr lang="en-US" sz="1200" spc="-48" dirty="0" err="1">
                <a:solidFill>
                  <a:srgbClr val="000000"/>
                </a:solidFill>
                <a:latin typeface="Arimo"/>
              </a:rPr>
              <a:t>równo</a:t>
            </a:r>
            <a:r>
              <a:rPr lang="en-US" sz="1200" spc="-48" dirty="0">
                <a:solidFill>
                  <a:srgbClr val="000000"/>
                </a:solidFill>
                <a:latin typeface="Arimo"/>
              </a:rPr>
              <a:t> </a:t>
            </a:r>
            <a:r>
              <a:rPr lang="en-US" sz="1200" spc="-48" dirty="0" err="1">
                <a:solidFill>
                  <a:srgbClr val="000000"/>
                </a:solidFill>
                <a:latin typeface="Arimo"/>
              </a:rPr>
              <a:t>traktowani</a:t>
            </a:r>
            <a:r>
              <a:rPr lang="en-US" sz="1200" spc="-48" dirty="0">
                <a:solidFill>
                  <a:srgbClr val="000000"/>
                </a:solidFill>
                <a:latin typeface="Arimo"/>
              </a:rPr>
              <a:t>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pl-PL" sz="1200" spc="-48" dirty="0">
                <a:solidFill>
                  <a:srgbClr val="000000"/>
                </a:solidFill>
                <a:latin typeface="Arimo"/>
              </a:rPr>
              <a:t> </a:t>
            </a:r>
            <a:r>
              <a:rPr lang="en-US" sz="1200" spc="-48" dirty="0">
                <a:solidFill>
                  <a:srgbClr val="000000"/>
                </a:solidFill>
                <a:latin typeface="Arimo"/>
              </a:rPr>
              <a:t>w </a:t>
            </a:r>
            <a:r>
              <a:rPr lang="en-US" sz="1200" spc="-48" dirty="0" err="1">
                <a:solidFill>
                  <a:srgbClr val="000000"/>
                </a:solidFill>
                <a:latin typeface="Arimo"/>
              </a:rPr>
              <a:t>szczególności</a:t>
            </a:r>
            <a:r>
              <a:rPr lang="en-US" sz="1200" spc="-48" dirty="0">
                <a:solidFill>
                  <a:srgbClr val="000000"/>
                </a:solidFill>
                <a:latin typeface="Arimo"/>
              </a:rPr>
              <a:t> bez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endParaRPr lang="en-US" sz="1200" spc="-48" dirty="0">
              <a:solidFill>
                <a:srgbClr val="000000"/>
              </a:solidFill>
              <a:latin typeface="Arimo"/>
            </a:endParaRP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8" name="TextBox 18"/>
          <p:cNvSpPr txBox="1"/>
          <p:nvPr/>
        </p:nvSpPr>
        <p:spPr>
          <a:xfrm>
            <a:off x="3221467" y="1345662"/>
            <a:ext cx="4052162" cy="771525"/>
          </a:xfrm>
          <a:prstGeom prst="rect">
            <a:avLst/>
          </a:prstGeom>
        </p:spPr>
        <p:txBody>
          <a:bodyPr lIns="0" tIns="0" rIns="0" bIns="0" rtlCol="0" anchor="t">
            <a:spAutoFit/>
          </a:bodyPr>
          <a:lstStyle/>
          <a:p>
            <a:pPr algn="r">
              <a:lnSpc>
                <a:spcPts val="1200"/>
              </a:lnSpc>
            </a:pPr>
            <a:endParaRPr/>
          </a:p>
          <a:p>
            <a:pPr algn="r">
              <a:lnSpc>
                <a:spcPts val="1200"/>
              </a:lnSpc>
            </a:pPr>
            <a:r>
              <a:rPr lang="en-US" sz="1000" spc="-40">
                <a:solidFill>
                  <a:srgbClr val="000000"/>
                </a:solidFill>
                <a:latin typeface="Arimo"/>
              </a:rPr>
              <a:t>...........……………………......  </a:t>
            </a:r>
          </a:p>
          <a:p>
            <a:pPr algn="r">
              <a:lnSpc>
                <a:spcPts val="1200"/>
              </a:lnSpc>
            </a:pPr>
            <a:r>
              <a:rPr lang="en-US" sz="1000" spc="-40">
                <a:solidFill>
                  <a:srgbClr val="000000"/>
                </a:solidFill>
                <a:latin typeface="Arimo"/>
              </a:rPr>
              <a:t> (oznaczenie pracodawcy) </a:t>
            </a:r>
          </a:p>
          <a:p>
            <a:pPr algn="r">
              <a:lnSpc>
                <a:spcPts val="1200"/>
              </a:lnSpc>
            </a:pPr>
            <a:endParaRPr lang="en-US" sz="1000" spc="-40">
              <a:solidFill>
                <a:srgbClr val="000000"/>
              </a:solidFill>
              <a:latin typeface="Arimo"/>
            </a:endParaRPr>
          </a:p>
          <a:p>
            <a:pPr algn="r">
              <a:lnSpc>
                <a:spcPts val="1200"/>
              </a:lnSpc>
              <a:spcBef>
                <a:spcPct val="0"/>
              </a:spcBef>
            </a:pPr>
            <a:endParaRPr lang="en-US" sz="1000" spc="-40">
              <a:solidFill>
                <a:srgbClr val="000000"/>
              </a:solidFill>
              <a:latin typeface="Arimo"/>
            </a:endParaRPr>
          </a:p>
        </p:txBody>
      </p:sp>
      <p:sp>
        <p:nvSpPr>
          <p:cNvPr id="19" name="TextBox 19"/>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133</a:t>
            </a:r>
          </a:p>
        </p:txBody>
      </p:sp>
      <p:sp>
        <p:nvSpPr>
          <p:cNvPr id="20" name="TextBox 20"/>
          <p:cNvSpPr txBox="1"/>
          <p:nvPr/>
        </p:nvSpPr>
        <p:spPr>
          <a:xfrm>
            <a:off x="885912" y="4877313"/>
            <a:ext cx="42432" cy="105415"/>
          </a:xfrm>
          <a:prstGeom prst="rect">
            <a:avLst/>
          </a:prstGeom>
        </p:spPr>
        <p:txBody>
          <a:bodyPr lIns="0" tIns="0" rIns="0" bIns="0" rtlCol="0" anchor="t">
            <a:spAutoFit/>
          </a:bodyPr>
          <a:lstStyle/>
          <a:p>
            <a:pPr algn="ctr">
              <a:lnSpc>
                <a:spcPts val="840"/>
              </a:lnSpc>
            </a:pPr>
            <a:r>
              <a:rPr lang="en-US" sz="600" dirty="0">
                <a:solidFill>
                  <a:srgbClr val="000000"/>
                </a:solidFill>
                <a:latin typeface="Arimo Bold"/>
              </a:rPr>
              <a:t>2</a:t>
            </a:r>
          </a:p>
        </p:txBody>
      </p:sp>
      <p:sp>
        <p:nvSpPr>
          <p:cNvPr id="21" name="TextBox 21"/>
          <p:cNvSpPr txBox="1"/>
          <p:nvPr/>
        </p:nvSpPr>
        <p:spPr>
          <a:xfrm>
            <a:off x="864696" y="5553499"/>
            <a:ext cx="42432" cy="105415"/>
          </a:xfrm>
          <a:prstGeom prst="rect">
            <a:avLst/>
          </a:prstGeom>
        </p:spPr>
        <p:txBody>
          <a:bodyPr lIns="0" tIns="0" rIns="0" bIns="0" rtlCol="0" anchor="t">
            <a:spAutoFit/>
          </a:bodyPr>
          <a:lstStyle/>
          <a:p>
            <a:pPr algn="ctr">
              <a:lnSpc>
                <a:spcPts val="840"/>
              </a:lnSpc>
            </a:pPr>
            <a:r>
              <a:rPr lang="en-US" sz="600" dirty="0">
                <a:solidFill>
                  <a:srgbClr val="000000"/>
                </a:solidFill>
                <a:latin typeface="Arimo Bold"/>
              </a:rPr>
              <a:t>3</a:t>
            </a:r>
          </a:p>
        </p:txBody>
      </p:sp>
      <p:sp>
        <p:nvSpPr>
          <p:cNvPr id="22" name="TextBox 22"/>
          <p:cNvSpPr txBox="1"/>
          <p:nvPr/>
        </p:nvSpPr>
        <p:spPr>
          <a:xfrm>
            <a:off x="864696" y="7704301"/>
            <a:ext cx="120461" cy="94449"/>
          </a:xfrm>
          <a:prstGeom prst="rect">
            <a:avLst/>
          </a:prstGeom>
        </p:spPr>
        <p:txBody>
          <a:bodyPr wrap="square" lIns="0" tIns="0" rIns="0" bIns="0" rtlCol="0" anchor="t">
            <a:spAutoFit/>
          </a:bodyPr>
          <a:lstStyle/>
          <a:p>
            <a:pPr algn="ctr">
              <a:lnSpc>
                <a:spcPts val="840"/>
              </a:lnSpc>
            </a:pPr>
            <a:r>
              <a:rPr lang="en-US" sz="600" dirty="0">
                <a:solidFill>
                  <a:srgbClr val="000000"/>
                </a:solidFill>
                <a:latin typeface="Arimo Bold"/>
              </a:rPr>
              <a:t>3a</a:t>
            </a:r>
          </a:p>
        </p:txBody>
      </p:sp>
      <p:sp>
        <p:nvSpPr>
          <p:cNvPr id="10" name="TextBox 19">
            <a:extLst>
              <a:ext uri="{FF2B5EF4-FFF2-40B4-BE49-F238E27FC236}">
                <a16:creationId xmlns:a16="http://schemas.microsoft.com/office/drawing/2014/main" id="{F57C72A6-80F2-8791-1673-6C917F4EFED6}"/>
              </a:ext>
            </a:extLst>
          </p:cNvPr>
          <p:cNvSpPr txBox="1"/>
          <p:nvPr/>
        </p:nvSpPr>
        <p:spPr>
          <a:xfrm>
            <a:off x="3387364" y="3279069"/>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1</a:t>
            </a:r>
            <a:endParaRPr lang="en-US" sz="678" dirty="0">
              <a:solidFill>
                <a:srgbClr val="000000"/>
              </a:solidFill>
              <a:latin typeface="Arimo"/>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402310" y="1397675"/>
            <a:ext cx="6838451" cy="8162925"/>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ea typeface="Arimo"/>
              </a:rPr>
              <a:t>§ 2. </a:t>
            </a:r>
            <a:r>
              <a:rPr lang="en-US" sz="1200" spc="-48" dirty="0" err="1">
                <a:solidFill>
                  <a:srgbClr val="000000"/>
                </a:solidFill>
                <a:latin typeface="Arimo"/>
                <a:ea typeface="Arimo"/>
              </a:rPr>
              <a:t>Równe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oznacza</a:t>
            </a:r>
            <a:r>
              <a:rPr lang="en-US" sz="1200" spc="-48" dirty="0">
                <a:solidFill>
                  <a:srgbClr val="000000"/>
                </a:solidFill>
                <a:latin typeface="Arimo"/>
                <a:ea typeface="Arimo"/>
              </a:rPr>
              <a:t> </a:t>
            </a:r>
            <a:r>
              <a:rPr lang="en-US" sz="1200" spc="-48" dirty="0" err="1">
                <a:solidFill>
                  <a:srgbClr val="000000"/>
                </a:solidFill>
                <a:latin typeface="Arimo"/>
                <a:ea typeface="Arimo"/>
              </a:rPr>
              <a:t>niedyskryminowanie</a:t>
            </a:r>
            <a:r>
              <a:rPr lang="en-US" sz="1200" spc="-48" dirty="0">
                <a:solidFill>
                  <a:srgbClr val="000000"/>
                </a:solidFill>
                <a:latin typeface="Arimo"/>
                <a:ea typeface="Arimo"/>
              </a:rPr>
              <a:t> w </a:t>
            </a:r>
            <a:r>
              <a:rPr lang="en-US" sz="1200" spc="-48" dirty="0" err="1">
                <a:solidFill>
                  <a:srgbClr val="000000"/>
                </a:solidFill>
                <a:latin typeface="Arimo"/>
                <a:ea typeface="Arimo"/>
              </a:rPr>
              <a:t>jakikolwiek</a:t>
            </a:r>
            <a:r>
              <a:rPr lang="en-US" sz="1200" spc="-48" dirty="0">
                <a:solidFill>
                  <a:srgbClr val="000000"/>
                </a:solidFill>
                <a:latin typeface="Arimo"/>
                <a:ea typeface="Arimo"/>
              </a:rPr>
              <a:t> </a:t>
            </a:r>
            <a:r>
              <a:rPr lang="en-US" sz="1200" spc="-48" dirty="0" err="1">
                <a:solidFill>
                  <a:srgbClr val="000000"/>
                </a:solidFill>
                <a:latin typeface="Arimo"/>
                <a:ea typeface="Arimo"/>
              </a:rPr>
              <a:t>sposób</a:t>
            </a:r>
            <a:r>
              <a:rPr lang="en-US" sz="1200" spc="-48" dirty="0">
                <a:solidFill>
                  <a:srgbClr val="000000"/>
                </a:solidFill>
                <a:latin typeface="Arimo"/>
                <a:ea typeface="Arimo"/>
              </a:rPr>
              <a:t>, </a:t>
            </a:r>
            <a:r>
              <a:rPr lang="en-US" sz="1200" spc="-48" dirty="0" err="1">
                <a:solidFill>
                  <a:srgbClr val="000000"/>
                </a:solidFill>
                <a:latin typeface="Arimo"/>
                <a:ea typeface="Arimo"/>
              </a:rPr>
              <a:t>bezpośrednio</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pośrednio</a:t>
            </a:r>
            <a:r>
              <a:rPr lang="en-US" sz="1200" spc="-48" dirty="0">
                <a:solidFill>
                  <a:srgbClr val="000000"/>
                </a:solidFill>
                <a:latin typeface="Arimo"/>
                <a:ea typeface="Arimo"/>
              </a:rPr>
              <a:t>, z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 1.</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ea typeface="Arimo"/>
              </a:rPr>
              <a:t>§ 3. </a:t>
            </a:r>
            <a:r>
              <a:rPr lang="en-US" sz="1200" spc="-48" dirty="0" err="1">
                <a:solidFill>
                  <a:srgbClr val="000000"/>
                </a:solidFill>
                <a:latin typeface="Arimo"/>
                <a:ea typeface="Arimo"/>
              </a:rPr>
              <a:t>Dyskryminowanie</a:t>
            </a:r>
            <a:r>
              <a:rPr lang="en-US" sz="1200" spc="-48" dirty="0">
                <a:solidFill>
                  <a:srgbClr val="000000"/>
                </a:solidFill>
                <a:latin typeface="Arimo"/>
                <a:ea typeface="Arimo"/>
              </a:rPr>
              <a:t> </a:t>
            </a:r>
            <a:r>
              <a:rPr lang="en-US" sz="1200" spc="-48" dirty="0" err="1">
                <a:solidFill>
                  <a:srgbClr val="000000"/>
                </a:solidFill>
                <a:latin typeface="Arimo"/>
                <a:ea typeface="Arimo"/>
              </a:rPr>
              <a:t>bezpośrednie</a:t>
            </a:r>
            <a:r>
              <a:rPr lang="en-US" sz="1200" spc="-48" dirty="0">
                <a:solidFill>
                  <a:srgbClr val="000000"/>
                </a:solidFill>
                <a:latin typeface="Arimo"/>
                <a:ea typeface="Arimo"/>
              </a:rPr>
              <a:t> </a:t>
            </a:r>
            <a:r>
              <a:rPr lang="en-US" sz="1200" spc="-48" dirty="0" err="1">
                <a:solidFill>
                  <a:srgbClr val="000000"/>
                </a:solidFill>
                <a:latin typeface="Arimo"/>
                <a:ea typeface="Arimo"/>
              </a:rPr>
              <a:t>istnieje</a:t>
            </a:r>
            <a:r>
              <a:rPr lang="en-US" sz="1200" spc="-48" dirty="0">
                <a:solidFill>
                  <a:srgbClr val="000000"/>
                </a:solidFill>
                <a:latin typeface="Arimo"/>
                <a:ea typeface="Arimo"/>
              </a:rPr>
              <a:t> </a:t>
            </a:r>
            <a:r>
              <a:rPr lang="en-US" sz="1200" spc="-48" dirty="0" err="1">
                <a:solidFill>
                  <a:srgbClr val="000000"/>
                </a:solidFill>
                <a:latin typeface="Arimo"/>
                <a:ea typeface="Arimo"/>
              </a:rPr>
              <a:t>wtedy</a:t>
            </a:r>
            <a:r>
              <a:rPr lang="en-US" sz="1200" spc="-48" dirty="0">
                <a:solidFill>
                  <a:srgbClr val="000000"/>
                </a:solidFill>
                <a:latin typeface="Arimo"/>
                <a:ea typeface="Arimo"/>
              </a:rPr>
              <a:t>, </a:t>
            </a:r>
            <a:r>
              <a:rPr lang="en-US" sz="1200" spc="-48" dirty="0" err="1">
                <a:solidFill>
                  <a:srgbClr val="000000"/>
                </a:solidFill>
                <a:latin typeface="Arimo"/>
                <a:ea typeface="Arimo"/>
              </a:rPr>
              <a:t>gdy</a:t>
            </a:r>
            <a:r>
              <a:rPr lang="en-US" sz="1200" spc="-48" dirty="0">
                <a:solidFill>
                  <a:srgbClr val="000000"/>
                </a:solidFill>
                <a:latin typeface="Arimo"/>
                <a:ea typeface="Arimo"/>
              </a:rPr>
              <a:t> </a:t>
            </a:r>
            <a:r>
              <a:rPr lang="en-US" sz="1200" spc="-48" dirty="0" err="1">
                <a:solidFill>
                  <a:srgbClr val="000000"/>
                </a:solidFill>
                <a:latin typeface="Arimo"/>
                <a:ea typeface="Arimo"/>
              </a:rPr>
              <a:t>pracownik</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z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 1 </a:t>
            </a:r>
            <a:r>
              <a:rPr lang="en-US" sz="1200" spc="-48" dirty="0" err="1">
                <a:solidFill>
                  <a:srgbClr val="000000"/>
                </a:solidFill>
                <a:latin typeface="Arimo"/>
                <a:ea typeface="Arimo"/>
              </a:rPr>
              <a:t>był</a:t>
            </a:r>
            <a:r>
              <a:rPr lang="en-US" sz="1200" spc="-48" dirty="0">
                <a:solidFill>
                  <a:srgbClr val="000000"/>
                </a:solidFill>
                <a:latin typeface="Arimo"/>
                <a:ea typeface="Arimo"/>
              </a:rPr>
              <a:t>, jest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mógłby</a:t>
            </a:r>
            <a:r>
              <a:rPr lang="en-US" sz="1200" spc="-48" dirty="0">
                <a:solidFill>
                  <a:srgbClr val="000000"/>
                </a:solidFill>
                <a:latin typeface="Arimo"/>
                <a:ea typeface="Arimo"/>
              </a:rPr>
              <a:t> </a:t>
            </a:r>
            <a:r>
              <a:rPr lang="en-US" sz="1200" spc="-48" dirty="0" err="1">
                <a:solidFill>
                  <a:srgbClr val="000000"/>
                </a:solidFill>
                <a:latin typeface="Arimo"/>
                <a:ea typeface="Arimo"/>
              </a:rPr>
              <a:t>być</a:t>
            </a:r>
            <a:r>
              <a:rPr lang="en-US" sz="1200" spc="-48" dirty="0">
                <a:solidFill>
                  <a:srgbClr val="000000"/>
                </a:solidFill>
                <a:latin typeface="Arimo"/>
                <a:ea typeface="Arimo"/>
              </a:rPr>
              <a:t> </a:t>
            </a:r>
            <a:r>
              <a:rPr lang="en-US" sz="1200" spc="-48" dirty="0" err="1">
                <a:solidFill>
                  <a:srgbClr val="000000"/>
                </a:solidFill>
                <a:latin typeface="Arimo"/>
                <a:ea typeface="Arimo"/>
              </a:rPr>
              <a:t>traktowany</a:t>
            </a:r>
            <a:r>
              <a:rPr lang="en-US" sz="1200" spc="-48" dirty="0">
                <a:solidFill>
                  <a:srgbClr val="000000"/>
                </a:solidFill>
                <a:latin typeface="Arimo"/>
                <a:ea typeface="Arimo"/>
              </a:rPr>
              <a:t> w </a:t>
            </a:r>
            <a:r>
              <a:rPr lang="en-US" sz="1200" spc="-48" dirty="0" err="1">
                <a:solidFill>
                  <a:srgbClr val="000000"/>
                </a:solidFill>
                <a:latin typeface="Arimo"/>
                <a:ea typeface="Arimo"/>
              </a:rPr>
              <a:t>porównywalnej</a:t>
            </a:r>
            <a:r>
              <a:rPr lang="en-US" sz="1200" spc="-48" dirty="0">
                <a:solidFill>
                  <a:srgbClr val="000000"/>
                </a:solidFill>
                <a:latin typeface="Arimo"/>
                <a:ea typeface="Arimo"/>
              </a:rPr>
              <a:t> </a:t>
            </a:r>
            <a:r>
              <a:rPr lang="en-US" sz="1200" spc="-48" dirty="0" err="1">
                <a:solidFill>
                  <a:srgbClr val="000000"/>
                </a:solidFill>
                <a:latin typeface="Arimo"/>
                <a:ea typeface="Arimo"/>
              </a:rPr>
              <a:t>sytuacji</a:t>
            </a:r>
            <a:r>
              <a:rPr lang="en-US" sz="1200" spc="-48" dirty="0">
                <a:solidFill>
                  <a:srgbClr val="000000"/>
                </a:solidFill>
                <a:latin typeface="Arimo"/>
                <a:ea typeface="Arimo"/>
              </a:rPr>
              <a:t> </a:t>
            </a:r>
            <a:r>
              <a:rPr lang="en-US" sz="1200" spc="-48" dirty="0" err="1">
                <a:solidFill>
                  <a:srgbClr val="000000"/>
                </a:solidFill>
                <a:latin typeface="Arimo"/>
                <a:ea typeface="Arimo"/>
              </a:rPr>
              <a:t>mniej</a:t>
            </a:r>
            <a:r>
              <a:rPr lang="en-US" sz="1200" spc="-48" dirty="0">
                <a:solidFill>
                  <a:srgbClr val="000000"/>
                </a:solidFill>
                <a:latin typeface="Arimo"/>
                <a:ea typeface="Arimo"/>
              </a:rPr>
              <a:t> </a:t>
            </a:r>
            <a:r>
              <a:rPr lang="en-US" sz="1200" spc="-48" dirty="0" err="1">
                <a:solidFill>
                  <a:srgbClr val="000000"/>
                </a:solidFill>
                <a:latin typeface="Arimo"/>
                <a:ea typeface="Arimo"/>
              </a:rPr>
              <a:t>korzystnie</a:t>
            </a:r>
            <a:r>
              <a:rPr lang="en-US" sz="1200" spc="-48" dirty="0">
                <a:solidFill>
                  <a:srgbClr val="000000"/>
                </a:solidFill>
                <a:latin typeface="Arimo"/>
                <a:ea typeface="Arimo"/>
              </a:rPr>
              <a:t> </a:t>
            </a:r>
            <a:r>
              <a:rPr lang="en-US" sz="1200" spc="-48" dirty="0" err="1">
                <a:solidFill>
                  <a:srgbClr val="000000"/>
                </a:solidFill>
                <a:latin typeface="Arimo"/>
                <a:ea typeface="Arimo"/>
              </a:rPr>
              <a:t>niż</a:t>
            </a:r>
            <a:r>
              <a:rPr lang="en-US" sz="1200" spc="-48" dirty="0">
                <a:solidFill>
                  <a:srgbClr val="000000"/>
                </a:solidFill>
                <a:latin typeface="Arimo"/>
                <a:ea typeface="Arimo"/>
              </a:rPr>
              <a:t> </a:t>
            </a:r>
            <a:r>
              <a:rPr lang="en-US" sz="1200" spc="-48" dirty="0" err="1">
                <a:solidFill>
                  <a:srgbClr val="000000"/>
                </a:solidFill>
                <a:latin typeface="Arimo"/>
                <a:ea typeface="Arimo"/>
              </a:rPr>
              <a:t>inni</a:t>
            </a:r>
            <a:r>
              <a:rPr lang="en-US" sz="1200" spc="-48" dirty="0">
                <a:solidFill>
                  <a:srgbClr val="000000"/>
                </a:solidFill>
                <a:latin typeface="Arimo"/>
                <a:ea typeface="Arimo"/>
              </a:rPr>
              <a:t> </a:t>
            </a:r>
            <a:r>
              <a:rPr lang="en-US" sz="1200" spc="-48" dirty="0" err="1">
                <a:solidFill>
                  <a:srgbClr val="000000"/>
                </a:solidFill>
                <a:latin typeface="Arimo"/>
                <a:ea typeface="Arimo"/>
              </a:rPr>
              <a:t>pracownicy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ea typeface="Arimo"/>
              </a:rPr>
              <a:t>§ 4. </a:t>
            </a:r>
            <a:r>
              <a:rPr lang="en-US" sz="1200" spc="-48" dirty="0" err="1">
                <a:solidFill>
                  <a:srgbClr val="000000"/>
                </a:solidFill>
                <a:latin typeface="Arimo"/>
                <a:ea typeface="Arimo"/>
              </a:rPr>
              <a:t>Dyskryminowanie</a:t>
            </a:r>
            <a:r>
              <a:rPr lang="en-US" sz="1200" spc="-48" dirty="0">
                <a:solidFill>
                  <a:srgbClr val="000000"/>
                </a:solidFill>
                <a:latin typeface="Arimo"/>
                <a:ea typeface="Arimo"/>
              </a:rPr>
              <a:t> </a:t>
            </a:r>
            <a:r>
              <a:rPr lang="en-US" sz="1200" spc="-48" dirty="0" err="1">
                <a:solidFill>
                  <a:srgbClr val="000000"/>
                </a:solidFill>
                <a:latin typeface="Arimo"/>
                <a:ea typeface="Arimo"/>
              </a:rPr>
              <a:t>pośrednie</a:t>
            </a:r>
            <a:r>
              <a:rPr lang="en-US" sz="1200" spc="-48" dirty="0">
                <a:solidFill>
                  <a:srgbClr val="000000"/>
                </a:solidFill>
                <a:latin typeface="Arimo"/>
                <a:ea typeface="Arimo"/>
              </a:rPr>
              <a:t> </a:t>
            </a:r>
            <a:r>
              <a:rPr lang="en-US" sz="1200" spc="-48" dirty="0" err="1">
                <a:solidFill>
                  <a:srgbClr val="000000"/>
                </a:solidFill>
                <a:latin typeface="Arimo"/>
                <a:ea typeface="Arimo"/>
              </a:rPr>
              <a:t>istnieje</a:t>
            </a:r>
            <a:r>
              <a:rPr lang="en-US" sz="1200" spc="-48" dirty="0">
                <a:solidFill>
                  <a:srgbClr val="000000"/>
                </a:solidFill>
                <a:latin typeface="Arimo"/>
                <a:ea typeface="Arimo"/>
              </a:rPr>
              <a:t> </a:t>
            </a:r>
            <a:r>
              <a:rPr lang="en-US" sz="1200" spc="-48" dirty="0" err="1">
                <a:solidFill>
                  <a:srgbClr val="000000"/>
                </a:solidFill>
                <a:latin typeface="Arimo"/>
                <a:ea typeface="Arimo"/>
              </a:rPr>
              <a:t>wtedy</a:t>
            </a:r>
            <a:r>
              <a:rPr lang="en-US" sz="1200" spc="-48" dirty="0">
                <a:solidFill>
                  <a:srgbClr val="000000"/>
                </a:solidFill>
                <a:latin typeface="Arimo"/>
                <a:ea typeface="Arimo"/>
              </a:rPr>
              <a:t>, </a:t>
            </a:r>
            <a:r>
              <a:rPr lang="en-US" sz="1200" spc="-48" dirty="0" err="1">
                <a:solidFill>
                  <a:srgbClr val="000000"/>
                </a:solidFill>
                <a:latin typeface="Arimo"/>
                <a:ea typeface="Arimo"/>
              </a:rPr>
              <a:t>gdy</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skutek</a:t>
            </a:r>
            <a:r>
              <a:rPr lang="en-US" sz="1200" spc="-48" dirty="0">
                <a:solidFill>
                  <a:srgbClr val="000000"/>
                </a:solidFill>
                <a:latin typeface="Arimo"/>
                <a:ea typeface="Arimo"/>
              </a:rPr>
              <a:t> </a:t>
            </a:r>
            <a:r>
              <a:rPr lang="en-US" sz="1200" spc="-48" dirty="0" err="1">
                <a:solidFill>
                  <a:srgbClr val="000000"/>
                </a:solidFill>
                <a:latin typeface="Arimo"/>
                <a:ea typeface="Arimo"/>
              </a:rPr>
              <a:t>pozornie</a:t>
            </a:r>
            <a:r>
              <a:rPr lang="en-US" sz="1200" spc="-48" dirty="0">
                <a:solidFill>
                  <a:srgbClr val="000000"/>
                </a:solidFill>
                <a:latin typeface="Arimo"/>
                <a:ea typeface="Arimo"/>
              </a:rPr>
              <a:t> </a:t>
            </a:r>
            <a:r>
              <a:rPr lang="en-US" sz="1200" spc="-48" dirty="0" err="1">
                <a:solidFill>
                  <a:srgbClr val="000000"/>
                </a:solidFill>
                <a:latin typeface="Arimo"/>
                <a:ea typeface="Arimo"/>
              </a:rPr>
              <a:t>neutralnego</a:t>
            </a:r>
            <a:r>
              <a:rPr lang="en-US" sz="1200" spc="-48" dirty="0">
                <a:solidFill>
                  <a:srgbClr val="000000"/>
                </a:solidFill>
                <a:latin typeface="Arimo"/>
                <a:ea typeface="Arimo"/>
              </a:rPr>
              <a:t> </a:t>
            </a:r>
            <a:r>
              <a:rPr lang="en-US" sz="1200" spc="-48" dirty="0" err="1">
                <a:solidFill>
                  <a:srgbClr val="000000"/>
                </a:solidFill>
                <a:latin typeface="Arimo"/>
                <a:ea typeface="Arimo"/>
              </a:rPr>
              <a:t>postanowienia</a:t>
            </a:r>
            <a:r>
              <a:rPr lang="en-US" sz="1200" spc="-48" dirty="0">
                <a:solidFill>
                  <a:srgbClr val="000000"/>
                </a:solidFill>
                <a:latin typeface="Arimo"/>
                <a:ea typeface="Arimo"/>
              </a:rPr>
              <a:t>, </a:t>
            </a:r>
            <a:r>
              <a:rPr lang="en-US" sz="1200" spc="-48" dirty="0" err="1">
                <a:solidFill>
                  <a:srgbClr val="000000"/>
                </a:solidFill>
                <a:latin typeface="Arimo"/>
                <a:ea typeface="Arimo"/>
              </a:rPr>
              <a:t>zastosowanego</a:t>
            </a:r>
            <a:r>
              <a:rPr lang="en-US" sz="1200" spc="-48" dirty="0">
                <a:solidFill>
                  <a:srgbClr val="000000"/>
                </a:solidFill>
                <a:latin typeface="Arimo"/>
                <a:ea typeface="Arimo"/>
              </a:rPr>
              <a:t> </a:t>
            </a:r>
            <a:r>
              <a:rPr lang="en-US" sz="1200" spc="-48" dirty="0" err="1">
                <a:solidFill>
                  <a:srgbClr val="000000"/>
                </a:solidFill>
                <a:latin typeface="Arimo"/>
                <a:ea typeface="Arimo"/>
              </a:rPr>
              <a:t>kryterium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podjętego</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występują</a:t>
            </a:r>
            <a:r>
              <a:rPr lang="en-US" sz="1200" spc="-48" dirty="0">
                <a:solidFill>
                  <a:srgbClr val="000000"/>
                </a:solidFill>
                <a:latin typeface="Arimo"/>
                <a:ea typeface="Arimo"/>
              </a:rPr>
              <a:t> </a:t>
            </a:r>
            <a:r>
              <a:rPr lang="en-US" sz="1200" spc="-48" dirty="0" err="1">
                <a:solidFill>
                  <a:srgbClr val="000000"/>
                </a:solidFill>
                <a:latin typeface="Arimo"/>
                <a:ea typeface="Arimo"/>
              </a:rPr>
              <a:t>dysproporcje</a:t>
            </a:r>
            <a:r>
              <a:rPr lang="en-US" sz="1200" spc="-48" dirty="0">
                <a:solidFill>
                  <a:srgbClr val="000000"/>
                </a:solidFill>
                <a:latin typeface="Arimo"/>
                <a:ea typeface="Arimo"/>
              </a:rPr>
              <a:t> w </a:t>
            </a:r>
            <a:r>
              <a:rPr lang="en-US" sz="1200" spc="-48" dirty="0" err="1">
                <a:solidFill>
                  <a:srgbClr val="000000"/>
                </a:solidFill>
                <a:latin typeface="Arimo"/>
                <a:ea typeface="Arimo"/>
              </a:rPr>
              <a:t>zakresie</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niekorzyść</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należących</a:t>
            </a:r>
            <a:r>
              <a:rPr lang="en-US" sz="1200" spc="-48" dirty="0">
                <a:solidFill>
                  <a:srgbClr val="000000"/>
                </a:solidFill>
                <a:latin typeface="Arimo"/>
                <a:ea typeface="Arimo"/>
              </a:rPr>
              <a:t> do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wyróżnionej</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 1, </a:t>
            </a:r>
            <a:r>
              <a:rPr lang="en-US" sz="1200" spc="-48" dirty="0" err="1">
                <a:solidFill>
                  <a:srgbClr val="000000"/>
                </a:solidFill>
                <a:latin typeface="Arimo"/>
                <a:ea typeface="Arimo"/>
              </a:rPr>
              <a:t>jeżeli</a:t>
            </a:r>
            <a:r>
              <a:rPr lang="en-US" sz="1200" spc="-48" dirty="0">
                <a:solidFill>
                  <a:srgbClr val="000000"/>
                </a:solidFill>
                <a:latin typeface="Arimo"/>
                <a:ea typeface="Arimo"/>
              </a:rPr>
              <a:t> </a:t>
            </a:r>
            <a:r>
              <a:rPr lang="en-US" sz="1200" spc="-48" dirty="0" err="1">
                <a:solidFill>
                  <a:srgbClr val="000000"/>
                </a:solidFill>
                <a:latin typeface="Arimo"/>
                <a:ea typeface="Arimo"/>
              </a:rPr>
              <a:t>dysproporcje</a:t>
            </a:r>
            <a:r>
              <a:rPr lang="en-US" sz="1200" spc="-48" dirty="0">
                <a:solidFill>
                  <a:srgbClr val="000000"/>
                </a:solidFill>
                <a:latin typeface="Arimo"/>
                <a:ea typeface="Arimo"/>
              </a:rPr>
              <a:t> </a:t>
            </a:r>
            <a:r>
              <a:rPr lang="en-US" sz="1200" spc="-48" dirty="0" err="1">
                <a:solidFill>
                  <a:srgbClr val="000000"/>
                </a:solidFill>
                <a:latin typeface="Arimo"/>
                <a:ea typeface="Arimo"/>
              </a:rPr>
              <a:t>te</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mogą</a:t>
            </a:r>
            <a:r>
              <a:rPr lang="en-US" sz="1200" spc="-48" dirty="0">
                <a:solidFill>
                  <a:srgbClr val="000000"/>
                </a:solidFill>
                <a:latin typeface="Arimo"/>
                <a:ea typeface="Arimo"/>
              </a:rPr>
              <a:t> </a:t>
            </a:r>
            <a:r>
              <a:rPr lang="en-US" sz="1200" spc="-48" dirty="0" err="1">
                <a:solidFill>
                  <a:srgbClr val="000000"/>
                </a:solidFill>
                <a:latin typeface="Arimo"/>
                <a:ea typeface="Arimo"/>
              </a:rPr>
              <a:t>być</a:t>
            </a:r>
            <a:r>
              <a:rPr lang="en-US" sz="1200" spc="-48" dirty="0">
                <a:solidFill>
                  <a:srgbClr val="000000"/>
                </a:solidFill>
                <a:latin typeface="Arimo"/>
                <a:ea typeface="Arimo"/>
              </a:rPr>
              <a:t> </a:t>
            </a:r>
            <a:r>
              <a:rPr lang="en-US" sz="1200" spc="-48" dirty="0" err="1">
                <a:solidFill>
                  <a:srgbClr val="000000"/>
                </a:solidFill>
                <a:latin typeface="Arimo"/>
                <a:ea typeface="Arimo"/>
              </a:rPr>
              <a:t>uzasadnione</a:t>
            </a:r>
            <a:r>
              <a:rPr lang="en-US" sz="1200" spc="-48" dirty="0">
                <a:solidFill>
                  <a:srgbClr val="000000"/>
                </a:solidFill>
                <a:latin typeface="Arimo"/>
                <a:ea typeface="Arimo"/>
              </a:rPr>
              <a:t> </a:t>
            </a:r>
            <a:r>
              <a:rPr lang="en-US" sz="1200" spc="-48" dirty="0" err="1">
                <a:solidFill>
                  <a:srgbClr val="000000"/>
                </a:solidFill>
                <a:latin typeface="Arimo"/>
                <a:ea typeface="Arimo"/>
              </a:rPr>
              <a:t>innymi</a:t>
            </a:r>
            <a:r>
              <a:rPr lang="en-US" sz="1200" spc="-48" dirty="0">
                <a:solidFill>
                  <a:srgbClr val="000000"/>
                </a:solidFill>
                <a:latin typeface="Arimo"/>
                <a:ea typeface="Arimo"/>
              </a:rPr>
              <a:t> </a:t>
            </a:r>
            <a:r>
              <a:rPr lang="en-US" sz="1200" spc="-48" dirty="0" err="1">
                <a:solidFill>
                  <a:srgbClr val="000000"/>
                </a:solidFill>
                <a:latin typeface="Arimo"/>
                <a:ea typeface="Arimo"/>
              </a:rPr>
              <a:t>obiektywnymi</a:t>
            </a:r>
            <a:r>
              <a:rPr lang="en-US" sz="1200" spc="-48" dirty="0">
                <a:solidFill>
                  <a:srgbClr val="000000"/>
                </a:solidFill>
                <a:latin typeface="Arimo"/>
                <a:ea typeface="Arimo"/>
              </a:rPr>
              <a:t> </a:t>
            </a:r>
            <a:r>
              <a:rPr lang="en-US" sz="1200" spc="-48" dirty="0" err="1">
                <a:solidFill>
                  <a:srgbClr val="000000"/>
                </a:solidFill>
                <a:latin typeface="Arimo"/>
                <a:ea typeface="Arimo"/>
              </a:rPr>
              <a:t>powodami</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ea typeface="Arimo"/>
              </a:rPr>
              <a:t>§ 5.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w </a:t>
            </a:r>
            <a:r>
              <a:rPr lang="en-US" sz="1200" spc="-48" dirty="0" err="1">
                <a:solidFill>
                  <a:srgbClr val="000000"/>
                </a:solidFill>
                <a:latin typeface="Arimo"/>
                <a:ea typeface="Arimo"/>
              </a:rPr>
              <a:t>rozumieniu</a:t>
            </a:r>
            <a:r>
              <a:rPr lang="en-US" sz="1200" spc="-48" dirty="0">
                <a:solidFill>
                  <a:srgbClr val="000000"/>
                </a:solidFill>
                <a:latin typeface="Arimo"/>
                <a:ea typeface="Arimo"/>
              </a:rPr>
              <a:t> § 2 jest </a:t>
            </a:r>
            <a:r>
              <a:rPr lang="en-US" sz="1200" spc="-48" dirty="0" err="1">
                <a:solidFill>
                  <a:srgbClr val="000000"/>
                </a:solidFill>
                <a:latin typeface="Arimo"/>
                <a:ea typeface="Arimo"/>
              </a:rPr>
              <a:t>także</a:t>
            </a:r>
            <a:r>
              <a:rPr lang="en-US" sz="1200" spc="-48" dirty="0">
                <a:solidFill>
                  <a:srgbClr val="000000"/>
                </a:solidFill>
                <a:latin typeface="Arimo"/>
                <a:ea typeface="Arimo"/>
              </a:rPr>
              <a:t>:</a:t>
            </a:r>
          </a:p>
          <a:p>
            <a:pPr marL="259080" lvl="1" indent="-129540" algn="just">
              <a:lnSpc>
                <a:spcPts val="1439"/>
              </a:lnSpc>
              <a:buFont typeface="Arial"/>
              <a:buChar char="•"/>
            </a:pP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zachęcaniu</a:t>
            </a:r>
            <a:r>
              <a:rPr lang="en-US" sz="1200" spc="-48" dirty="0">
                <a:solidFill>
                  <a:srgbClr val="000000"/>
                </a:solidFill>
                <a:latin typeface="Arimo"/>
              </a:rPr>
              <a:t> </a:t>
            </a:r>
            <a:r>
              <a:rPr lang="en-US" sz="1200" spc="-48" dirty="0" err="1">
                <a:solidFill>
                  <a:srgbClr val="000000"/>
                </a:solidFill>
                <a:latin typeface="Arimo"/>
              </a:rPr>
              <a:t>innej</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do </a:t>
            </a:r>
            <a:r>
              <a:rPr lang="en-US" sz="1200" spc="-48" dirty="0" err="1">
                <a:solidFill>
                  <a:srgbClr val="000000"/>
                </a:solidFill>
                <a:latin typeface="Arimo"/>
              </a:rPr>
              <a:t>naruszania</a:t>
            </a:r>
            <a:r>
              <a:rPr lang="en-US" sz="1200" spc="-48" dirty="0">
                <a:solidFill>
                  <a:srgbClr val="000000"/>
                </a:solidFill>
                <a:latin typeface="Arimo"/>
              </a:rPr>
              <a:t> </a:t>
            </a:r>
            <a:r>
              <a:rPr lang="en-US" sz="1200" spc="-48" dirty="0" err="1">
                <a:solidFill>
                  <a:srgbClr val="000000"/>
                </a:solidFill>
                <a:latin typeface="Arimo"/>
              </a:rPr>
              <a:t>zasady</a:t>
            </a:r>
            <a:r>
              <a:rPr lang="en-US" sz="1200" spc="-48" dirty="0">
                <a:solidFill>
                  <a:srgbClr val="000000"/>
                </a:solidFill>
                <a:latin typeface="Arimo"/>
              </a:rPr>
              <a:t> </a:t>
            </a:r>
            <a:r>
              <a:rPr lang="en-US" sz="1200" spc="-48" dirty="0" err="1">
                <a:solidFill>
                  <a:srgbClr val="000000"/>
                </a:solidFill>
                <a:latin typeface="Arimo"/>
              </a:rPr>
              <a:t>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w </a:t>
            </a:r>
            <a:r>
              <a:rPr lang="en-US" sz="1200" spc="-48" dirty="0" err="1">
                <a:solidFill>
                  <a:srgbClr val="000000"/>
                </a:solidFill>
                <a:latin typeface="Arimo"/>
              </a:rPr>
              <a:t>zatrudnieniu</a:t>
            </a:r>
            <a:r>
              <a:rPr lang="en-US" sz="1200" spc="-48" dirty="0">
                <a:solidFill>
                  <a:srgbClr val="000000"/>
                </a:solidFill>
                <a:latin typeface="Arimo"/>
              </a:rPr>
              <a:t>,</a:t>
            </a:r>
          </a:p>
          <a:p>
            <a:pPr marL="259080" lvl="1" indent="-129540" algn="just">
              <a:lnSpc>
                <a:spcPts val="1439"/>
              </a:lnSpc>
              <a:buFont typeface="Arial"/>
              <a:buChar char="•"/>
            </a:pP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a:t>
            </a:r>
            <a:r>
              <a:rPr lang="en-US" sz="1200" spc="-48" dirty="0" err="1">
                <a:solidFill>
                  <a:srgbClr val="000000"/>
                </a:solidFill>
                <a:latin typeface="Arimo"/>
              </a:rPr>
              <a:t>poniżenie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upokorzenie</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a:t>
            </a:r>
            <a:r>
              <a:rPr lang="en-US" sz="1200" spc="-48" dirty="0" err="1">
                <a:solidFill>
                  <a:srgbClr val="000000"/>
                </a:solidFill>
                <a:latin typeface="Arimo"/>
              </a:rPr>
              <a:t>molestowanie</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ea typeface="Arimo"/>
              </a:rPr>
              <a:t>§ 6. </a:t>
            </a:r>
            <a:r>
              <a:rPr lang="en-US" sz="1200" spc="-48" dirty="0" err="1">
                <a:solidFill>
                  <a:srgbClr val="000000"/>
                </a:solidFill>
                <a:latin typeface="Arimo"/>
                <a:ea typeface="Arimo"/>
              </a:rPr>
              <a:t>Dyskryminowaniem</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każde</a:t>
            </a:r>
            <a:r>
              <a:rPr lang="en-US" sz="1200" spc="-48" dirty="0">
                <a:solidFill>
                  <a:srgbClr val="000000"/>
                </a:solidFill>
                <a:latin typeface="Arimo"/>
                <a:ea typeface="Arimo"/>
              </a:rPr>
              <a:t> </a:t>
            </a:r>
            <a:r>
              <a:rPr lang="en-US" sz="1200" spc="-48" dirty="0" err="1">
                <a:solidFill>
                  <a:srgbClr val="000000"/>
                </a:solidFill>
                <a:latin typeface="Arimo"/>
                <a:ea typeface="Arimo"/>
              </a:rPr>
              <a:t>nieakceptowane</a:t>
            </a:r>
            <a:r>
              <a:rPr lang="en-US" sz="1200" spc="-48" dirty="0">
                <a:solidFill>
                  <a:srgbClr val="000000"/>
                </a:solidFill>
                <a:latin typeface="Arimo"/>
                <a:ea typeface="Arimo"/>
              </a:rPr>
              <a:t> </a:t>
            </a:r>
            <a:r>
              <a:rPr lang="en-US" sz="1200" spc="-48" dirty="0" err="1">
                <a:solidFill>
                  <a:srgbClr val="000000"/>
                </a:solidFill>
                <a:latin typeface="Arimo"/>
                <a:ea typeface="Arimo"/>
              </a:rPr>
              <a:t>zachowanie</a:t>
            </a:r>
            <a:r>
              <a:rPr lang="en-US" sz="1200" spc="-48" dirty="0">
                <a:solidFill>
                  <a:srgbClr val="000000"/>
                </a:solidFill>
                <a:latin typeface="Arimo"/>
                <a:ea typeface="Arimo"/>
              </a:rPr>
              <a:t> o </a:t>
            </a:r>
            <a:r>
              <a:rPr lang="en-US" sz="1200" spc="-48" dirty="0" err="1">
                <a:solidFill>
                  <a:srgbClr val="000000"/>
                </a:solidFill>
                <a:latin typeface="Arimo"/>
                <a:ea typeface="Arimo"/>
              </a:rPr>
              <a:t>charakterze</a:t>
            </a:r>
            <a:r>
              <a:rPr lang="en-US" sz="1200" spc="-48" dirty="0">
                <a:solidFill>
                  <a:srgbClr val="000000"/>
                </a:solidFill>
                <a:latin typeface="Arimo"/>
                <a:ea typeface="Arimo"/>
              </a:rPr>
              <a:t> </a:t>
            </a:r>
            <a:r>
              <a:rPr lang="en-US" sz="1200" spc="-48" dirty="0" err="1">
                <a:solidFill>
                  <a:srgbClr val="000000"/>
                </a:solidFill>
                <a:latin typeface="Arimo"/>
                <a:ea typeface="Arimo"/>
              </a:rPr>
              <a:t>seksualnym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odnoszące</a:t>
            </a:r>
            <a:r>
              <a:rPr lang="en-US" sz="1200" spc="-48" dirty="0">
                <a:solidFill>
                  <a:srgbClr val="000000"/>
                </a:solidFill>
                <a:latin typeface="Arimo"/>
                <a:ea typeface="Arimo"/>
              </a:rPr>
              <a:t> </a:t>
            </a:r>
            <a:r>
              <a:rPr lang="en-US" sz="1200" spc="-48" dirty="0" err="1">
                <a:solidFill>
                  <a:srgbClr val="000000"/>
                </a:solidFill>
                <a:latin typeface="Arimo"/>
                <a:ea typeface="Arimo"/>
              </a:rPr>
              <a:t>się</a:t>
            </a:r>
            <a:r>
              <a:rPr lang="en-US" sz="1200" spc="-48" dirty="0">
                <a:solidFill>
                  <a:srgbClr val="000000"/>
                </a:solidFill>
                <a:latin typeface="Arimo"/>
                <a:ea typeface="Arimo"/>
              </a:rPr>
              <a:t> do </a:t>
            </a:r>
            <a:r>
              <a:rPr lang="en-US" sz="1200" spc="-48" dirty="0" err="1">
                <a:solidFill>
                  <a:srgbClr val="000000"/>
                </a:solidFill>
                <a:latin typeface="Arimo"/>
                <a:ea typeface="Arimo"/>
              </a:rPr>
              <a:t>płci</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poniżenie</a:t>
            </a:r>
            <a:r>
              <a:rPr lang="en-US" sz="1200" spc="-48" dirty="0">
                <a:solidFill>
                  <a:srgbClr val="000000"/>
                </a:solidFill>
                <a:latin typeface="Arimo"/>
                <a:ea typeface="Arimo"/>
              </a:rPr>
              <a:t> </a:t>
            </a:r>
            <a:r>
              <a:rPr lang="en-US" sz="1200" spc="-48" dirty="0" err="1">
                <a:solidFill>
                  <a:srgbClr val="000000"/>
                </a:solidFill>
                <a:latin typeface="Arimo"/>
                <a:ea typeface="Arimo"/>
              </a:rPr>
              <a:t>albo</a:t>
            </a:r>
            <a:r>
              <a:rPr lang="en-US" sz="1200" spc="-48" dirty="0">
                <a:solidFill>
                  <a:srgbClr val="000000"/>
                </a:solidFill>
                <a:latin typeface="Arimo"/>
                <a:ea typeface="Arimo"/>
              </a:rPr>
              <a:t> </a:t>
            </a:r>
            <a:r>
              <a:rPr lang="en-US" sz="1200" spc="-48" dirty="0" err="1">
                <a:solidFill>
                  <a:srgbClr val="000000"/>
                </a:solidFill>
                <a:latin typeface="Arimo"/>
                <a:ea typeface="Arimo"/>
              </a:rPr>
              <a:t>upokorzenie</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zachowanie</a:t>
            </a:r>
            <a:r>
              <a:rPr lang="en-US" sz="1200" spc="-48" dirty="0">
                <a:solidFill>
                  <a:srgbClr val="000000"/>
                </a:solidFill>
                <a:latin typeface="Arimo"/>
                <a:ea typeface="Arimo"/>
              </a:rPr>
              <a:t> to </a:t>
            </a:r>
            <a:r>
              <a:rPr lang="en-US" sz="1200" spc="-48" dirty="0" err="1">
                <a:solidFill>
                  <a:srgbClr val="000000"/>
                </a:solidFill>
                <a:latin typeface="Arimo"/>
                <a:ea typeface="Arimo"/>
              </a:rPr>
              <a:t>mogą</a:t>
            </a:r>
            <a:r>
              <a:rPr lang="en-US" sz="1200" spc="-48" dirty="0">
                <a:solidFill>
                  <a:srgbClr val="000000"/>
                </a:solidFill>
                <a:latin typeface="Arimo"/>
                <a:ea typeface="Arimo"/>
              </a:rPr>
              <a:t> </a:t>
            </a:r>
            <a:r>
              <a:rPr lang="en-US" sz="1200" spc="-48" dirty="0" err="1">
                <a:solidFill>
                  <a:srgbClr val="000000"/>
                </a:solidFill>
                <a:latin typeface="Arimo"/>
                <a:ea typeface="Arimo"/>
              </a:rPr>
              <a:t>się</a:t>
            </a:r>
            <a:r>
              <a:rPr lang="en-US" sz="1200" spc="-48" dirty="0">
                <a:solidFill>
                  <a:srgbClr val="000000"/>
                </a:solidFill>
                <a:latin typeface="Arimo"/>
                <a:ea typeface="Arimo"/>
              </a:rPr>
              <a:t> </a:t>
            </a:r>
            <a:r>
              <a:rPr lang="en-US" sz="1200" spc="-48" dirty="0" err="1">
                <a:solidFill>
                  <a:srgbClr val="000000"/>
                </a:solidFill>
                <a:latin typeface="Arimo"/>
                <a:ea typeface="Arimo"/>
              </a:rPr>
              <a:t>składać</a:t>
            </a:r>
            <a:r>
              <a:rPr lang="en-US" sz="1200" spc="-48" dirty="0">
                <a:solidFill>
                  <a:srgbClr val="000000"/>
                </a:solidFill>
                <a:latin typeface="Arimo"/>
                <a:ea typeface="Arimo"/>
              </a:rPr>
              <a:t> </a:t>
            </a:r>
            <a:r>
              <a:rPr lang="en-US" sz="1200" spc="-48" dirty="0" err="1">
                <a:solidFill>
                  <a:srgbClr val="000000"/>
                </a:solidFill>
                <a:latin typeface="Arimo"/>
                <a:ea typeface="Arimo"/>
              </a:rPr>
              <a:t>fizyczne</a:t>
            </a:r>
            <a:r>
              <a:rPr lang="en-US" sz="1200" spc="-48" dirty="0">
                <a:solidFill>
                  <a:srgbClr val="000000"/>
                </a:solidFill>
                <a:latin typeface="Arimo"/>
                <a:ea typeface="Arimo"/>
              </a:rPr>
              <a:t>, </a:t>
            </a:r>
            <a:r>
              <a:rPr lang="en-US" sz="1200" spc="-48" dirty="0" err="1">
                <a:solidFill>
                  <a:srgbClr val="000000"/>
                </a:solidFill>
                <a:latin typeface="Arimo"/>
                <a:ea typeface="Arimo"/>
              </a:rPr>
              <a:t>werbalne</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pozawerbalne</a:t>
            </a:r>
            <a:r>
              <a:rPr lang="en-US" sz="1200" spc="-48" dirty="0">
                <a:solidFill>
                  <a:srgbClr val="000000"/>
                </a:solidFill>
                <a:latin typeface="Arimo"/>
                <a:ea typeface="Arimo"/>
              </a:rPr>
              <a:t> </a:t>
            </a:r>
            <a:r>
              <a:rPr lang="en-US" sz="1200" spc="-48" dirty="0" err="1">
                <a:solidFill>
                  <a:srgbClr val="000000"/>
                </a:solidFill>
                <a:latin typeface="Arimo"/>
                <a:ea typeface="Arimo"/>
              </a:rPr>
              <a:t>elementy</a:t>
            </a:r>
            <a:r>
              <a:rPr lang="en-US" sz="1200" spc="-48" dirty="0">
                <a:solidFill>
                  <a:srgbClr val="000000"/>
                </a:solidFill>
                <a:latin typeface="Arimo"/>
                <a:ea typeface="Arimo"/>
              </a:rPr>
              <a:t> (</a:t>
            </a:r>
            <a:r>
              <a:rPr lang="en-US" sz="1200" spc="-48" dirty="0" err="1">
                <a:solidFill>
                  <a:srgbClr val="000000"/>
                </a:solidFill>
                <a:latin typeface="Arimo"/>
                <a:ea typeface="Arimo"/>
              </a:rPr>
              <a:t>molestowanie</a:t>
            </a:r>
            <a:r>
              <a:rPr lang="en-US" sz="1200" spc="-48" dirty="0">
                <a:solidFill>
                  <a:srgbClr val="000000"/>
                </a:solidFill>
                <a:latin typeface="Arimo"/>
                <a:ea typeface="Arimo"/>
              </a:rPr>
              <a:t> </a:t>
            </a:r>
            <a:r>
              <a:rPr lang="en-US" sz="1200" spc="-48" dirty="0" err="1">
                <a:solidFill>
                  <a:srgbClr val="000000"/>
                </a:solidFill>
                <a:latin typeface="Arimo"/>
                <a:ea typeface="Arimo"/>
              </a:rPr>
              <a:t>seksualne</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Bold"/>
                <a:ea typeface="Arimo Bold"/>
              </a:rPr>
              <a:t>Art. 18.  </a:t>
            </a:r>
            <a:r>
              <a:rPr lang="pl-PL" sz="1200" spc="-48" dirty="0">
                <a:solidFill>
                  <a:srgbClr val="000000"/>
                </a:solidFill>
                <a:latin typeface="Arimo Bold"/>
                <a:ea typeface="Arimo Bold"/>
              </a:rPr>
              <a:t> </a:t>
            </a:r>
            <a:r>
              <a:rPr lang="en-US" sz="1200" spc="-48" dirty="0">
                <a:solidFill>
                  <a:srgbClr val="000000"/>
                </a:solidFill>
                <a:latin typeface="Arimo Bold"/>
                <a:ea typeface="Arimo Bold"/>
              </a:rPr>
              <a:t>§ 1. </a:t>
            </a:r>
          </a:p>
          <a:p>
            <a:pPr algn="just">
              <a:lnSpc>
                <a:spcPts val="1439"/>
              </a:lnSpc>
            </a:pPr>
            <a:r>
              <a:rPr lang="en-US" sz="1200" spc="-48" dirty="0">
                <a:solidFill>
                  <a:srgbClr val="000000"/>
                </a:solidFill>
                <a:latin typeface="Arimo"/>
                <a:ea typeface="Arimo"/>
              </a:rPr>
              <a:t>Za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z </a:t>
            </a:r>
            <a:r>
              <a:rPr lang="en-US" sz="1200" spc="-48" dirty="0" err="1">
                <a:solidFill>
                  <a:srgbClr val="000000"/>
                </a:solidFill>
                <a:latin typeface="Arimo"/>
                <a:ea typeface="Arimo"/>
              </a:rPr>
              <a:t>zastrzeżeniem</a:t>
            </a:r>
            <a:r>
              <a:rPr lang="en-US" sz="1200" spc="-48" dirty="0">
                <a:solidFill>
                  <a:srgbClr val="000000"/>
                </a:solidFill>
                <a:latin typeface="Arimo"/>
                <a:ea typeface="Arimo"/>
              </a:rPr>
              <a:t> § 2-4, </a:t>
            </a:r>
            <a:r>
              <a:rPr lang="en-US" sz="1200" spc="-48" dirty="0" err="1">
                <a:solidFill>
                  <a:srgbClr val="000000"/>
                </a:solidFill>
                <a:latin typeface="Arimo"/>
                <a:ea typeface="Arimo"/>
              </a:rPr>
              <a:t>uważa</a:t>
            </a:r>
            <a:r>
              <a:rPr lang="en-US" sz="1200" spc="-48" dirty="0">
                <a:solidFill>
                  <a:srgbClr val="000000"/>
                </a:solidFill>
                <a:latin typeface="Arimo"/>
                <a:ea typeface="Arimo"/>
              </a:rPr>
              <a:t> </a:t>
            </a:r>
            <a:r>
              <a:rPr lang="en-US" sz="1200" spc="-48" dirty="0" err="1">
                <a:solidFill>
                  <a:srgbClr val="000000"/>
                </a:solidFill>
                <a:latin typeface="Arimo"/>
                <a:ea typeface="Arimo"/>
              </a:rPr>
              <a:t>się</a:t>
            </a:r>
            <a:r>
              <a:rPr lang="en-US" sz="1200" spc="-48" dirty="0">
                <a:solidFill>
                  <a:srgbClr val="000000"/>
                </a:solidFill>
                <a:latin typeface="Arimo"/>
                <a:ea typeface="Arimo"/>
              </a:rPr>
              <a:t> </a:t>
            </a:r>
            <a:r>
              <a:rPr lang="en-US" sz="1200" spc="-48" dirty="0" err="1">
                <a:solidFill>
                  <a:srgbClr val="000000"/>
                </a:solidFill>
                <a:latin typeface="Arimo"/>
                <a:ea typeface="Arimo"/>
              </a:rPr>
              <a:t>różnicowanie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a:t>
            </a:r>
            <a:r>
              <a:rPr lang="en-US" sz="1200" spc="-48" dirty="0" err="1">
                <a:solidFill>
                  <a:srgbClr val="000000"/>
                </a:solidFill>
                <a:latin typeface="Arimo"/>
                <a:ea typeface="Arimo"/>
              </a:rPr>
              <a:t>sytuacji</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a:t>
            </a:r>
            <a:r>
              <a:rPr lang="pl-PL" sz="1200" spc="-48" dirty="0">
                <a:solidFill>
                  <a:srgbClr val="000000"/>
                </a:solidFill>
                <a:latin typeface="Arimo"/>
                <a:ea typeface="Arimo"/>
              </a:rPr>
              <a:t>  </a:t>
            </a:r>
            <a:r>
              <a:rPr lang="en-US" sz="1200" spc="-48" dirty="0">
                <a:solidFill>
                  <a:srgbClr val="000000"/>
                </a:solidFill>
                <a:latin typeface="Arimo"/>
                <a:ea typeface="Arimo"/>
              </a:rPr>
              <a:t>§ 1,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marL="259080" lvl="1" indent="-129540" algn="just">
              <a:lnSpc>
                <a:spcPts val="1439"/>
              </a:lnSpc>
              <a:buFont typeface="Arial"/>
              <a:buChar char="•"/>
            </a:pPr>
            <a:r>
              <a:rPr lang="en-US" sz="1200" spc="-48" dirty="0" err="1">
                <a:solidFill>
                  <a:srgbClr val="000000"/>
                </a:solidFill>
                <a:latin typeface="Arimo"/>
              </a:rPr>
              <a:t>odmowa</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rozwiązanie</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a:t>
            </a:r>
          </a:p>
          <a:p>
            <a:pPr marL="259080" lvl="1" indent="-129540" algn="just">
              <a:lnSpc>
                <a:spcPts val="1439"/>
              </a:lnSpc>
              <a:buFont typeface="Arial"/>
              <a:buChar char="•"/>
            </a:pPr>
            <a:r>
              <a:rPr lang="en-US" sz="1200" spc="-48" dirty="0" err="1">
                <a:solidFill>
                  <a:srgbClr val="000000"/>
                </a:solidFill>
                <a:latin typeface="Arimo"/>
              </a:rPr>
              <a:t>niekorzystne</a:t>
            </a:r>
            <a:r>
              <a:rPr lang="en-US" sz="1200" spc="-48" dirty="0">
                <a:solidFill>
                  <a:srgbClr val="000000"/>
                </a:solidFill>
                <a:latin typeface="Arimo"/>
              </a:rPr>
              <a:t> </a:t>
            </a:r>
            <a:r>
              <a:rPr lang="en-US" sz="1200" spc="-48" dirty="0" err="1">
                <a:solidFill>
                  <a:srgbClr val="000000"/>
                </a:solidFill>
                <a:latin typeface="Arimo"/>
              </a:rPr>
              <a:t>ukształtowanie</a:t>
            </a:r>
            <a:r>
              <a:rPr lang="en-US" sz="1200" spc="-48" dirty="0">
                <a:solidFill>
                  <a:srgbClr val="000000"/>
                </a:solidFill>
                <a:latin typeface="Arimo"/>
              </a:rPr>
              <a:t> </a:t>
            </a:r>
            <a:r>
              <a:rPr lang="en-US" sz="1200" spc="-48" dirty="0" err="1">
                <a:solidFill>
                  <a:srgbClr val="000000"/>
                </a:solidFill>
                <a:latin typeface="Arimo"/>
              </a:rPr>
              <a:t>wynagrodzenia</a:t>
            </a:r>
            <a:r>
              <a:rPr lang="en-US" sz="1200" spc="-48" dirty="0">
                <a:solidFill>
                  <a:srgbClr val="000000"/>
                </a:solidFill>
                <a:latin typeface="Arimo"/>
              </a:rPr>
              <a:t> za </a:t>
            </a:r>
            <a:r>
              <a:rPr lang="en-US" sz="1200" spc="-48" dirty="0" err="1">
                <a:solidFill>
                  <a:srgbClr val="000000"/>
                </a:solidFill>
                <a:latin typeface="Arimo"/>
              </a:rPr>
              <a:t>pracę</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innych</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a:t>
            </a:r>
            <a:r>
              <a:rPr lang="en-US" sz="1200" spc="-48" dirty="0" err="1">
                <a:solidFill>
                  <a:srgbClr val="000000"/>
                </a:solidFill>
                <a:latin typeface="Arimo"/>
              </a:rPr>
              <a:t>pominięcie</a:t>
            </a:r>
            <a:r>
              <a:rPr lang="en-US" sz="1200" spc="-48" dirty="0">
                <a:solidFill>
                  <a:srgbClr val="000000"/>
                </a:solidFill>
                <a:latin typeface="Arimo"/>
              </a:rPr>
              <a:t> </a:t>
            </a:r>
            <a:r>
              <a:rPr lang="en-US" sz="1200" spc="-48" dirty="0" err="1">
                <a:solidFill>
                  <a:srgbClr val="000000"/>
                </a:solidFill>
                <a:latin typeface="Arimo"/>
              </a:rPr>
              <a:t>przy</a:t>
            </a:r>
            <a:r>
              <a:rPr lang="en-US" sz="1200" spc="-48" dirty="0">
                <a:solidFill>
                  <a:srgbClr val="000000"/>
                </a:solidFill>
                <a:latin typeface="Arimo"/>
              </a:rPr>
              <a:t> </a:t>
            </a:r>
            <a:r>
              <a:rPr lang="en-US" sz="1200" spc="-48" dirty="0" err="1">
                <a:solidFill>
                  <a:srgbClr val="000000"/>
                </a:solidFill>
                <a:latin typeface="Arimo"/>
              </a:rPr>
              <a:t>awansowaniu</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przyznawaniu</a:t>
            </a:r>
            <a:r>
              <a:rPr lang="en-US" sz="1200" spc="-48" dirty="0">
                <a:solidFill>
                  <a:srgbClr val="000000"/>
                </a:solidFill>
                <a:latin typeface="Arimo"/>
              </a:rPr>
              <a:t> </a:t>
            </a:r>
            <a:r>
              <a:rPr lang="en-US" sz="1200" spc="-48" dirty="0" err="1">
                <a:solidFill>
                  <a:srgbClr val="000000"/>
                </a:solidFill>
                <a:latin typeface="Arimo"/>
              </a:rPr>
              <a:t>innych</a:t>
            </a:r>
            <a:r>
              <a:rPr lang="en-US" sz="1200" spc="-48" dirty="0">
                <a:solidFill>
                  <a:srgbClr val="000000"/>
                </a:solidFill>
                <a:latin typeface="Arimo"/>
              </a:rPr>
              <a:t> </a:t>
            </a:r>
            <a:r>
              <a:rPr lang="en-US" sz="1200" spc="-48" dirty="0" err="1">
                <a:solidFill>
                  <a:srgbClr val="000000"/>
                </a:solidFill>
                <a:latin typeface="Arimo"/>
              </a:rPr>
              <a:t>świadczeń</a:t>
            </a:r>
            <a:r>
              <a:rPr lang="en-US" sz="1200" spc="-48" dirty="0">
                <a:solidFill>
                  <a:srgbClr val="000000"/>
                </a:solidFill>
                <a:latin typeface="Arimo"/>
              </a:rPr>
              <a:t> </a:t>
            </a:r>
            <a:r>
              <a:rPr lang="en-US" sz="1200" spc="-48" dirty="0" err="1">
                <a:solidFill>
                  <a:srgbClr val="000000"/>
                </a:solidFill>
                <a:latin typeface="Arimo"/>
              </a:rPr>
              <a:t>związanych</a:t>
            </a:r>
            <a:r>
              <a:rPr lang="en-US" sz="1200" spc="-48" dirty="0">
                <a:solidFill>
                  <a:srgbClr val="000000"/>
                </a:solidFill>
                <a:latin typeface="Arimo"/>
              </a:rPr>
              <a:t> z </a:t>
            </a:r>
            <a:r>
              <a:rPr lang="en-US" sz="1200" spc="-48" dirty="0" err="1">
                <a:solidFill>
                  <a:srgbClr val="000000"/>
                </a:solidFill>
                <a:latin typeface="Arimo"/>
              </a:rPr>
              <a:t>pracą</a:t>
            </a:r>
            <a:r>
              <a:rPr lang="en-US" sz="1200" spc="-48" dirty="0">
                <a:solidFill>
                  <a:srgbClr val="000000"/>
                </a:solidFill>
                <a:latin typeface="Arimo"/>
              </a:rPr>
              <a:t>,</a:t>
            </a:r>
          </a:p>
          <a:p>
            <a:pPr marL="259080" lvl="1" indent="-129540" algn="just">
              <a:lnSpc>
                <a:spcPts val="1439"/>
              </a:lnSpc>
              <a:buFont typeface="Arial"/>
              <a:buChar char="•"/>
            </a:pPr>
            <a:r>
              <a:rPr lang="en-US" sz="1200" spc="-48" dirty="0" err="1">
                <a:solidFill>
                  <a:srgbClr val="000000"/>
                </a:solidFill>
                <a:latin typeface="Arimo"/>
              </a:rPr>
              <a:t>pominięcie</a:t>
            </a:r>
            <a:r>
              <a:rPr lang="en-US" sz="1200" spc="-48" dirty="0">
                <a:solidFill>
                  <a:srgbClr val="000000"/>
                </a:solidFill>
                <a:latin typeface="Arimo"/>
              </a:rPr>
              <a:t> </a:t>
            </a:r>
            <a:r>
              <a:rPr lang="en-US" sz="1200" spc="-48" dirty="0" err="1">
                <a:solidFill>
                  <a:srgbClr val="000000"/>
                </a:solidFill>
                <a:latin typeface="Arimo"/>
              </a:rPr>
              <a:t>przy</a:t>
            </a:r>
            <a:r>
              <a:rPr lang="en-US" sz="1200" spc="-48" dirty="0">
                <a:solidFill>
                  <a:srgbClr val="000000"/>
                </a:solidFill>
                <a:latin typeface="Arimo"/>
              </a:rPr>
              <a:t> </a:t>
            </a:r>
            <a:r>
              <a:rPr lang="en-US" sz="1200" spc="-48" dirty="0" err="1">
                <a:solidFill>
                  <a:srgbClr val="000000"/>
                </a:solidFill>
                <a:latin typeface="Arimo"/>
              </a:rPr>
              <a:t>typowaniu</a:t>
            </a:r>
            <a:r>
              <a:rPr lang="en-US" sz="1200" spc="-48" dirty="0">
                <a:solidFill>
                  <a:srgbClr val="000000"/>
                </a:solidFill>
                <a:latin typeface="Arimo"/>
              </a:rPr>
              <a:t> do </a:t>
            </a:r>
            <a:r>
              <a:rPr lang="en-US" sz="1200" spc="-48" dirty="0" err="1">
                <a:solidFill>
                  <a:srgbClr val="000000"/>
                </a:solidFill>
                <a:latin typeface="Arimo"/>
              </a:rPr>
              <a:t>udziału</a:t>
            </a:r>
            <a:r>
              <a:rPr lang="en-US" sz="1200" spc="-48" dirty="0">
                <a:solidFill>
                  <a:srgbClr val="000000"/>
                </a:solidFill>
                <a:latin typeface="Arimo"/>
              </a:rPr>
              <a:t> w </a:t>
            </a:r>
            <a:r>
              <a:rPr lang="en-US" sz="1200" spc="-48" dirty="0" err="1">
                <a:solidFill>
                  <a:srgbClr val="000000"/>
                </a:solidFill>
                <a:latin typeface="Arimo"/>
              </a:rPr>
              <a:t>szkoleniach</a:t>
            </a:r>
            <a:r>
              <a:rPr lang="en-US" sz="1200" spc="-48" dirty="0">
                <a:solidFill>
                  <a:srgbClr val="000000"/>
                </a:solidFill>
                <a:latin typeface="Arimo"/>
              </a:rPr>
              <a:t> </a:t>
            </a:r>
            <a:r>
              <a:rPr lang="en-US" sz="1200" spc="-48" dirty="0" err="1">
                <a:solidFill>
                  <a:srgbClr val="000000"/>
                </a:solidFill>
                <a:latin typeface="Arimo"/>
              </a:rPr>
              <a:t>podnoszących</a:t>
            </a:r>
            <a:r>
              <a:rPr lang="en-US" sz="1200" spc="-48" dirty="0">
                <a:solidFill>
                  <a:srgbClr val="000000"/>
                </a:solidFill>
                <a:latin typeface="Arimo"/>
              </a:rPr>
              <a:t> </a:t>
            </a:r>
            <a:r>
              <a:rPr lang="en-US" sz="1200" spc="-48" dirty="0" err="1">
                <a:solidFill>
                  <a:srgbClr val="000000"/>
                </a:solidFill>
                <a:latin typeface="Arimo"/>
              </a:rPr>
              <a:t>kwalifikacje</a:t>
            </a:r>
            <a:r>
              <a:rPr lang="en-US" sz="1200" spc="-48" dirty="0">
                <a:solidFill>
                  <a:srgbClr val="000000"/>
                </a:solidFill>
                <a:latin typeface="Arimo"/>
              </a:rPr>
              <a:t> </a:t>
            </a:r>
            <a:r>
              <a:rPr lang="en-US" sz="1200" spc="-48" dirty="0" err="1">
                <a:solidFill>
                  <a:srgbClr val="000000"/>
                </a:solidFill>
                <a:latin typeface="Arimo"/>
              </a:rPr>
              <a:t>zawodowe</a:t>
            </a:r>
            <a:r>
              <a:rPr lang="en-US" sz="1200" spc="-48" dirty="0">
                <a:solidFill>
                  <a:srgbClr val="000000"/>
                </a:solidFill>
                <a:latin typeface="Arimo"/>
              </a:rPr>
              <a:t> </a:t>
            </a:r>
            <a:r>
              <a:rPr lang="en-US" sz="1200" spc="-48" dirty="0" err="1">
                <a:solidFill>
                  <a:srgbClr val="000000"/>
                </a:solidFill>
                <a:latin typeface="Arimo"/>
              </a:rPr>
              <a:t>chyba</a:t>
            </a:r>
            <a:r>
              <a:rPr lang="en-US" sz="1200" spc="-48" dirty="0">
                <a:solidFill>
                  <a:srgbClr val="000000"/>
                </a:solidFill>
                <a:latin typeface="Arimo"/>
              </a:rPr>
              <a:t>, </a:t>
            </a:r>
            <a:r>
              <a:rPr lang="en-US" sz="1200" spc="-48" dirty="0" err="1">
                <a:solidFill>
                  <a:srgbClr val="000000"/>
                </a:solidFill>
                <a:latin typeface="Arimo"/>
              </a:rPr>
              <a:t>że</a:t>
            </a:r>
            <a:r>
              <a:rPr lang="en-US" sz="1200" spc="-48" dirty="0">
                <a:solidFill>
                  <a:srgbClr val="000000"/>
                </a:solidFill>
                <a:latin typeface="Arimo"/>
              </a:rPr>
              <a:t> </a:t>
            </a:r>
            <a:r>
              <a:rPr lang="en-US" sz="1200" spc="-48" dirty="0" err="1">
                <a:solidFill>
                  <a:srgbClr val="000000"/>
                </a:solidFill>
                <a:latin typeface="Arimo"/>
              </a:rPr>
              <a:t>pracodawca</a:t>
            </a:r>
            <a:r>
              <a:rPr lang="en-US" sz="1200" spc="-48" dirty="0">
                <a:solidFill>
                  <a:srgbClr val="000000"/>
                </a:solidFill>
                <a:latin typeface="Arimo"/>
              </a:rPr>
              <a:t> </a:t>
            </a:r>
            <a:r>
              <a:rPr lang="en-US" sz="1200" spc="-48" dirty="0" err="1">
                <a:solidFill>
                  <a:srgbClr val="000000"/>
                </a:solidFill>
                <a:latin typeface="Arimo"/>
              </a:rPr>
              <a:t>udowodni</a:t>
            </a:r>
            <a:r>
              <a:rPr lang="en-US" sz="1200" spc="-48" dirty="0">
                <a:solidFill>
                  <a:srgbClr val="000000"/>
                </a:solidFill>
                <a:latin typeface="Arimo"/>
              </a:rPr>
              <a:t>, </a:t>
            </a:r>
            <a:r>
              <a:rPr lang="en-US" sz="1200" spc="-48" dirty="0" err="1">
                <a:solidFill>
                  <a:srgbClr val="000000"/>
                </a:solidFill>
                <a:latin typeface="Arimo"/>
              </a:rPr>
              <a:t>że</a:t>
            </a:r>
            <a:r>
              <a:rPr lang="en-US" sz="1200" spc="-48" dirty="0">
                <a:solidFill>
                  <a:srgbClr val="000000"/>
                </a:solidFill>
                <a:latin typeface="Arimo"/>
              </a:rPr>
              <a:t> </a:t>
            </a:r>
            <a:r>
              <a:rPr lang="en-US" sz="1200" spc="-48" dirty="0" err="1">
                <a:solidFill>
                  <a:srgbClr val="000000"/>
                </a:solidFill>
                <a:latin typeface="Arimo"/>
              </a:rPr>
              <a:t>kierował</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powodami</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ea typeface="Arimo"/>
              </a:rPr>
              <a:t>§ 2.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naruszają</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a:t>
            </a:r>
          </a:p>
          <a:p>
            <a:pPr marL="259080" lvl="1" indent="-129540" algn="just">
              <a:lnSpc>
                <a:spcPts val="1439"/>
              </a:lnSpc>
              <a:buFont typeface="Arial"/>
              <a:buChar char="•"/>
            </a:pPr>
            <a:r>
              <a:rPr lang="en-US" sz="1200" spc="-48" dirty="0" err="1">
                <a:solidFill>
                  <a:srgbClr val="000000"/>
                </a:solidFill>
                <a:latin typeface="Arimo"/>
                <a:ea typeface="Arimo"/>
              </a:rPr>
              <a:t>niezatrudnianiu</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1, </a:t>
            </a:r>
            <a:r>
              <a:rPr lang="en-US" sz="1200" spc="-48" dirty="0" err="1">
                <a:solidFill>
                  <a:srgbClr val="000000"/>
                </a:solidFill>
                <a:latin typeface="Arimo"/>
                <a:ea typeface="Arimo"/>
              </a:rPr>
              <a:t>jeżeli</a:t>
            </a:r>
            <a:r>
              <a:rPr lang="en-US" sz="1200" spc="-48" dirty="0">
                <a:solidFill>
                  <a:srgbClr val="000000"/>
                </a:solidFill>
                <a:latin typeface="Arimo"/>
                <a:ea typeface="Arimo"/>
              </a:rPr>
              <a:t> jest to </a:t>
            </a:r>
            <a:r>
              <a:rPr lang="en-US" sz="1200" spc="-48" dirty="0" err="1">
                <a:solidFill>
                  <a:srgbClr val="000000"/>
                </a:solidFill>
                <a:latin typeface="Arimo"/>
                <a:ea typeface="Arimo"/>
              </a:rPr>
              <a:t>uzasadnione</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warunki</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wymagania</a:t>
            </a:r>
            <a:r>
              <a:rPr lang="en-US" sz="1200" spc="-48" dirty="0">
                <a:solidFill>
                  <a:srgbClr val="000000"/>
                </a:solidFill>
                <a:latin typeface="Arimo"/>
              </a:rPr>
              <a:t> </a:t>
            </a:r>
            <a:r>
              <a:rPr lang="en-US" sz="1200" spc="-48" dirty="0" err="1">
                <a:solidFill>
                  <a:srgbClr val="000000"/>
                </a:solidFill>
                <a:latin typeface="Arimo"/>
              </a:rPr>
              <a:t>zawodowe</a:t>
            </a:r>
            <a:r>
              <a:rPr lang="en-US" sz="1200" spc="-48" dirty="0">
                <a:solidFill>
                  <a:srgbClr val="000000"/>
                </a:solidFill>
                <a:latin typeface="Arimo"/>
              </a:rPr>
              <a:t> </a:t>
            </a:r>
            <a:r>
              <a:rPr lang="en-US" sz="1200" spc="-48" dirty="0" err="1">
                <a:solidFill>
                  <a:srgbClr val="000000"/>
                </a:solidFill>
                <a:latin typeface="Arimo"/>
              </a:rPr>
              <a:t>stawiane</a:t>
            </a:r>
            <a:r>
              <a:rPr lang="en-US" sz="1200" spc="-48" dirty="0">
                <a:solidFill>
                  <a:srgbClr val="000000"/>
                </a:solidFill>
                <a:latin typeface="Arimo"/>
              </a:rPr>
              <a:t> </a:t>
            </a:r>
            <a:r>
              <a:rPr lang="en-US" sz="1200" spc="-48" dirty="0" err="1">
                <a:solidFill>
                  <a:srgbClr val="000000"/>
                </a:solidFill>
                <a:latin typeface="Arimo"/>
              </a:rPr>
              <a:t>pracownikom</a:t>
            </a:r>
            <a:r>
              <a:rPr lang="en-US" sz="1200" spc="-48" dirty="0">
                <a:solidFill>
                  <a:srgbClr val="000000"/>
                </a:solidFill>
                <a:latin typeface="Arimo"/>
              </a:rPr>
              <a:t>,</a:t>
            </a:r>
          </a:p>
          <a:p>
            <a:pPr marL="259080" lvl="1" indent="-129540" algn="just">
              <a:lnSpc>
                <a:spcPts val="1439"/>
              </a:lnSpc>
              <a:buFont typeface="Arial"/>
              <a:buChar char="•"/>
            </a:pPr>
            <a:r>
              <a:rPr lang="en-US" sz="1200" spc="-48" dirty="0" err="1">
                <a:solidFill>
                  <a:srgbClr val="000000"/>
                </a:solidFill>
                <a:latin typeface="Arimo"/>
              </a:rPr>
              <a:t>wypowiedzeniu</a:t>
            </a:r>
            <a:r>
              <a:rPr lang="en-US" sz="1200" spc="-48" dirty="0">
                <a:solidFill>
                  <a:srgbClr val="000000"/>
                </a:solidFill>
                <a:latin typeface="Arimo"/>
              </a:rPr>
              <a:t> </a:t>
            </a:r>
            <a:r>
              <a:rPr lang="en-US" sz="1200" spc="-48" dirty="0" err="1">
                <a:solidFill>
                  <a:srgbClr val="000000"/>
                </a:solidFill>
                <a:latin typeface="Arimo"/>
              </a:rPr>
              <a:t>pracownikowi</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wymiaru</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jeżeli</a:t>
            </a:r>
            <a:r>
              <a:rPr lang="en-US" sz="1200" spc="-48" dirty="0">
                <a:solidFill>
                  <a:srgbClr val="000000"/>
                </a:solidFill>
                <a:latin typeface="Arimo"/>
              </a:rPr>
              <a:t> jest to </a:t>
            </a:r>
            <a:r>
              <a:rPr lang="en-US" sz="1200" spc="-48" dirty="0" err="1">
                <a:solidFill>
                  <a:srgbClr val="000000"/>
                </a:solidFill>
                <a:latin typeface="Arimo"/>
              </a:rPr>
              <a:t>uzasadnione</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niedotyczącymi</a:t>
            </a:r>
            <a:r>
              <a:rPr lang="en-US" sz="1200" spc="-48" dirty="0">
                <a:solidFill>
                  <a:srgbClr val="000000"/>
                </a:solidFill>
                <a:latin typeface="Arimo"/>
              </a:rPr>
              <a:t> </a:t>
            </a:r>
            <a:r>
              <a:rPr lang="en-US" sz="1200" spc="-48" dirty="0" err="1">
                <a:solidFill>
                  <a:srgbClr val="000000"/>
                </a:solidFill>
                <a:latin typeface="Arimo"/>
              </a:rPr>
              <a:t>pracowników</a:t>
            </a:r>
            <a:r>
              <a:rPr lang="en-US" sz="1200" spc="-48" dirty="0">
                <a:solidFill>
                  <a:srgbClr val="000000"/>
                </a:solidFill>
                <a:latin typeface="Arimo"/>
              </a:rPr>
              <a:t>,</a:t>
            </a:r>
          </a:p>
          <a:p>
            <a:pPr marL="259080" lvl="1" indent="-129540" algn="just">
              <a:lnSpc>
                <a:spcPts val="1439"/>
              </a:lnSpc>
              <a:buFont typeface="Arial"/>
              <a:buChar char="•"/>
            </a:pPr>
            <a:r>
              <a:rPr lang="en-US" sz="1200" spc="-48" dirty="0" err="1">
                <a:solidFill>
                  <a:srgbClr val="000000"/>
                </a:solidFill>
                <a:latin typeface="Arimo"/>
              </a:rPr>
              <a:t>stosowaniu</a:t>
            </a:r>
            <a:r>
              <a:rPr lang="en-US" sz="1200" spc="-48" dirty="0">
                <a:solidFill>
                  <a:srgbClr val="000000"/>
                </a:solidFill>
                <a:latin typeface="Arimo"/>
              </a:rPr>
              <a:t> </a:t>
            </a:r>
            <a:r>
              <a:rPr lang="en-US" sz="1200" spc="-48" dirty="0" err="1">
                <a:solidFill>
                  <a:srgbClr val="000000"/>
                </a:solidFill>
                <a:latin typeface="Arimo"/>
              </a:rPr>
              <a:t>środków</a:t>
            </a:r>
            <a:r>
              <a:rPr lang="en-US" sz="1200" spc="-48" dirty="0">
                <a:solidFill>
                  <a:srgbClr val="000000"/>
                </a:solidFill>
                <a:latin typeface="Arimo"/>
              </a:rPr>
              <a:t>, </a:t>
            </a:r>
            <a:r>
              <a:rPr lang="en-US" sz="1200" spc="-48" dirty="0" err="1">
                <a:solidFill>
                  <a:srgbClr val="000000"/>
                </a:solidFill>
                <a:latin typeface="Arimo"/>
              </a:rPr>
              <a:t>które</a:t>
            </a:r>
            <a:r>
              <a:rPr lang="en-US" sz="1200" spc="-48" dirty="0">
                <a:solidFill>
                  <a:srgbClr val="000000"/>
                </a:solidFill>
                <a:latin typeface="Arimo"/>
              </a:rPr>
              <a:t> </a:t>
            </a:r>
            <a:r>
              <a:rPr lang="en-US" sz="1200" spc="-48" dirty="0" err="1">
                <a:solidFill>
                  <a:srgbClr val="000000"/>
                </a:solidFill>
                <a:latin typeface="Arimo"/>
              </a:rPr>
              <a:t>różnicują</a:t>
            </a:r>
            <a:r>
              <a:rPr lang="en-US" sz="1200" spc="-48" dirty="0">
                <a:solidFill>
                  <a:srgbClr val="000000"/>
                </a:solidFill>
                <a:latin typeface="Arimo"/>
              </a:rPr>
              <a:t> </a:t>
            </a:r>
            <a:r>
              <a:rPr lang="en-US" sz="1200" spc="-48" dirty="0" err="1">
                <a:solidFill>
                  <a:srgbClr val="000000"/>
                </a:solidFill>
                <a:latin typeface="Arimo"/>
              </a:rPr>
              <a:t>sytuację</a:t>
            </a:r>
            <a:r>
              <a:rPr lang="en-US" sz="1200" spc="-48" dirty="0">
                <a:solidFill>
                  <a:srgbClr val="000000"/>
                </a:solidFill>
                <a:latin typeface="Arimo"/>
              </a:rPr>
              <a:t> </a:t>
            </a:r>
            <a:r>
              <a:rPr lang="en-US" sz="1200" spc="-48" dirty="0" err="1">
                <a:solidFill>
                  <a:srgbClr val="000000"/>
                </a:solidFill>
                <a:latin typeface="Arimo"/>
              </a:rPr>
              <a:t>prawną</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ochronę</a:t>
            </a:r>
            <a:r>
              <a:rPr lang="en-US" sz="1200" spc="-48" dirty="0">
                <a:solidFill>
                  <a:srgbClr val="000000"/>
                </a:solidFill>
                <a:latin typeface="Arimo"/>
              </a:rPr>
              <a:t> </a:t>
            </a:r>
            <a:r>
              <a:rPr lang="en-US" sz="1200" spc="-48" dirty="0" err="1">
                <a:solidFill>
                  <a:srgbClr val="000000"/>
                </a:solidFill>
                <a:latin typeface="Arimo"/>
              </a:rPr>
              <a:t>rodzicielstwa</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a:t>
            </a:r>
          </a:p>
          <a:p>
            <a:pPr marL="259080" lvl="1" indent="-129540" algn="just">
              <a:lnSpc>
                <a:spcPts val="1439"/>
              </a:lnSpc>
              <a:spcBef>
                <a:spcPct val="0"/>
              </a:spcBef>
              <a:buFont typeface="Arial"/>
              <a:buChar char="•"/>
            </a:pPr>
            <a:r>
              <a:rPr lang="en-US" sz="1200" spc="-48" dirty="0" err="1">
                <a:solidFill>
                  <a:srgbClr val="000000"/>
                </a:solidFill>
                <a:latin typeface="Arimo"/>
              </a:rPr>
              <a:t>ustalaniu</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zatrudniania</a:t>
            </a:r>
            <a:r>
              <a:rPr lang="en-US" sz="1200" spc="-48" dirty="0">
                <a:solidFill>
                  <a:srgbClr val="000000"/>
                </a:solidFill>
                <a:latin typeface="Arimo"/>
              </a:rPr>
              <a:t> i </a:t>
            </a:r>
            <a:r>
              <a:rPr lang="en-US" sz="1200" spc="-48" dirty="0" err="1">
                <a:solidFill>
                  <a:srgbClr val="000000"/>
                </a:solidFill>
                <a:latin typeface="Arimo"/>
              </a:rPr>
              <a:t>zwalniania</a:t>
            </a:r>
            <a:r>
              <a:rPr lang="en-US" sz="1200" spc="-48" dirty="0">
                <a:solidFill>
                  <a:srgbClr val="000000"/>
                </a:solidFill>
                <a:latin typeface="Arimo"/>
              </a:rPr>
              <a:t> </a:t>
            </a:r>
            <a:r>
              <a:rPr lang="en-US" sz="1200" spc="-48" dirty="0" err="1">
                <a:solidFill>
                  <a:srgbClr val="000000"/>
                </a:solidFill>
                <a:latin typeface="Arimo"/>
              </a:rPr>
              <a:t>pracowników</a:t>
            </a:r>
            <a:r>
              <a:rPr lang="en-US" sz="1200" spc="-48" dirty="0">
                <a:solidFill>
                  <a:srgbClr val="000000"/>
                </a:solidFill>
                <a:latin typeface="Arimo"/>
              </a:rPr>
              <a:t>, </a:t>
            </a:r>
            <a:r>
              <a:rPr lang="en-US" sz="1200" spc="-48" dirty="0" err="1">
                <a:solidFill>
                  <a:srgbClr val="000000"/>
                </a:solidFill>
                <a:latin typeface="Arimo"/>
              </a:rPr>
              <a:t>zasad</a:t>
            </a:r>
            <a:r>
              <a:rPr lang="en-US" sz="1200" spc="-48" dirty="0">
                <a:solidFill>
                  <a:srgbClr val="000000"/>
                </a:solidFill>
                <a:latin typeface="Arimo"/>
              </a:rPr>
              <a:t> </a:t>
            </a:r>
            <a:r>
              <a:rPr lang="en-US" sz="1200" spc="-48" dirty="0" err="1">
                <a:solidFill>
                  <a:srgbClr val="000000"/>
                </a:solidFill>
                <a:latin typeface="Arimo"/>
              </a:rPr>
              <a:t>wynagradzania</a:t>
            </a:r>
            <a:r>
              <a:rPr lang="en-US" sz="1200" spc="-48" dirty="0">
                <a:solidFill>
                  <a:srgbClr val="000000"/>
                </a:solidFill>
                <a:latin typeface="Arimo"/>
              </a:rPr>
              <a:t>  i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  z </a:t>
            </a:r>
            <a:r>
              <a:rPr lang="en-US" sz="1200" spc="-48" dirty="0" err="1">
                <a:solidFill>
                  <a:srgbClr val="000000"/>
                </a:solidFill>
                <a:latin typeface="Arimo"/>
              </a:rPr>
              <a:t>uwzględnieniem</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a:t>
            </a:r>
            <a:r>
              <a:rPr lang="en-US" sz="1200" spc="-48" dirty="0" err="1">
                <a:solidFill>
                  <a:srgbClr val="000000"/>
                </a:solidFill>
                <a:latin typeface="Arimo"/>
              </a:rPr>
              <a:t>stażu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a:t>
            </a:r>
          </a:p>
        </p:txBody>
      </p:sp>
      <p:sp>
        <p:nvSpPr>
          <p:cNvPr id="15" name="TextBox 1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134</a:t>
            </a:r>
          </a:p>
        </p:txBody>
      </p:sp>
      <p:sp>
        <p:nvSpPr>
          <p:cNvPr id="16" name="TextBox 16"/>
          <p:cNvSpPr txBox="1"/>
          <p:nvPr/>
        </p:nvSpPr>
        <p:spPr>
          <a:xfrm>
            <a:off x="862551" y="5479137"/>
            <a:ext cx="88977" cy="105415"/>
          </a:xfrm>
          <a:prstGeom prst="rect">
            <a:avLst/>
          </a:prstGeom>
        </p:spPr>
        <p:txBody>
          <a:bodyPr lIns="0" tIns="0" rIns="0" bIns="0" rtlCol="0" anchor="t">
            <a:spAutoFit/>
          </a:bodyPr>
          <a:lstStyle/>
          <a:p>
            <a:pPr algn="ctr">
              <a:lnSpc>
                <a:spcPts val="840"/>
              </a:lnSpc>
            </a:pPr>
            <a:r>
              <a:rPr lang="en-US" sz="600" dirty="0">
                <a:solidFill>
                  <a:srgbClr val="000000"/>
                </a:solidFill>
                <a:latin typeface="Arimo Bold"/>
              </a:rPr>
              <a:t>3b</a:t>
            </a:r>
          </a:p>
        </p:txBody>
      </p:sp>
      <p:sp>
        <p:nvSpPr>
          <p:cNvPr id="8" name="TextBox 19">
            <a:extLst>
              <a:ext uri="{FF2B5EF4-FFF2-40B4-BE49-F238E27FC236}">
                <a16:creationId xmlns:a16="http://schemas.microsoft.com/office/drawing/2014/main" id="{3929B9F9-D48C-1E6E-C555-188013FAB20A}"/>
              </a:ext>
            </a:extLst>
          </p:cNvPr>
          <p:cNvSpPr txBox="1"/>
          <p:nvPr/>
        </p:nvSpPr>
        <p:spPr>
          <a:xfrm>
            <a:off x="5771335" y="5841187"/>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9" name="TextBox 19">
            <a:extLst>
              <a:ext uri="{FF2B5EF4-FFF2-40B4-BE49-F238E27FC236}">
                <a16:creationId xmlns:a16="http://schemas.microsoft.com/office/drawing/2014/main" id="{12AD7367-3CE3-9254-F437-9EEF79C4B296}"/>
              </a:ext>
            </a:extLst>
          </p:cNvPr>
          <p:cNvSpPr txBox="1"/>
          <p:nvPr/>
        </p:nvSpPr>
        <p:spPr>
          <a:xfrm>
            <a:off x="5314135" y="7626444"/>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402310" y="1397675"/>
            <a:ext cx="6838451" cy="8162925"/>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ea typeface="Arimo"/>
              </a:rPr>
              <a:t>§ 3.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określony</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183a § 1,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zmniejszenie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korzyść</a:t>
            </a:r>
            <a:r>
              <a:rPr lang="en-US" sz="1200" spc="-48" dirty="0">
                <a:solidFill>
                  <a:srgbClr val="000000"/>
                </a:solidFill>
                <a:latin typeface="Arimo"/>
                <a:ea typeface="Arimo"/>
              </a:rPr>
              <a:t> </a:t>
            </a:r>
            <a:r>
              <a:rPr lang="en-US" sz="1200" spc="-48" dirty="0" err="1">
                <a:solidFill>
                  <a:srgbClr val="000000"/>
                </a:solidFill>
                <a:latin typeface="Arimo"/>
                <a:ea typeface="Arimo"/>
              </a:rPr>
              <a:t>takich</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faktycznych</a:t>
            </a:r>
            <a:r>
              <a:rPr lang="en-US" sz="1200" spc="-48" dirty="0">
                <a:solidFill>
                  <a:srgbClr val="000000"/>
                </a:solidFill>
                <a:latin typeface="Arimo"/>
                <a:ea typeface="Arimo"/>
              </a:rPr>
              <a:t> </a:t>
            </a:r>
            <a:r>
              <a:rPr lang="en-US" sz="1200" spc="-48" dirty="0" err="1">
                <a:solidFill>
                  <a:srgbClr val="000000"/>
                </a:solidFill>
                <a:latin typeface="Arimo"/>
                <a:ea typeface="Arimo"/>
              </a:rPr>
              <a:t>nierówności</a:t>
            </a:r>
            <a:r>
              <a:rPr lang="en-US" sz="1200" spc="-48" dirty="0">
                <a:solidFill>
                  <a:srgbClr val="000000"/>
                </a:solidFill>
                <a:latin typeface="Arimo"/>
                <a:ea typeface="Arimo"/>
              </a:rPr>
              <a:t>, w </a:t>
            </a:r>
            <a:r>
              <a:rPr lang="en-US" sz="1200" spc="-48" dirty="0" err="1">
                <a:solidFill>
                  <a:srgbClr val="000000"/>
                </a:solidFill>
                <a:latin typeface="Arimo"/>
                <a:ea typeface="Arimo"/>
              </a:rPr>
              <a:t>zakresie</a:t>
            </a:r>
            <a:r>
              <a:rPr lang="en-US" sz="1200" spc="-48" dirty="0">
                <a:solidFill>
                  <a:srgbClr val="000000"/>
                </a:solidFill>
                <a:latin typeface="Arimo"/>
                <a:ea typeface="Arimo"/>
              </a:rPr>
              <a:t> </a:t>
            </a:r>
            <a:r>
              <a:rPr lang="en-US" sz="1200" spc="-48" dirty="0" err="1">
                <a:solidFill>
                  <a:srgbClr val="000000"/>
                </a:solidFill>
                <a:latin typeface="Arimo"/>
                <a:ea typeface="Arimo"/>
              </a:rPr>
              <a:t>określonym</a:t>
            </a:r>
            <a:r>
              <a:rPr lang="en-US" sz="1200" spc="-48" dirty="0">
                <a:solidFill>
                  <a:srgbClr val="000000"/>
                </a:solidFill>
                <a:latin typeface="Arimo"/>
                <a:ea typeface="Arimo"/>
              </a:rPr>
              <a:t> w </a:t>
            </a:r>
            <a:r>
              <a:rPr lang="en-US" sz="1200" spc="-48" dirty="0" err="1">
                <a:solidFill>
                  <a:srgbClr val="000000"/>
                </a:solidFill>
                <a:latin typeface="Arimo"/>
                <a:ea typeface="Arimo"/>
              </a:rPr>
              <a:t>tym</a:t>
            </a:r>
            <a:r>
              <a:rPr lang="en-US" sz="1200" spc="-48" dirty="0">
                <a:solidFill>
                  <a:srgbClr val="000000"/>
                </a:solidFill>
                <a:latin typeface="Arimo"/>
                <a:ea typeface="Arimo"/>
              </a:rPr>
              <a:t> </a:t>
            </a:r>
            <a:r>
              <a:rPr lang="en-US" sz="1200" spc="-48" dirty="0" err="1">
                <a:solidFill>
                  <a:srgbClr val="000000"/>
                </a:solidFill>
                <a:latin typeface="Arimo"/>
                <a:ea typeface="Arimo"/>
              </a:rPr>
              <a:t>przepisie</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ea typeface="Arimo"/>
              </a:rPr>
              <a:t>§ 4. </a:t>
            </a:r>
            <a:r>
              <a:rPr lang="en-US" sz="1200" spc="-48" dirty="0" err="1">
                <a:solidFill>
                  <a:srgbClr val="000000"/>
                </a:solidFill>
                <a:latin typeface="Arimo"/>
                <a:ea typeface="Arimo"/>
              </a:rPr>
              <a:t>Różnicowanie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jeżeli</a:t>
            </a:r>
            <a:r>
              <a:rPr lang="en-US" sz="1200" spc="-48" dirty="0">
                <a:solidFill>
                  <a:srgbClr val="000000"/>
                </a:solidFill>
                <a:latin typeface="Arimo"/>
                <a:ea typeface="Arimo"/>
              </a:rPr>
              <a:t> w </a:t>
            </a:r>
            <a:r>
              <a:rPr lang="en-US" sz="1200" spc="-48" dirty="0" err="1">
                <a:solidFill>
                  <a:srgbClr val="000000"/>
                </a:solidFill>
                <a:latin typeface="Arimo"/>
                <a:ea typeface="Arimo"/>
              </a:rPr>
              <a:t>związku</a:t>
            </a:r>
            <a:r>
              <a:rPr lang="en-US" sz="1200" spc="-48" dirty="0">
                <a:solidFill>
                  <a:srgbClr val="000000"/>
                </a:solidFill>
                <a:latin typeface="Arimo"/>
                <a:ea typeface="Arimo"/>
              </a:rPr>
              <a:t> z </a:t>
            </a:r>
            <a:r>
              <a:rPr lang="en-US" sz="1200" spc="-48" dirty="0" err="1">
                <a:solidFill>
                  <a:srgbClr val="000000"/>
                </a:solidFill>
                <a:latin typeface="Arimo"/>
                <a:ea typeface="Arimo"/>
              </a:rPr>
              <a:t>rodzajem</a:t>
            </a:r>
            <a:r>
              <a:rPr lang="en-US" sz="1200" spc="-48" dirty="0">
                <a:solidFill>
                  <a:srgbClr val="000000"/>
                </a:solidFill>
                <a:latin typeface="Arimo"/>
                <a:ea typeface="Arimo"/>
              </a:rPr>
              <a:t> i </a:t>
            </a:r>
            <a:r>
              <a:rPr lang="en-US" sz="1200" spc="-48" dirty="0" err="1">
                <a:solidFill>
                  <a:srgbClr val="000000"/>
                </a:solidFill>
                <a:latin typeface="Arimo"/>
                <a:ea typeface="Arimo"/>
              </a:rPr>
              <a:t>charakterem</a:t>
            </a:r>
            <a:r>
              <a:rPr lang="en-US" sz="1200" spc="-48" dirty="0">
                <a:solidFill>
                  <a:srgbClr val="000000"/>
                </a:solidFill>
                <a:latin typeface="Arimo"/>
                <a:ea typeface="Arimo"/>
              </a:rPr>
              <a:t> </a:t>
            </a:r>
            <a:r>
              <a:rPr lang="en-US" sz="1200" spc="-48" dirty="0" err="1">
                <a:solidFill>
                  <a:srgbClr val="000000"/>
                </a:solidFill>
                <a:latin typeface="Arimo"/>
                <a:ea typeface="Arimo"/>
              </a:rPr>
              <a:t>działalności</a:t>
            </a:r>
            <a:r>
              <a:rPr lang="en-US" sz="1200" spc="-48" dirty="0">
                <a:solidFill>
                  <a:srgbClr val="000000"/>
                </a:solidFill>
                <a:latin typeface="Arimo"/>
                <a:ea typeface="Arimo"/>
              </a:rPr>
              <a:t> </a:t>
            </a:r>
            <a:r>
              <a:rPr lang="en-US" sz="1200" spc="-48" dirty="0" err="1">
                <a:solidFill>
                  <a:srgbClr val="000000"/>
                </a:solidFill>
                <a:latin typeface="Arimo"/>
                <a:ea typeface="Arimo"/>
              </a:rPr>
              <a:t>prowadzonej</a:t>
            </a:r>
            <a:r>
              <a:rPr lang="en-US" sz="1200" spc="-48" dirty="0">
                <a:solidFill>
                  <a:srgbClr val="000000"/>
                </a:solidFill>
                <a:latin typeface="Arimo"/>
                <a:ea typeface="Arimo"/>
              </a:rPr>
              <a:t> w </a:t>
            </a:r>
            <a:r>
              <a:rPr lang="en-US" sz="1200" spc="-48" dirty="0" err="1">
                <a:solidFill>
                  <a:srgbClr val="000000"/>
                </a:solidFill>
                <a:latin typeface="Arimo"/>
                <a:ea typeface="Arimo"/>
              </a:rPr>
              <a:t>ramach</a:t>
            </a:r>
            <a:r>
              <a:rPr lang="en-US" sz="1200" spc="-48" dirty="0">
                <a:solidFill>
                  <a:srgbClr val="000000"/>
                </a:solidFill>
                <a:latin typeface="Arimo"/>
                <a:ea typeface="Arimo"/>
              </a:rPr>
              <a:t> </a:t>
            </a:r>
            <a:r>
              <a:rPr lang="en-US" sz="1200" spc="-48" dirty="0" err="1">
                <a:solidFill>
                  <a:srgbClr val="000000"/>
                </a:solidFill>
                <a:latin typeface="Arimo"/>
                <a:ea typeface="Arimo"/>
              </a:rPr>
              <a:t>kościołów</a:t>
            </a:r>
            <a:r>
              <a:rPr lang="en-US" sz="1200" spc="-48" dirty="0">
                <a:solidFill>
                  <a:srgbClr val="000000"/>
                </a:solidFill>
                <a:latin typeface="Arimo"/>
                <a:ea typeface="Arimo"/>
              </a:rPr>
              <a:t> i </a:t>
            </a:r>
            <a:r>
              <a:rPr lang="en-US" sz="1200" spc="-48" dirty="0" err="1">
                <a:solidFill>
                  <a:srgbClr val="000000"/>
                </a:solidFill>
                <a:latin typeface="Arimo"/>
                <a:ea typeface="Arimo"/>
              </a:rPr>
              <a:t>innych</a:t>
            </a:r>
            <a:r>
              <a:rPr lang="en-US" sz="1200" spc="-48" dirty="0">
                <a:solidFill>
                  <a:srgbClr val="000000"/>
                </a:solidFill>
                <a:latin typeface="Arimo"/>
                <a:ea typeface="Arimo"/>
              </a:rPr>
              <a:t> </a:t>
            </a:r>
            <a:r>
              <a:rPr lang="en-US" sz="1200" spc="-48" dirty="0" err="1">
                <a:solidFill>
                  <a:srgbClr val="000000"/>
                </a:solidFill>
                <a:latin typeface="Arimo"/>
                <a:ea typeface="Arimo"/>
              </a:rPr>
              <a:t>związków</a:t>
            </a:r>
            <a:r>
              <a:rPr lang="en-US" sz="1200" spc="-48" dirty="0">
                <a:solidFill>
                  <a:srgbClr val="000000"/>
                </a:solidFill>
                <a:latin typeface="Arimo"/>
                <a:ea typeface="Arimo"/>
              </a:rPr>
              <a:t> </a:t>
            </a:r>
            <a:r>
              <a:rPr lang="en-US" sz="1200" spc="-48" dirty="0" err="1">
                <a:solidFill>
                  <a:srgbClr val="000000"/>
                </a:solidFill>
                <a:latin typeface="Arimo"/>
                <a:ea typeface="Arimo"/>
              </a:rPr>
              <a:t>wyznaniowych</a:t>
            </a:r>
            <a:r>
              <a:rPr lang="en-US" sz="1200" spc="-48" dirty="0">
                <a:solidFill>
                  <a:srgbClr val="000000"/>
                </a:solidFill>
                <a:latin typeface="Arimo"/>
                <a:ea typeface="Arimo"/>
              </a:rPr>
              <a:t>, a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organizacji</a:t>
            </a:r>
            <a:r>
              <a:rPr lang="en-US" sz="1200" spc="-48" dirty="0">
                <a:solidFill>
                  <a:srgbClr val="000000"/>
                </a:solidFill>
                <a:latin typeface="Arimo"/>
                <a:ea typeface="Arimo"/>
              </a:rPr>
              <a:t>, </a:t>
            </a:r>
            <a:r>
              <a:rPr lang="en-US" sz="1200" spc="-48" dirty="0" err="1">
                <a:solidFill>
                  <a:srgbClr val="000000"/>
                </a:solidFill>
                <a:latin typeface="Arimo"/>
                <a:ea typeface="Arimo"/>
              </a:rPr>
              <a:t>których</a:t>
            </a:r>
            <a:r>
              <a:rPr lang="en-US" sz="1200" spc="-48" dirty="0">
                <a:solidFill>
                  <a:srgbClr val="000000"/>
                </a:solidFill>
                <a:latin typeface="Arimo"/>
                <a:ea typeface="Arimo"/>
              </a:rPr>
              <a:t> </a:t>
            </a:r>
            <a:r>
              <a:rPr lang="en-US" sz="1200" spc="-48" dirty="0" err="1">
                <a:solidFill>
                  <a:srgbClr val="000000"/>
                </a:solidFill>
                <a:latin typeface="Arimo"/>
                <a:ea typeface="Arimo"/>
              </a:rPr>
              <a:t>cel</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pozostaje</a:t>
            </a:r>
            <a:r>
              <a:rPr lang="en-US" sz="1200" spc="-48" dirty="0">
                <a:solidFill>
                  <a:srgbClr val="000000"/>
                </a:solidFill>
                <a:latin typeface="Arimo"/>
                <a:ea typeface="Arimo"/>
              </a:rPr>
              <a:t>                          w </a:t>
            </a:r>
            <a:r>
              <a:rPr lang="en-US" sz="1200" spc="-48" dirty="0" err="1">
                <a:solidFill>
                  <a:srgbClr val="000000"/>
                </a:solidFill>
                <a:latin typeface="Arimo"/>
                <a:ea typeface="Arimo"/>
              </a:rPr>
              <a:t>bezpośrednim</a:t>
            </a:r>
            <a:r>
              <a:rPr lang="en-US" sz="1200" spc="-48" dirty="0">
                <a:solidFill>
                  <a:srgbClr val="000000"/>
                </a:solidFill>
                <a:latin typeface="Arimo"/>
                <a:ea typeface="Arimo"/>
              </a:rPr>
              <a:t> </a:t>
            </a:r>
            <a:r>
              <a:rPr lang="en-US" sz="1200" spc="-48" dirty="0" err="1">
                <a:solidFill>
                  <a:srgbClr val="000000"/>
                </a:solidFill>
                <a:latin typeface="Arimo"/>
                <a:ea typeface="Arimo"/>
              </a:rPr>
              <a:t>związku</a:t>
            </a:r>
            <a:r>
              <a:rPr lang="en-US" sz="1200" spc="-48" dirty="0">
                <a:solidFill>
                  <a:srgbClr val="000000"/>
                </a:solidFill>
                <a:latin typeface="Arimo"/>
                <a:ea typeface="Arimo"/>
              </a:rPr>
              <a:t> z </a:t>
            </a:r>
            <a:r>
              <a:rPr lang="en-US" sz="1200" spc="-48" dirty="0" err="1">
                <a:solidFill>
                  <a:srgbClr val="000000"/>
                </a:solidFill>
                <a:latin typeface="Arimo"/>
                <a:ea typeface="Arimo"/>
              </a:rPr>
              <a:t>religią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wyznaniem</a:t>
            </a:r>
            <a:r>
              <a:rPr lang="en-US" sz="1200" spc="-48" dirty="0">
                <a:solidFill>
                  <a:srgbClr val="000000"/>
                </a:solidFill>
                <a:latin typeface="Arimo"/>
                <a:ea typeface="Arimo"/>
              </a:rPr>
              <a:t>, </a:t>
            </a:r>
            <a:r>
              <a:rPr lang="en-US" sz="1200" spc="-48" dirty="0" err="1">
                <a:solidFill>
                  <a:srgbClr val="000000"/>
                </a:solidFill>
                <a:latin typeface="Arimo"/>
                <a:ea typeface="Arimo"/>
              </a:rPr>
              <a:t>religia</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stanowi</a:t>
            </a:r>
            <a:r>
              <a:rPr lang="en-US" sz="1200" spc="-48" dirty="0">
                <a:solidFill>
                  <a:srgbClr val="000000"/>
                </a:solidFill>
                <a:latin typeface="Arimo"/>
                <a:ea typeface="Arimo"/>
              </a:rPr>
              <a:t> </a:t>
            </a:r>
            <a:r>
              <a:rPr lang="en-US" sz="1200" spc="-48" dirty="0" err="1">
                <a:solidFill>
                  <a:srgbClr val="000000"/>
                </a:solidFill>
                <a:latin typeface="Arimo"/>
                <a:ea typeface="Arimo"/>
              </a:rPr>
              <a:t>istotne</a:t>
            </a:r>
            <a:r>
              <a:rPr lang="en-US" sz="1200" spc="-48" dirty="0">
                <a:solidFill>
                  <a:srgbClr val="000000"/>
                </a:solidFill>
                <a:latin typeface="Arimo"/>
                <a:ea typeface="Arimo"/>
              </a:rPr>
              <a:t>, </a:t>
            </a:r>
            <a:r>
              <a:rPr lang="en-US" sz="1200" spc="-48" dirty="0" err="1">
                <a:solidFill>
                  <a:srgbClr val="000000"/>
                </a:solidFill>
                <a:latin typeface="Arimo"/>
                <a:ea typeface="Arimo"/>
              </a:rPr>
              <a:t>uzasadnione</a:t>
            </a:r>
            <a:r>
              <a:rPr lang="en-US" sz="1200" spc="-48" dirty="0">
                <a:solidFill>
                  <a:srgbClr val="000000"/>
                </a:solidFill>
                <a:latin typeface="Arimo"/>
                <a:ea typeface="Arimo"/>
              </a:rPr>
              <a:t> i </a:t>
            </a:r>
            <a:r>
              <a:rPr lang="en-US" sz="1200" spc="-48" dirty="0" err="1">
                <a:solidFill>
                  <a:srgbClr val="000000"/>
                </a:solidFill>
                <a:latin typeface="Arimo"/>
                <a:ea typeface="Arimo"/>
              </a:rPr>
              <a:t>usprawiedliwione</a:t>
            </a:r>
            <a:r>
              <a:rPr lang="en-US" sz="1200" spc="-48" dirty="0">
                <a:solidFill>
                  <a:srgbClr val="000000"/>
                </a:solidFill>
                <a:latin typeface="Arimo"/>
                <a:ea typeface="Arimo"/>
              </a:rPr>
              <a:t> </a:t>
            </a:r>
            <a:r>
              <a:rPr lang="en-US" sz="1200" spc="-48" dirty="0" err="1">
                <a:solidFill>
                  <a:srgbClr val="000000"/>
                </a:solidFill>
                <a:latin typeface="Arimo"/>
                <a:ea typeface="Arimo"/>
              </a:rPr>
              <a:t>wymaganie</a:t>
            </a:r>
            <a:r>
              <a:rPr lang="en-US" sz="1200" spc="-48" dirty="0">
                <a:solidFill>
                  <a:srgbClr val="000000"/>
                </a:solidFill>
                <a:latin typeface="Arimo"/>
                <a:ea typeface="Arimo"/>
              </a:rPr>
              <a:t> </a:t>
            </a:r>
            <a:r>
              <a:rPr lang="en-US" sz="1200" spc="-48" dirty="0" err="1">
                <a:solidFill>
                  <a:srgbClr val="000000"/>
                </a:solidFill>
                <a:latin typeface="Arimo"/>
                <a:ea typeface="Arimo"/>
              </a:rPr>
              <a:t>zawodowe</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Bold"/>
                <a:ea typeface="Arimo Bold"/>
              </a:rPr>
              <a:t>Art. 18.  </a:t>
            </a:r>
            <a:r>
              <a:rPr lang="pl-PL" sz="1200" spc="-48" dirty="0">
                <a:solidFill>
                  <a:srgbClr val="000000"/>
                </a:solidFill>
                <a:latin typeface="Arimo Bold"/>
                <a:ea typeface="Arimo Bold"/>
              </a:rPr>
              <a:t> </a:t>
            </a:r>
            <a:r>
              <a:rPr lang="en-US" sz="1200" spc="-48" dirty="0">
                <a:solidFill>
                  <a:srgbClr val="000000"/>
                </a:solidFill>
                <a:latin typeface="Arimo Bold"/>
                <a:ea typeface="Arimo Bold"/>
              </a:rPr>
              <a:t>§ 1.</a:t>
            </a:r>
            <a:r>
              <a:rPr lang="en-US" sz="1200" spc="-48" dirty="0">
                <a:solidFill>
                  <a:srgbClr val="000000"/>
                </a:solidFill>
                <a:latin typeface="Arimo"/>
              </a:rPr>
              <a:t> </a:t>
            </a:r>
          </a:p>
          <a:p>
            <a:pPr algn="just">
              <a:lnSpc>
                <a:spcPts val="1439"/>
              </a:lnSpc>
            </a:pPr>
            <a:r>
              <a:rPr lang="en-US" sz="1200" spc="-48" dirty="0" err="1">
                <a:solidFill>
                  <a:srgbClr val="000000"/>
                </a:solidFill>
                <a:latin typeface="Arimo"/>
              </a:rPr>
              <a:t>Pracownicy</a:t>
            </a:r>
            <a:r>
              <a:rPr lang="en-US" sz="1200" spc="-48" dirty="0">
                <a:solidFill>
                  <a:srgbClr val="000000"/>
                </a:solidFill>
                <a:latin typeface="Arimo"/>
              </a:rPr>
              <a:t> </a:t>
            </a:r>
            <a:r>
              <a:rPr lang="en-US" sz="1200" spc="-48" dirty="0" err="1">
                <a:solidFill>
                  <a:srgbClr val="000000"/>
                </a:solidFill>
                <a:latin typeface="Arimo"/>
              </a:rPr>
              <a:t>mają</a:t>
            </a:r>
            <a:r>
              <a:rPr lang="en-US" sz="1200" spc="-48" dirty="0">
                <a:solidFill>
                  <a:srgbClr val="000000"/>
                </a:solidFill>
                <a:latin typeface="Arimo"/>
              </a:rPr>
              <a:t> </a:t>
            </a:r>
            <a:r>
              <a:rPr lang="en-US" sz="1200" spc="-48" dirty="0" err="1">
                <a:solidFill>
                  <a:srgbClr val="000000"/>
                </a:solidFill>
                <a:latin typeface="Arimo"/>
              </a:rPr>
              <a:t>prawo</a:t>
            </a:r>
            <a:r>
              <a:rPr lang="en-US" sz="1200" spc="-48" dirty="0">
                <a:solidFill>
                  <a:srgbClr val="000000"/>
                </a:solidFill>
                <a:latin typeface="Arimo"/>
              </a:rPr>
              <a:t> do </a:t>
            </a:r>
            <a:r>
              <a:rPr lang="en-US" sz="1200" spc="-48" dirty="0" err="1">
                <a:solidFill>
                  <a:srgbClr val="000000"/>
                </a:solidFill>
                <a:latin typeface="Arimo"/>
              </a:rPr>
              <a:t>jednakowego</a:t>
            </a:r>
            <a:r>
              <a:rPr lang="en-US" sz="1200" spc="-48" dirty="0">
                <a:solidFill>
                  <a:srgbClr val="000000"/>
                </a:solidFill>
                <a:latin typeface="Arimo"/>
              </a:rPr>
              <a:t> </a:t>
            </a:r>
            <a:r>
              <a:rPr lang="en-US" sz="1200" spc="-48" dirty="0" err="1">
                <a:solidFill>
                  <a:srgbClr val="000000"/>
                </a:solidFill>
                <a:latin typeface="Arimo"/>
              </a:rPr>
              <a:t>wynagrodzenia</a:t>
            </a:r>
            <a:r>
              <a:rPr lang="en-US" sz="1200" spc="-48" dirty="0">
                <a:solidFill>
                  <a:srgbClr val="000000"/>
                </a:solidFill>
                <a:latin typeface="Arimo"/>
              </a:rPr>
              <a:t> za </a:t>
            </a:r>
            <a:r>
              <a:rPr lang="en-US" sz="1200" spc="-48" dirty="0" err="1">
                <a:solidFill>
                  <a:srgbClr val="000000"/>
                </a:solidFill>
                <a:latin typeface="Arimo"/>
              </a:rPr>
              <a:t>jednakową</a:t>
            </a:r>
            <a:r>
              <a:rPr lang="en-US" sz="1200" spc="-48" dirty="0">
                <a:solidFill>
                  <a:srgbClr val="000000"/>
                </a:solidFill>
                <a:latin typeface="Arimo"/>
              </a:rPr>
              <a:t> </a:t>
            </a:r>
            <a:r>
              <a:rPr lang="en-US" sz="1200" spc="-48" dirty="0" err="1">
                <a:solidFill>
                  <a:srgbClr val="000000"/>
                </a:solidFill>
                <a:latin typeface="Arimo"/>
              </a:rPr>
              <a:t>pracę</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za </a:t>
            </a:r>
            <a:r>
              <a:rPr lang="en-US" sz="1200" spc="-48" dirty="0" err="1">
                <a:solidFill>
                  <a:srgbClr val="000000"/>
                </a:solidFill>
                <a:latin typeface="Arimo"/>
              </a:rPr>
              <a:t>pracę</a:t>
            </a:r>
            <a:r>
              <a:rPr lang="en-US" sz="1200" spc="-48" dirty="0">
                <a:solidFill>
                  <a:srgbClr val="000000"/>
                </a:solidFill>
                <a:latin typeface="Arimo"/>
              </a:rPr>
              <a:t> o </a:t>
            </a:r>
            <a:r>
              <a:rPr lang="en-US" sz="1200" spc="-48" dirty="0" err="1">
                <a:solidFill>
                  <a:srgbClr val="000000"/>
                </a:solidFill>
                <a:latin typeface="Arimo"/>
              </a:rPr>
              <a:t>jednakowej</a:t>
            </a:r>
            <a:r>
              <a:rPr lang="en-US" sz="1200" spc="-48" dirty="0">
                <a:solidFill>
                  <a:srgbClr val="000000"/>
                </a:solidFill>
                <a:latin typeface="Arimo"/>
              </a:rPr>
              <a:t> </a:t>
            </a:r>
            <a:r>
              <a:rPr lang="en-US" sz="1200" spc="-48" dirty="0" err="1">
                <a:solidFill>
                  <a:srgbClr val="000000"/>
                </a:solidFill>
                <a:latin typeface="Arimo"/>
              </a:rPr>
              <a:t>wartości</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ea typeface="Arimo"/>
              </a:rPr>
              <a:t>§ 2. </a:t>
            </a:r>
            <a:r>
              <a:rPr lang="en-US" sz="1200" spc="-48" dirty="0" err="1">
                <a:solidFill>
                  <a:srgbClr val="000000"/>
                </a:solidFill>
                <a:latin typeface="Arimo"/>
                <a:ea typeface="Arimo"/>
              </a:rPr>
              <a:t>Wynagrodzenie</a:t>
            </a:r>
            <a:r>
              <a:rPr lang="en-US" sz="1200" spc="-48" dirty="0">
                <a:solidFill>
                  <a:srgbClr val="000000"/>
                </a:solidFill>
                <a:latin typeface="Arimo"/>
                <a:ea typeface="Arimo"/>
              </a:rPr>
              <a:t>, o </a:t>
            </a:r>
            <a:r>
              <a:rPr lang="en-US" sz="1200" spc="-48" dirty="0" err="1">
                <a:solidFill>
                  <a:srgbClr val="000000"/>
                </a:solidFill>
                <a:latin typeface="Arimo"/>
                <a:ea typeface="Arimo"/>
              </a:rPr>
              <a:t>którym</a:t>
            </a:r>
            <a:r>
              <a:rPr lang="en-US" sz="1200" spc="-48" dirty="0">
                <a:solidFill>
                  <a:srgbClr val="000000"/>
                </a:solidFill>
                <a:latin typeface="Arimo"/>
                <a:ea typeface="Arimo"/>
              </a:rPr>
              <a:t> </a:t>
            </a:r>
            <a:r>
              <a:rPr lang="en-US" sz="1200" spc="-48" dirty="0" err="1">
                <a:solidFill>
                  <a:srgbClr val="000000"/>
                </a:solidFill>
                <a:latin typeface="Arimo"/>
                <a:ea typeface="Arimo"/>
              </a:rPr>
              <a:t>mowa</a:t>
            </a:r>
            <a:r>
              <a:rPr lang="en-US" sz="1200" spc="-48" dirty="0">
                <a:solidFill>
                  <a:srgbClr val="000000"/>
                </a:solidFill>
                <a:latin typeface="Arimo"/>
                <a:ea typeface="Arimo"/>
              </a:rPr>
              <a:t> w § 1, </a:t>
            </a:r>
            <a:r>
              <a:rPr lang="en-US" sz="1200" spc="-48" dirty="0" err="1">
                <a:solidFill>
                  <a:srgbClr val="000000"/>
                </a:solidFill>
                <a:latin typeface="Arimo"/>
                <a:ea typeface="Arimo"/>
              </a:rPr>
              <a:t>obejmuje</a:t>
            </a:r>
            <a:r>
              <a:rPr lang="en-US" sz="1200" spc="-48" dirty="0">
                <a:solidFill>
                  <a:srgbClr val="000000"/>
                </a:solidFill>
                <a:latin typeface="Arimo"/>
                <a:ea typeface="Arimo"/>
              </a:rPr>
              <a:t> </a:t>
            </a:r>
            <a:r>
              <a:rPr lang="en-US" sz="1200" spc="-48" dirty="0" err="1">
                <a:solidFill>
                  <a:srgbClr val="000000"/>
                </a:solidFill>
                <a:latin typeface="Arimo"/>
                <a:ea typeface="Arimo"/>
              </a:rPr>
              <a:t>wszystkie</a:t>
            </a:r>
            <a:r>
              <a:rPr lang="en-US" sz="1200" spc="-48" dirty="0">
                <a:solidFill>
                  <a:srgbClr val="000000"/>
                </a:solidFill>
                <a:latin typeface="Arimo"/>
                <a:ea typeface="Arimo"/>
              </a:rPr>
              <a:t> </a:t>
            </a:r>
            <a:r>
              <a:rPr lang="en-US" sz="1200" spc="-48" dirty="0" err="1">
                <a:solidFill>
                  <a:srgbClr val="000000"/>
                </a:solidFill>
                <a:latin typeface="Arimo"/>
                <a:ea typeface="Arimo"/>
              </a:rPr>
              <a:t>składniki</a:t>
            </a:r>
            <a:r>
              <a:rPr lang="en-US" sz="1200" spc="-48" dirty="0">
                <a:solidFill>
                  <a:srgbClr val="000000"/>
                </a:solidFill>
                <a:latin typeface="Arimo"/>
                <a:ea typeface="Arimo"/>
              </a:rPr>
              <a:t> </a:t>
            </a:r>
            <a:r>
              <a:rPr lang="en-US" sz="1200" spc="-48" dirty="0" err="1">
                <a:solidFill>
                  <a:srgbClr val="000000"/>
                </a:solidFill>
                <a:latin typeface="Arimo"/>
                <a:ea typeface="Arimo"/>
              </a:rPr>
              <a:t>wynagrodzenia</a:t>
            </a:r>
            <a:r>
              <a:rPr lang="en-US" sz="1200" spc="-48" dirty="0">
                <a:solidFill>
                  <a:srgbClr val="000000"/>
                </a:solidFill>
                <a:latin typeface="Arimo"/>
                <a:ea typeface="Arimo"/>
              </a:rPr>
              <a:t>, bez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ich </a:t>
            </a:r>
            <a:r>
              <a:rPr lang="en-US" sz="1200" spc="-48" dirty="0" err="1">
                <a:solidFill>
                  <a:srgbClr val="000000"/>
                </a:solidFill>
                <a:latin typeface="Arimo"/>
                <a:ea typeface="Arimo"/>
              </a:rPr>
              <a:t>nazwę</a:t>
            </a:r>
            <a:r>
              <a:rPr lang="en-US" sz="1200" spc="-48" dirty="0">
                <a:solidFill>
                  <a:srgbClr val="000000"/>
                </a:solidFill>
                <a:latin typeface="Arimo"/>
                <a:ea typeface="Arimo"/>
              </a:rPr>
              <a:t> i </a:t>
            </a:r>
            <a:r>
              <a:rPr lang="en-US" sz="1200" spc="-48" dirty="0" err="1">
                <a:solidFill>
                  <a:srgbClr val="000000"/>
                </a:solidFill>
                <a:latin typeface="Arimo"/>
                <a:ea typeface="Arimo"/>
              </a:rPr>
              <a:t>charakter</a:t>
            </a:r>
            <a:r>
              <a:rPr lang="en-US" sz="1200" spc="-48" dirty="0">
                <a:solidFill>
                  <a:srgbClr val="000000"/>
                </a:solidFill>
                <a:latin typeface="Arimo"/>
                <a:ea typeface="Arimo"/>
              </a:rPr>
              <a:t>, a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inne</a:t>
            </a:r>
            <a:r>
              <a:rPr lang="en-US" sz="1200" spc="-48" dirty="0">
                <a:solidFill>
                  <a:srgbClr val="000000"/>
                </a:solidFill>
                <a:latin typeface="Arimo"/>
                <a:ea typeface="Arimo"/>
              </a:rPr>
              <a:t> </a:t>
            </a:r>
            <a:r>
              <a:rPr lang="en-US" sz="1200" spc="-48" dirty="0" err="1">
                <a:solidFill>
                  <a:srgbClr val="000000"/>
                </a:solidFill>
                <a:latin typeface="Arimo"/>
                <a:ea typeface="Arimo"/>
              </a:rPr>
              <a:t>świadczenia</a:t>
            </a:r>
            <a:r>
              <a:rPr lang="en-US" sz="1200" spc="-48" dirty="0">
                <a:solidFill>
                  <a:srgbClr val="000000"/>
                </a:solidFill>
                <a:latin typeface="Arimo"/>
                <a:ea typeface="Arimo"/>
              </a:rPr>
              <a:t> </a:t>
            </a:r>
            <a:r>
              <a:rPr lang="en-US" sz="1200" spc="-48" dirty="0" err="1">
                <a:solidFill>
                  <a:srgbClr val="000000"/>
                </a:solidFill>
                <a:latin typeface="Arimo"/>
                <a:ea typeface="Arimo"/>
              </a:rPr>
              <a:t>związane</a:t>
            </a:r>
            <a:r>
              <a:rPr lang="en-US" sz="1200" spc="-48" dirty="0">
                <a:solidFill>
                  <a:srgbClr val="000000"/>
                </a:solidFill>
                <a:latin typeface="Arimo"/>
                <a:ea typeface="Arimo"/>
              </a:rPr>
              <a:t> z </a:t>
            </a:r>
            <a:r>
              <a:rPr lang="en-US" sz="1200" spc="-48" dirty="0" err="1">
                <a:solidFill>
                  <a:srgbClr val="000000"/>
                </a:solidFill>
                <a:latin typeface="Arimo"/>
                <a:ea typeface="Arimo"/>
              </a:rPr>
              <a:t>pracą</a:t>
            </a:r>
            <a:r>
              <a:rPr lang="en-US" sz="1200" spc="-48" dirty="0">
                <a:solidFill>
                  <a:srgbClr val="000000"/>
                </a:solidFill>
                <a:latin typeface="Arimo"/>
                <a:ea typeface="Arimo"/>
              </a:rPr>
              <a:t>, </a:t>
            </a:r>
            <a:r>
              <a:rPr lang="en-US" sz="1200" spc="-48" dirty="0" err="1">
                <a:solidFill>
                  <a:srgbClr val="000000"/>
                </a:solidFill>
                <a:latin typeface="Arimo"/>
                <a:ea typeface="Arimo"/>
              </a:rPr>
              <a:t>przyznawane</a:t>
            </a:r>
            <a:r>
              <a:rPr lang="en-US" sz="1200" spc="-48" dirty="0">
                <a:solidFill>
                  <a:srgbClr val="000000"/>
                </a:solidFill>
                <a:latin typeface="Arimo"/>
                <a:ea typeface="Arimo"/>
              </a:rPr>
              <a:t> </a:t>
            </a:r>
            <a:r>
              <a:rPr lang="en-US" sz="1200" spc="-48" dirty="0" err="1">
                <a:solidFill>
                  <a:srgbClr val="000000"/>
                </a:solidFill>
                <a:latin typeface="Arimo"/>
                <a:ea typeface="Arimo"/>
              </a:rPr>
              <a:t>pracownikom</a:t>
            </a:r>
            <a:r>
              <a:rPr lang="en-US" sz="1200" spc="-48" dirty="0">
                <a:solidFill>
                  <a:srgbClr val="000000"/>
                </a:solidFill>
                <a:latin typeface="Arimo"/>
                <a:ea typeface="Arimo"/>
              </a:rPr>
              <a:t> w </a:t>
            </a:r>
            <a:r>
              <a:rPr lang="en-US" sz="1200" spc="-48" dirty="0" err="1">
                <a:solidFill>
                  <a:srgbClr val="000000"/>
                </a:solidFill>
                <a:latin typeface="Arimo"/>
                <a:ea typeface="Arimo"/>
              </a:rPr>
              <a:t>formie</a:t>
            </a:r>
            <a:r>
              <a:rPr lang="en-US" sz="1200" spc="-48" dirty="0">
                <a:solidFill>
                  <a:srgbClr val="000000"/>
                </a:solidFill>
                <a:latin typeface="Arimo"/>
                <a:ea typeface="Arimo"/>
              </a:rPr>
              <a:t> </a:t>
            </a:r>
            <a:r>
              <a:rPr lang="en-US" sz="1200" spc="-48" dirty="0" err="1">
                <a:solidFill>
                  <a:srgbClr val="000000"/>
                </a:solidFill>
                <a:latin typeface="Arimo"/>
                <a:ea typeface="Arimo"/>
              </a:rPr>
              <a:t>pieniężnej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w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formie</a:t>
            </a:r>
            <a:r>
              <a:rPr lang="en-US" sz="1200" spc="-48" dirty="0">
                <a:solidFill>
                  <a:srgbClr val="000000"/>
                </a:solidFill>
                <a:latin typeface="Arimo"/>
                <a:ea typeface="Arimo"/>
              </a:rPr>
              <a:t> </a:t>
            </a:r>
            <a:r>
              <a:rPr lang="en-US" sz="1200" spc="-48" dirty="0" err="1">
                <a:solidFill>
                  <a:srgbClr val="000000"/>
                </a:solidFill>
                <a:latin typeface="Arimo"/>
                <a:ea typeface="Arimo"/>
              </a:rPr>
              <a:t>niż</a:t>
            </a:r>
            <a:r>
              <a:rPr lang="en-US" sz="1200" spc="-48" dirty="0">
                <a:solidFill>
                  <a:srgbClr val="000000"/>
                </a:solidFill>
                <a:latin typeface="Arimo"/>
                <a:ea typeface="Arimo"/>
              </a:rPr>
              <a:t> </a:t>
            </a:r>
            <a:r>
              <a:rPr lang="en-US" sz="1200" spc="-48" dirty="0" err="1">
                <a:solidFill>
                  <a:srgbClr val="000000"/>
                </a:solidFill>
                <a:latin typeface="Arimo"/>
                <a:ea typeface="Arimo"/>
              </a:rPr>
              <a:t>pieniężna</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ea typeface="Arimo"/>
              </a:rPr>
              <a:t>§ 3. </a:t>
            </a:r>
            <a:r>
              <a:rPr lang="en-US" sz="1200" spc="-48" dirty="0" err="1">
                <a:solidFill>
                  <a:srgbClr val="000000"/>
                </a:solidFill>
                <a:latin typeface="Arimo"/>
                <a:ea typeface="Arimo"/>
              </a:rPr>
              <a:t>Pracami</a:t>
            </a:r>
            <a:r>
              <a:rPr lang="en-US" sz="1200" spc="-48" dirty="0">
                <a:solidFill>
                  <a:srgbClr val="000000"/>
                </a:solidFill>
                <a:latin typeface="Arimo"/>
                <a:ea typeface="Arimo"/>
              </a:rPr>
              <a:t> o </a:t>
            </a:r>
            <a:r>
              <a:rPr lang="en-US" sz="1200" spc="-48" dirty="0" err="1">
                <a:solidFill>
                  <a:srgbClr val="000000"/>
                </a:solidFill>
                <a:latin typeface="Arimo"/>
                <a:ea typeface="Arimo"/>
              </a:rPr>
              <a:t>jednakowej</a:t>
            </a:r>
            <a:r>
              <a:rPr lang="en-US" sz="1200" spc="-48" dirty="0">
                <a:solidFill>
                  <a:srgbClr val="000000"/>
                </a:solidFill>
                <a:latin typeface="Arimo"/>
                <a:ea typeface="Arimo"/>
              </a:rPr>
              <a:t> </a:t>
            </a:r>
            <a:r>
              <a:rPr lang="en-US" sz="1200" spc="-48" dirty="0" err="1">
                <a:solidFill>
                  <a:srgbClr val="000000"/>
                </a:solidFill>
                <a:latin typeface="Arimo"/>
                <a:ea typeface="Arimo"/>
              </a:rPr>
              <a:t>wartości</a:t>
            </a:r>
            <a:r>
              <a:rPr lang="en-US" sz="1200" spc="-48" dirty="0">
                <a:solidFill>
                  <a:srgbClr val="000000"/>
                </a:solidFill>
                <a:latin typeface="Arimo"/>
                <a:ea typeface="Arimo"/>
              </a:rPr>
              <a:t> są </a:t>
            </a:r>
            <a:r>
              <a:rPr lang="en-US" sz="1200" spc="-48" dirty="0" err="1">
                <a:solidFill>
                  <a:srgbClr val="000000"/>
                </a:solidFill>
                <a:latin typeface="Arimo"/>
                <a:ea typeface="Arimo"/>
              </a:rPr>
              <a:t>prace</a:t>
            </a:r>
            <a:r>
              <a:rPr lang="en-US" sz="1200" spc="-48" dirty="0">
                <a:solidFill>
                  <a:srgbClr val="000000"/>
                </a:solidFill>
                <a:latin typeface="Arimo"/>
                <a:ea typeface="Arimo"/>
              </a:rPr>
              <a:t>, </a:t>
            </a:r>
            <a:r>
              <a:rPr lang="en-US" sz="1200" spc="-48" dirty="0" err="1">
                <a:solidFill>
                  <a:srgbClr val="000000"/>
                </a:solidFill>
                <a:latin typeface="Arimo"/>
                <a:ea typeface="Arimo"/>
              </a:rPr>
              <a:t>których</a:t>
            </a:r>
            <a:r>
              <a:rPr lang="en-US" sz="1200" spc="-48" dirty="0">
                <a:solidFill>
                  <a:srgbClr val="000000"/>
                </a:solidFill>
                <a:latin typeface="Arimo"/>
                <a:ea typeface="Arimo"/>
              </a:rPr>
              <a:t> </a:t>
            </a:r>
            <a:r>
              <a:rPr lang="en-US" sz="1200" spc="-48" dirty="0" err="1">
                <a:solidFill>
                  <a:srgbClr val="000000"/>
                </a:solidFill>
                <a:latin typeface="Arimo"/>
                <a:ea typeface="Arimo"/>
              </a:rPr>
              <a:t>wykonywanie</a:t>
            </a:r>
            <a:r>
              <a:rPr lang="en-US" sz="1200" spc="-48" dirty="0">
                <a:solidFill>
                  <a:srgbClr val="000000"/>
                </a:solidFill>
                <a:latin typeface="Arimo"/>
                <a:ea typeface="Arimo"/>
              </a:rPr>
              <a:t> </a:t>
            </a:r>
            <a:r>
              <a:rPr lang="en-US" sz="1200" spc="-48" dirty="0" err="1">
                <a:solidFill>
                  <a:srgbClr val="000000"/>
                </a:solidFill>
                <a:latin typeface="Arimo"/>
                <a:ea typeface="Arimo"/>
              </a:rPr>
              <a:t>wymaga</a:t>
            </a:r>
            <a:r>
              <a:rPr lang="en-US" sz="1200" spc="-48" dirty="0">
                <a:solidFill>
                  <a:srgbClr val="000000"/>
                </a:solidFill>
                <a:latin typeface="Arimo"/>
                <a:ea typeface="Arimo"/>
              </a:rPr>
              <a:t> od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porównywalnych</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potwierdzonych</a:t>
            </a:r>
            <a:r>
              <a:rPr lang="en-US" sz="1200" spc="-48" dirty="0">
                <a:solidFill>
                  <a:srgbClr val="000000"/>
                </a:solidFill>
                <a:latin typeface="Arimo"/>
                <a:ea typeface="Arimo"/>
              </a:rPr>
              <a:t> </a:t>
            </a:r>
            <a:r>
              <a:rPr lang="en-US" sz="1200" spc="-48" dirty="0" err="1">
                <a:solidFill>
                  <a:srgbClr val="000000"/>
                </a:solidFill>
                <a:latin typeface="Arimo"/>
                <a:ea typeface="Arimo"/>
              </a:rPr>
              <a:t>dokumentami</a:t>
            </a:r>
            <a:r>
              <a:rPr lang="en-US" sz="1200" spc="-48" dirty="0">
                <a:solidFill>
                  <a:srgbClr val="000000"/>
                </a:solidFill>
                <a:latin typeface="Arimo"/>
                <a:ea typeface="Arimo"/>
              </a:rPr>
              <a:t> </a:t>
            </a:r>
            <a:r>
              <a:rPr lang="en-US" sz="1200" spc="-48" dirty="0" err="1">
                <a:solidFill>
                  <a:srgbClr val="000000"/>
                </a:solidFill>
                <a:latin typeface="Arimo"/>
                <a:ea typeface="Arimo"/>
              </a:rPr>
              <a:t>przewidzianymi</a:t>
            </a:r>
            <a:r>
              <a:rPr lang="en-US" sz="1200" spc="-48" dirty="0">
                <a:solidFill>
                  <a:srgbClr val="000000"/>
                </a:solidFill>
                <a:latin typeface="Arimo"/>
                <a:ea typeface="Arimo"/>
              </a:rPr>
              <a:t> w </a:t>
            </a:r>
            <a:r>
              <a:rPr lang="en-US" sz="1200" spc="-48" dirty="0" err="1">
                <a:solidFill>
                  <a:srgbClr val="000000"/>
                </a:solidFill>
                <a:latin typeface="Arimo"/>
                <a:ea typeface="Arimo"/>
              </a:rPr>
              <a:t>odrębnych</a:t>
            </a:r>
            <a:r>
              <a:rPr lang="en-US" sz="1200" spc="-48" dirty="0">
                <a:solidFill>
                  <a:srgbClr val="000000"/>
                </a:solidFill>
                <a:latin typeface="Arimo"/>
                <a:ea typeface="Arimo"/>
              </a:rPr>
              <a:t> </a:t>
            </a:r>
            <a:r>
              <a:rPr lang="en-US" sz="1200" spc="-48" dirty="0" err="1">
                <a:solidFill>
                  <a:srgbClr val="000000"/>
                </a:solidFill>
                <a:latin typeface="Arimo"/>
                <a:ea typeface="Arimo"/>
              </a:rPr>
              <a:t>przepisach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praktyką</a:t>
            </a:r>
            <a:r>
              <a:rPr lang="en-US" sz="1200" spc="-48" dirty="0">
                <a:solidFill>
                  <a:srgbClr val="000000"/>
                </a:solidFill>
                <a:latin typeface="Arimo"/>
                <a:ea typeface="Arimo"/>
              </a:rPr>
              <a:t>    i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a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porównywalnej</a:t>
            </a:r>
            <a:r>
              <a:rPr lang="en-US" sz="1200" spc="-48" dirty="0">
                <a:solidFill>
                  <a:srgbClr val="000000"/>
                </a:solidFill>
                <a:latin typeface="Arimo"/>
                <a:ea typeface="Arimo"/>
              </a:rPr>
              <a:t> </a:t>
            </a:r>
            <a:r>
              <a:rPr lang="en-US" sz="1200" spc="-48" dirty="0" err="1">
                <a:solidFill>
                  <a:srgbClr val="000000"/>
                </a:solidFill>
                <a:latin typeface="Arimo"/>
                <a:ea typeface="Arimo"/>
              </a:rPr>
              <a:t>odpowiedzialności</a:t>
            </a:r>
            <a:r>
              <a:rPr lang="en-US" sz="1200" spc="-48" dirty="0">
                <a:solidFill>
                  <a:srgbClr val="000000"/>
                </a:solidFill>
                <a:latin typeface="Arimo"/>
                <a:ea typeface="Arimo"/>
              </a:rPr>
              <a:t> i </a:t>
            </a:r>
            <a:r>
              <a:rPr lang="en-US" sz="1200" spc="-48" dirty="0" err="1">
                <a:solidFill>
                  <a:srgbClr val="000000"/>
                </a:solidFill>
                <a:latin typeface="Arimo"/>
                <a:ea typeface="Arimo"/>
              </a:rPr>
              <a:t>wysiłku</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Bold"/>
              </a:rPr>
              <a:t>Art. 18.</a:t>
            </a:r>
          </a:p>
          <a:p>
            <a:pPr algn="just">
              <a:lnSpc>
                <a:spcPts val="1439"/>
              </a:lnSpc>
            </a:pPr>
            <a:r>
              <a:rPr lang="en-US" sz="1200" spc="-48" dirty="0" err="1">
                <a:solidFill>
                  <a:srgbClr val="000000"/>
                </a:solidFill>
                <a:latin typeface="Arimo"/>
              </a:rPr>
              <a:t>Osoba</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której</a:t>
            </a:r>
            <a:r>
              <a:rPr lang="en-US" sz="1200" spc="-48" dirty="0">
                <a:solidFill>
                  <a:srgbClr val="000000"/>
                </a:solidFill>
                <a:latin typeface="Arimo"/>
              </a:rPr>
              <a:t> </a:t>
            </a:r>
            <a:r>
              <a:rPr lang="en-US" sz="1200" spc="-48" dirty="0" err="1">
                <a:solidFill>
                  <a:srgbClr val="000000"/>
                </a:solidFill>
                <a:latin typeface="Arimo"/>
              </a:rPr>
              <a:t>pracodawca</a:t>
            </a:r>
            <a:r>
              <a:rPr lang="en-US" sz="1200" spc="-48" dirty="0">
                <a:solidFill>
                  <a:srgbClr val="000000"/>
                </a:solidFill>
                <a:latin typeface="Arimo"/>
              </a:rPr>
              <a:t> </a:t>
            </a:r>
            <a:r>
              <a:rPr lang="en-US" sz="1200" spc="-48" dirty="0" err="1">
                <a:solidFill>
                  <a:srgbClr val="000000"/>
                </a:solidFill>
                <a:latin typeface="Arimo"/>
              </a:rPr>
              <a:t>naruszył</a:t>
            </a:r>
            <a:r>
              <a:rPr lang="en-US" sz="1200" spc="-48" dirty="0">
                <a:solidFill>
                  <a:srgbClr val="000000"/>
                </a:solidFill>
                <a:latin typeface="Arimo"/>
              </a:rPr>
              <a:t> </a:t>
            </a:r>
            <a:r>
              <a:rPr lang="en-US" sz="1200" spc="-48" dirty="0" err="1">
                <a:solidFill>
                  <a:srgbClr val="000000"/>
                </a:solidFill>
                <a:latin typeface="Arimo"/>
              </a:rPr>
              <a:t>zasadę</a:t>
            </a:r>
            <a:r>
              <a:rPr lang="en-US" sz="1200" spc="-48" dirty="0">
                <a:solidFill>
                  <a:srgbClr val="000000"/>
                </a:solidFill>
                <a:latin typeface="Arimo"/>
              </a:rPr>
              <a:t> </a:t>
            </a:r>
            <a:r>
              <a:rPr lang="en-US" sz="1200" spc="-48" dirty="0" err="1">
                <a:solidFill>
                  <a:srgbClr val="000000"/>
                </a:solidFill>
                <a:latin typeface="Arimo"/>
              </a:rPr>
              <a:t>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w </a:t>
            </a:r>
            <a:r>
              <a:rPr lang="en-US" sz="1200" spc="-48" dirty="0" err="1">
                <a:solidFill>
                  <a:srgbClr val="000000"/>
                </a:solidFill>
                <a:latin typeface="Arimo"/>
              </a:rPr>
              <a:t>zatrudnieniu</a:t>
            </a:r>
            <a:r>
              <a:rPr lang="en-US" sz="1200" spc="-48" dirty="0">
                <a:solidFill>
                  <a:srgbClr val="000000"/>
                </a:solidFill>
                <a:latin typeface="Arimo"/>
              </a:rPr>
              <a:t>, ma </a:t>
            </a:r>
            <a:r>
              <a:rPr lang="en-US" sz="1200" spc="-48" dirty="0" err="1">
                <a:solidFill>
                  <a:srgbClr val="000000"/>
                </a:solidFill>
                <a:latin typeface="Arimo"/>
              </a:rPr>
              <a:t>prawo</a:t>
            </a:r>
            <a:r>
              <a:rPr lang="en-US" sz="1200" spc="-48" dirty="0">
                <a:solidFill>
                  <a:srgbClr val="000000"/>
                </a:solidFill>
                <a:latin typeface="Arimo"/>
              </a:rPr>
              <a:t> do </a:t>
            </a:r>
            <a:r>
              <a:rPr lang="en-US" sz="1200" spc="-48" dirty="0" err="1">
                <a:solidFill>
                  <a:srgbClr val="000000"/>
                </a:solidFill>
                <a:latin typeface="Arimo"/>
              </a:rPr>
              <a:t>odszkodowania</a:t>
            </a:r>
            <a:r>
              <a:rPr lang="en-US" sz="1200" spc="-48" dirty="0">
                <a:solidFill>
                  <a:srgbClr val="000000"/>
                </a:solidFill>
                <a:latin typeface="Arimo"/>
              </a:rPr>
              <a:t> w </a:t>
            </a:r>
            <a:r>
              <a:rPr lang="en-US" sz="1200" spc="-48" dirty="0" err="1">
                <a:solidFill>
                  <a:srgbClr val="000000"/>
                </a:solidFill>
                <a:latin typeface="Arimo"/>
              </a:rPr>
              <a:t>wysokości</a:t>
            </a:r>
            <a:r>
              <a:rPr lang="en-US" sz="1200" spc="-48" dirty="0">
                <a:solidFill>
                  <a:srgbClr val="000000"/>
                </a:solidFill>
                <a:latin typeface="Arimo"/>
              </a:rPr>
              <a:t> </a:t>
            </a:r>
            <a:r>
              <a:rPr lang="en-US" sz="1200" spc="-48" dirty="0" err="1">
                <a:solidFill>
                  <a:srgbClr val="000000"/>
                </a:solidFill>
                <a:latin typeface="Arimo"/>
              </a:rPr>
              <a:t>nie</a:t>
            </a:r>
            <a:r>
              <a:rPr lang="en-US" sz="1200" spc="-48" dirty="0">
                <a:solidFill>
                  <a:srgbClr val="000000"/>
                </a:solidFill>
                <a:latin typeface="Arimo"/>
              </a:rPr>
              <a:t> </a:t>
            </a:r>
            <a:r>
              <a:rPr lang="en-US" sz="1200" spc="-48" dirty="0" err="1">
                <a:solidFill>
                  <a:srgbClr val="000000"/>
                </a:solidFill>
                <a:latin typeface="Arimo"/>
              </a:rPr>
              <a:t>niższej</a:t>
            </a:r>
            <a:r>
              <a:rPr lang="en-US" sz="1200" spc="-48" dirty="0">
                <a:solidFill>
                  <a:srgbClr val="000000"/>
                </a:solidFill>
                <a:latin typeface="Arimo"/>
              </a:rPr>
              <a:t> </a:t>
            </a:r>
            <a:r>
              <a:rPr lang="en-US" sz="1200" spc="-48" dirty="0" err="1">
                <a:solidFill>
                  <a:srgbClr val="000000"/>
                </a:solidFill>
                <a:latin typeface="Arimo"/>
              </a:rPr>
              <a:t>niż</a:t>
            </a:r>
            <a:r>
              <a:rPr lang="en-US" sz="1200" spc="-48" dirty="0">
                <a:solidFill>
                  <a:srgbClr val="000000"/>
                </a:solidFill>
                <a:latin typeface="Arimo"/>
              </a:rPr>
              <a:t> </a:t>
            </a:r>
            <a:r>
              <a:rPr lang="en-US" sz="1200" spc="-48" dirty="0" err="1">
                <a:solidFill>
                  <a:srgbClr val="000000"/>
                </a:solidFill>
                <a:latin typeface="Arimo"/>
              </a:rPr>
              <a:t>minimalne</a:t>
            </a:r>
            <a:r>
              <a:rPr lang="en-US" sz="1200" spc="-48" dirty="0">
                <a:solidFill>
                  <a:srgbClr val="000000"/>
                </a:solidFill>
                <a:latin typeface="Arimo"/>
              </a:rPr>
              <a:t> </a:t>
            </a:r>
            <a:r>
              <a:rPr lang="en-US" sz="1200" spc="-48" dirty="0" err="1">
                <a:solidFill>
                  <a:srgbClr val="000000"/>
                </a:solidFill>
                <a:latin typeface="Arimo"/>
              </a:rPr>
              <a:t>wynagrodzenie</a:t>
            </a:r>
            <a:r>
              <a:rPr lang="en-US" sz="1200" spc="-48" dirty="0">
                <a:solidFill>
                  <a:srgbClr val="000000"/>
                </a:solidFill>
                <a:latin typeface="Arimo"/>
              </a:rPr>
              <a:t> za </a:t>
            </a:r>
            <a:r>
              <a:rPr lang="en-US" sz="1200" spc="-48" dirty="0" err="1">
                <a:solidFill>
                  <a:srgbClr val="000000"/>
                </a:solidFill>
                <a:latin typeface="Arimo"/>
              </a:rPr>
              <a:t>pracę</a:t>
            </a:r>
            <a:r>
              <a:rPr lang="en-US" sz="1200" spc="-48" dirty="0">
                <a:solidFill>
                  <a:srgbClr val="000000"/>
                </a:solidFill>
                <a:latin typeface="Arimo"/>
              </a:rPr>
              <a:t>, </a:t>
            </a:r>
            <a:r>
              <a:rPr lang="en-US" sz="1200" spc="-48" dirty="0" err="1">
                <a:solidFill>
                  <a:srgbClr val="000000"/>
                </a:solidFill>
                <a:latin typeface="Arimo"/>
              </a:rPr>
              <a:t>ustalane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podstawie</a:t>
            </a:r>
            <a:r>
              <a:rPr lang="en-US" sz="1200" spc="-48" dirty="0">
                <a:solidFill>
                  <a:srgbClr val="000000"/>
                </a:solidFill>
                <a:latin typeface="Arimo"/>
              </a:rPr>
              <a:t> </a:t>
            </a:r>
            <a:r>
              <a:rPr lang="en-US" sz="1200" spc="-48" dirty="0" err="1">
                <a:solidFill>
                  <a:srgbClr val="000000"/>
                </a:solidFill>
                <a:latin typeface="Arimo"/>
              </a:rPr>
              <a:t>odrębnych</a:t>
            </a:r>
            <a:r>
              <a:rPr lang="en-US" sz="1200" spc="-48" dirty="0">
                <a:solidFill>
                  <a:srgbClr val="000000"/>
                </a:solidFill>
                <a:latin typeface="Arimo"/>
              </a:rPr>
              <a:t> </a:t>
            </a:r>
            <a:r>
              <a:rPr lang="en-US" sz="1200" spc="-48" dirty="0" err="1">
                <a:solidFill>
                  <a:srgbClr val="000000"/>
                </a:solidFill>
                <a:latin typeface="Arimo"/>
              </a:rPr>
              <a:t>przepisów</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Bold"/>
              </a:rPr>
              <a:t>Art. 18. </a:t>
            </a:r>
          </a:p>
          <a:p>
            <a:pPr algn="just">
              <a:lnSpc>
                <a:spcPts val="1439"/>
              </a:lnSpc>
            </a:pPr>
            <a:r>
              <a:rPr lang="en-US" sz="1200" spc="-48" dirty="0" err="1">
                <a:solidFill>
                  <a:srgbClr val="000000"/>
                </a:solidFill>
                <a:latin typeface="Arimo"/>
              </a:rPr>
              <a:t>Skorzystanie</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z </a:t>
            </a:r>
            <a:r>
              <a:rPr lang="en-US" sz="1200" spc="-48" dirty="0" err="1">
                <a:solidFill>
                  <a:srgbClr val="000000"/>
                </a:solidFill>
                <a:latin typeface="Arimo"/>
              </a:rPr>
              <a:t>uprawnień</a:t>
            </a:r>
            <a:r>
              <a:rPr lang="en-US" sz="1200" spc="-48" dirty="0">
                <a:solidFill>
                  <a:srgbClr val="000000"/>
                </a:solidFill>
                <a:latin typeface="Arimo"/>
              </a:rPr>
              <a:t> </a:t>
            </a:r>
            <a:r>
              <a:rPr lang="en-US" sz="1200" spc="-48" dirty="0" err="1">
                <a:solidFill>
                  <a:srgbClr val="000000"/>
                </a:solidFill>
                <a:latin typeface="Arimo"/>
              </a:rPr>
              <a:t>przysługujących</a:t>
            </a:r>
            <a:r>
              <a:rPr lang="en-US" sz="1200" spc="-48" dirty="0">
                <a:solidFill>
                  <a:srgbClr val="000000"/>
                </a:solidFill>
                <a:latin typeface="Arimo"/>
              </a:rPr>
              <a:t> z </a:t>
            </a:r>
            <a:r>
              <a:rPr lang="en-US" sz="1200" spc="-48" dirty="0" err="1">
                <a:solidFill>
                  <a:srgbClr val="000000"/>
                </a:solidFill>
                <a:latin typeface="Arimo"/>
              </a:rPr>
              <a:t>tytułu</a:t>
            </a:r>
            <a:r>
              <a:rPr lang="en-US" sz="1200" spc="-48" dirty="0">
                <a:solidFill>
                  <a:srgbClr val="000000"/>
                </a:solidFill>
                <a:latin typeface="Arimo"/>
              </a:rPr>
              <a:t> </a:t>
            </a:r>
            <a:r>
              <a:rPr lang="en-US" sz="1200" spc="-48" dirty="0" err="1">
                <a:solidFill>
                  <a:srgbClr val="000000"/>
                </a:solidFill>
                <a:latin typeface="Arimo"/>
              </a:rPr>
              <a:t>naruszenia</a:t>
            </a:r>
            <a:r>
              <a:rPr lang="en-US" sz="1200" spc="-48" dirty="0">
                <a:solidFill>
                  <a:srgbClr val="000000"/>
                </a:solidFill>
                <a:latin typeface="Arimo"/>
              </a:rPr>
              <a:t> </a:t>
            </a:r>
            <a:r>
              <a:rPr lang="en-US" sz="1200" spc="-48" dirty="0" err="1">
                <a:solidFill>
                  <a:srgbClr val="000000"/>
                </a:solidFill>
                <a:latin typeface="Arimo"/>
              </a:rPr>
              <a:t>zasady</a:t>
            </a:r>
            <a:r>
              <a:rPr lang="en-US" sz="1200" spc="-48" dirty="0">
                <a:solidFill>
                  <a:srgbClr val="000000"/>
                </a:solidFill>
                <a:latin typeface="Arimo"/>
              </a:rPr>
              <a:t> </a:t>
            </a:r>
            <a:r>
              <a:rPr lang="en-US" sz="1200" spc="-48" dirty="0" err="1">
                <a:solidFill>
                  <a:srgbClr val="000000"/>
                </a:solidFill>
                <a:latin typeface="Arimo"/>
              </a:rPr>
              <a:t>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w </a:t>
            </a:r>
            <a:r>
              <a:rPr lang="en-US" sz="1200" spc="-48" dirty="0" err="1">
                <a:solidFill>
                  <a:srgbClr val="000000"/>
                </a:solidFill>
                <a:latin typeface="Arimo"/>
              </a:rPr>
              <a:t>zatrudnieniu</a:t>
            </a:r>
            <a:r>
              <a:rPr lang="en-US" sz="1200" spc="-48" dirty="0">
                <a:solidFill>
                  <a:srgbClr val="000000"/>
                </a:solidFill>
                <a:latin typeface="Arimo"/>
              </a:rPr>
              <a:t> </a:t>
            </a:r>
            <a:r>
              <a:rPr lang="en-US" sz="1200" spc="-48" dirty="0" err="1">
                <a:solidFill>
                  <a:srgbClr val="000000"/>
                </a:solidFill>
                <a:latin typeface="Arimo"/>
              </a:rPr>
              <a:t>nie</a:t>
            </a:r>
            <a:r>
              <a:rPr lang="en-US" sz="1200" spc="-48" dirty="0">
                <a:solidFill>
                  <a:srgbClr val="000000"/>
                </a:solidFill>
                <a:latin typeface="Arimo"/>
              </a:rPr>
              <a:t> </a:t>
            </a:r>
            <a:r>
              <a:rPr lang="en-US" sz="1200" spc="-48" dirty="0" err="1">
                <a:solidFill>
                  <a:srgbClr val="000000"/>
                </a:solidFill>
                <a:latin typeface="Arimo"/>
              </a:rPr>
              <a:t>może</a:t>
            </a:r>
            <a:r>
              <a:rPr lang="en-US" sz="1200" spc="-48" dirty="0">
                <a:solidFill>
                  <a:srgbClr val="000000"/>
                </a:solidFill>
                <a:latin typeface="Arimo"/>
              </a:rPr>
              <a:t> </a:t>
            </a:r>
            <a:r>
              <a:rPr lang="en-US" sz="1200" spc="-48" dirty="0" err="1">
                <a:solidFill>
                  <a:srgbClr val="000000"/>
                </a:solidFill>
                <a:latin typeface="Arimo"/>
              </a:rPr>
              <a:t>stanowić</a:t>
            </a:r>
            <a:r>
              <a:rPr lang="en-US" sz="1200" spc="-48" dirty="0">
                <a:solidFill>
                  <a:srgbClr val="000000"/>
                </a:solidFill>
                <a:latin typeface="Arimo"/>
              </a:rPr>
              <a:t> </a:t>
            </a:r>
            <a:r>
              <a:rPr lang="en-US" sz="1200" spc="-48" dirty="0" err="1">
                <a:solidFill>
                  <a:srgbClr val="000000"/>
                </a:solidFill>
                <a:latin typeface="Arimo"/>
              </a:rPr>
              <a:t>przyczyny</a:t>
            </a:r>
            <a:r>
              <a:rPr lang="en-US" sz="1200" spc="-48" dirty="0">
                <a:solidFill>
                  <a:srgbClr val="000000"/>
                </a:solidFill>
                <a:latin typeface="Arimo"/>
              </a:rPr>
              <a:t> </a:t>
            </a:r>
            <a:r>
              <a:rPr lang="en-US" sz="1200" spc="-48" dirty="0" err="1">
                <a:solidFill>
                  <a:srgbClr val="000000"/>
                </a:solidFill>
                <a:latin typeface="Arimo"/>
              </a:rPr>
              <a:t>uzasadniającej</a:t>
            </a:r>
            <a:r>
              <a:rPr lang="en-US" sz="1200" spc="-48" dirty="0">
                <a:solidFill>
                  <a:srgbClr val="000000"/>
                </a:solidFill>
                <a:latin typeface="Arimo"/>
              </a:rPr>
              <a:t> </a:t>
            </a:r>
            <a:r>
              <a:rPr lang="en-US" sz="1200" spc="-48" dirty="0" err="1">
                <a:solidFill>
                  <a:srgbClr val="000000"/>
                </a:solidFill>
                <a:latin typeface="Arimo"/>
              </a:rPr>
              <a:t>wypowiedzenie</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pracodawcę</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rozwiązanie</a:t>
            </a:r>
            <a:r>
              <a:rPr lang="en-US" sz="1200" spc="-48" dirty="0">
                <a:solidFill>
                  <a:srgbClr val="000000"/>
                </a:solidFill>
                <a:latin typeface="Arimo"/>
              </a:rPr>
              <a:t> bez </a:t>
            </a:r>
            <a:r>
              <a:rPr lang="en-US" sz="1200" spc="-48" dirty="0" err="1">
                <a:solidFill>
                  <a:srgbClr val="000000"/>
                </a:solidFill>
                <a:latin typeface="Arimo"/>
              </a:rPr>
              <a:t>wypowiedzenia</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Bold"/>
                <a:ea typeface="Arimo Bold"/>
              </a:rPr>
              <a:t>Art. 29.  § 1. </a:t>
            </a:r>
          </a:p>
          <a:p>
            <a:pPr algn="just">
              <a:lnSpc>
                <a:spcPts val="1439"/>
              </a:lnSpc>
            </a:pPr>
            <a:r>
              <a:rPr lang="en-US" sz="1200" spc="-48" dirty="0" err="1">
                <a:solidFill>
                  <a:srgbClr val="000000"/>
                </a:solidFill>
                <a:latin typeface="Arimo"/>
              </a:rPr>
              <a:t>Zawarcie</a:t>
            </a:r>
            <a:r>
              <a:rPr lang="en-US" sz="1200" spc="-48" dirty="0">
                <a:solidFill>
                  <a:srgbClr val="000000"/>
                </a:solidFill>
                <a:latin typeface="Arimo"/>
              </a:rPr>
              <a:t> z </a:t>
            </a:r>
            <a:r>
              <a:rPr lang="en-US" sz="1200" spc="-48" dirty="0" err="1">
                <a:solidFill>
                  <a:srgbClr val="000000"/>
                </a:solidFill>
                <a:latin typeface="Arimo"/>
              </a:rPr>
              <a:t>pracownikiem</a:t>
            </a:r>
            <a:r>
              <a:rPr lang="en-US" sz="1200" spc="-48" dirty="0">
                <a:solidFill>
                  <a:srgbClr val="000000"/>
                </a:solidFill>
                <a:latin typeface="Arimo"/>
              </a:rPr>
              <a:t> </a:t>
            </a:r>
            <a:r>
              <a:rPr lang="en-US" sz="1200" spc="-48" dirty="0" err="1">
                <a:solidFill>
                  <a:srgbClr val="000000"/>
                </a:solidFill>
                <a:latin typeface="Arimo"/>
              </a:rPr>
              <a:t>umowy</a:t>
            </a:r>
            <a:r>
              <a:rPr lang="en-US" sz="1200" spc="-48" dirty="0">
                <a:solidFill>
                  <a:srgbClr val="000000"/>
                </a:solidFill>
                <a:latin typeface="Arimo"/>
              </a:rPr>
              <a:t> o </a:t>
            </a:r>
            <a:r>
              <a:rPr lang="en-US" sz="1200" spc="-48" dirty="0" err="1">
                <a:solidFill>
                  <a:srgbClr val="000000"/>
                </a:solidFill>
                <a:latin typeface="Arimo"/>
              </a:rPr>
              <a:t>pracę</a:t>
            </a:r>
            <a:r>
              <a:rPr lang="en-US" sz="1200" spc="-48" dirty="0">
                <a:solidFill>
                  <a:srgbClr val="000000"/>
                </a:solidFill>
                <a:latin typeface="Arimo"/>
              </a:rPr>
              <a:t> </a:t>
            </a:r>
            <a:r>
              <a:rPr lang="en-US" sz="1200" spc="-48" dirty="0" err="1">
                <a:solidFill>
                  <a:srgbClr val="000000"/>
                </a:solidFill>
                <a:latin typeface="Arimo"/>
              </a:rPr>
              <a:t>przewidującej</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nie</a:t>
            </a:r>
            <a:r>
              <a:rPr lang="en-US" sz="1200" spc="-48" dirty="0">
                <a:solidFill>
                  <a:srgbClr val="000000"/>
                </a:solidFill>
                <a:latin typeface="Arimo"/>
              </a:rPr>
              <a:t> </a:t>
            </a:r>
            <a:r>
              <a:rPr lang="en-US" sz="1200" spc="-48" dirty="0" err="1">
                <a:solidFill>
                  <a:srgbClr val="000000"/>
                </a:solidFill>
                <a:latin typeface="Arimo"/>
              </a:rPr>
              <a:t>może</a:t>
            </a:r>
            <a:r>
              <a:rPr lang="en-US" sz="1200" spc="-48" dirty="0">
                <a:solidFill>
                  <a:srgbClr val="000000"/>
                </a:solidFill>
                <a:latin typeface="Arimo"/>
              </a:rPr>
              <a:t> </a:t>
            </a:r>
            <a:r>
              <a:rPr lang="en-US" sz="1200" spc="-48" dirty="0" err="1">
                <a:solidFill>
                  <a:srgbClr val="000000"/>
                </a:solidFill>
                <a:latin typeface="Arimo"/>
              </a:rPr>
              <a:t>powodować</a:t>
            </a:r>
            <a:r>
              <a:rPr lang="en-US" sz="1200" spc="-48" dirty="0">
                <a:solidFill>
                  <a:srgbClr val="000000"/>
                </a:solidFill>
                <a:latin typeface="Arimo"/>
              </a:rPr>
              <a:t> </a:t>
            </a:r>
            <a:r>
              <a:rPr lang="en-US" sz="1200" spc="-48" dirty="0" err="1">
                <a:solidFill>
                  <a:srgbClr val="000000"/>
                </a:solidFill>
                <a:latin typeface="Arimo"/>
              </a:rPr>
              <a:t>ustalenia</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i </a:t>
            </a:r>
            <a:r>
              <a:rPr lang="en-US" sz="1200" spc="-48" dirty="0" err="1">
                <a:solidFill>
                  <a:srgbClr val="000000"/>
                </a:solidFill>
                <a:latin typeface="Arimo"/>
              </a:rPr>
              <a:t>płacy</a:t>
            </a:r>
            <a:r>
              <a:rPr lang="en-US" sz="1200" spc="-48" dirty="0">
                <a:solidFill>
                  <a:srgbClr val="000000"/>
                </a:solidFill>
                <a:latin typeface="Arimo"/>
              </a:rPr>
              <a:t> w </a:t>
            </a:r>
            <a:r>
              <a:rPr lang="en-US" sz="1200" spc="-48" dirty="0" err="1">
                <a:solidFill>
                  <a:srgbClr val="000000"/>
                </a:solidFill>
                <a:latin typeface="Arimo"/>
              </a:rPr>
              <a:t>sposób</a:t>
            </a:r>
            <a:r>
              <a:rPr lang="en-US" sz="1200" spc="-48" dirty="0">
                <a:solidFill>
                  <a:srgbClr val="000000"/>
                </a:solidFill>
                <a:latin typeface="Arimo"/>
              </a:rPr>
              <a:t> </a:t>
            </a:r>
            <a:r>
              <a:rPr lang="en-US" sz="1200" spc="-48" dirty="0" err="1">
                <a:solidFill>
                  <a:srgbClr val="000000"/>
                </a:solidFill>
                <a:latin typeface="Arimo"/>
              </a:rPr>
              <a:t>mniej</a:t>
            </a:r>
            <a:r>
              <a:rPr lang="en-US" sz="1200" spc="-48" dirty="0">
                <a:solidFill>
                  <a:srgbClr val="000000"/>
                </a:solidFill>
                <a:latin typeface="Arimo"/>
              </a:rPr>
              <a:t> </a:t>
            </a:r>
            <a:r>
              <a:rPr lang="en-US" sz="1200" spc="-48" dirty="0" err="1">
                <a:solidFill>
                  <a:srgbClr val="000000"/>
                </a:solidFill>
                <a:latin typeface="Arimo"/>
              </a:rPr>
              <a:t>korzystny</a:t>
            </a:r>
            <a:r>
              <a:rPr lang="en-US" sz="1200" spc="-48" dirty="0">
                <a:solidFill>
                  <a:srgbClr val="000000"/>
                </a:solidFill>
                <a:latin typeface="Arimo"/>
              </a:rPr>
              <a:t> w </a:t>
            </a:r>
            <a:r>
              <a:rPr lang="en-US" sz="1200" spc="-48" dirty="0" err="1">
                <a:solidFill>
                  <a:srgbClr val="000000"/>
                </a:solidFill>
                <a:latin typeface="Arimo"/>
              </a:rPr>
              <a:t>stosunku</a:t>
            </a:r>
            <a:r>
              <a:rPr lang="en-US" sz="1200" spc="-48" dirty="0">
                <a:solidFill>
                  <a:srgbClr val="000000"/>
                </a:solidFill>
                <a:latin typeface="Arimo"/>
              </a:rPr>
              <a:t> do </a:t>
            </a:r>
            <a:r>
              <a:rPr lang="en-US" sz="1200" spc="-48" dirty="0" err="1">
                <a:solidFill>
                  <a:srgbClr val="000000"/>
                </a:solidFill>
                <a:latin typeface="Arimo"/>
              </a:rPr>
              <a:t>pracowników</a:t>
            </a:r>
            <a:r>
              <a:rPr lang="en-US" sz="1200" spc="-48" dirty="0">
                <a:solidFill>
                  <a:srgbClr val="000000"/>
                </a:solidFill>
                <a:latin typeface="Arimo"/>
              </a:rPr>
              <a:t> </a:t>
            </a:r>
            <a:r>
              <a:rPr lang="en-US" sz="1200" spc="-48" dirty="0" err="1">
                <a:solidFill>
                  <a:srgbClr val="000000"/>
                </a:solidFill>
                <a:latin typeface="Arimo"/>
              </a:rPr>
              <a:t>wykonujących</a:t>
            </a:r>
            <a:r>
              <a:rPr lang="en-US" sz="1200" spc="-48" dirty="0">
                <a:solidFill>
                  <a:srgbClr val="000000"/>
                </a:solidFill>
                <a:latin typeface="Arimo"/>
              </a:rPr>
              <a:t> </a:t>
            </a:r>
            <a:r>
              <a:rPr lang="en-US" sz="1200" spc="-48" dirty="0" err="1">
                <a:solidFill>
                  <a:srgbClr val="000000"/>
                </a:solidFill>
                <a:latin typeface="Arimo"/>
              </a:rPr>
              <a:t>taką</a:t>
            </a:r>
            <a:r>
              <a:rPr lang="en-US" sz="1200" spc="-48" dirty="0">
                <a:solidFill>
                  <a:srgbClr val="000000"/>
                </a:solidFill>
                <a:latin typeface="Arimo"/>
              </a:rPr>
              <a:t> </a:t>
            </a:r>
            <a:r>
              <a:rPr lang="en-US" sz="1200" spc="-48" dirty="0" err="1">
                <a:solidFill>
                  <a:srgbClr val="000000"/>
                </a:solidFill>
                <a:latin typeface="Arimo"/>
              </a:rPr>
              <a:t>samą</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podobną</a:t>
            </a:r>
            <a:r>
              <a:rPr lang="en-US" sz="1200" spc="-48" dirty="0">
                <a:solidFill>
                  <a:srgbClr val="000000"/>
                </a:solidFill>
                <a:latin typeface="Arimo"/>
              </a:rPr>
              <a:t> </a:t>
            </a:r>
            <a:r>
              <a:rPr lang="en-US" sz="1200" spc="-48" dirty="0" err="1">
                <a:solidFill>
                  <a:srgbClr val="000000"/>
                </a:solidFill>
                <a:latin typeface="Arimo"/>
              </a:rPr>
              <a:t>pracę</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z </a:t>
            </a:r>
            <a:r>
              <a:rPr lang="en-US" sz="1200" spc="-48" dirty="0" err="1">
                <a:solidFill>
                  <a:srgbClr val="000000"/>
                </a:solidFill>
                <a:latin typeface="Arimo"/>
              </a:rPr>
              <a:t>uwzględnieniem</a:t>
            </a:r>
            <a:r>
              <a:rPr lang="en-US" sz="1200" spc="-48" dirty="0">
                <a:solidFill>
                  <a:srgbClr val="000000"/>
                </a:solidFill>
                <a:latin typeface="Arimo"/>
              </a:rPr>
              <a:t> </a:t>
            </a:r>
            <a:r>
              <a:rPr lang="en-US" sz="1200" spc="-48" dirty="0" err="1">
                <a:solidFill>
                  <a:srgbClr val="000000"/>
                </a:solidFill>
                <a:latin typeface="Arimo"/>
              </a:rPr>
              <a:t>jednak</a:t>
            </a:r>
            <a:r>
              <a:rPr lang="en-US" sz="1200" spc="-48" dirty="0">
                <a:solidFill>
                  <a:srgbClr val="000000"/>
                </a:solidFill>
                <a:latin typeface="Arimo"/>
              </a:rPr>
              <a:t> </a:t>
            </a:r>
            <a:r>
              <a:rPr lang="en-US" sz="1200" spc="-48" dirty="0" err="1">
                <a:solidFill>
                  <a:srgbClr val="000000"/>
                </a:solidFill>
                <a:latin typeface="Arimo"/>
              </a:rPr>
              <a:t>proporcjonalności</a:t>
            </a:r>
            <a:r>
              <a:rPr lang="en-US" sz="1200" spc="-48" dirty="0">
                <a:solidFill>
                  <a:srgbClr val="000000"/>
                </a:solidFill>
                <a:latin typeface="Arimo"/>
              </a:rPr>
              <a:t> </a:t>
            </a:r>
            <a:r>
              <a:rPr lang="en-US" sz="1200" spc="-48" dirty="0" err="1">
                <a:solidFill>
                  <a:srgbClr val="000000"/>
                </a:solidFill>
                <a:latin typeface="Arimo"/>
              </a:rPr>
              <a:t>wynagrodzenia</a:t>
            </a:r>
            <a:r>
              <a:rPr lang="en-US" sz="1200" spc="-48" dirty="0">
                <a:solidFill>
                  <a:srgbClr val="000000"/>
                </a:solidFill>
                <a:latin typeface="Arimo"/>
              </a:rPr>
              <a:t> za </a:t>
            </a:r>
            <a:r>
              <a:rPr lang="en-US" sz="1200" spc="-48" dirty="0" err="1">
                <a:solidFill>
                  <a:srgbClr val="000000"/>
                </a:solidFill>
                <a:latin typeface="Arimo"/>
              </a:rPr>
              <a:t>pracę</a:t>
            </a:r>
            <a:r>
              <a:rPr lang="en-US" sz="1200" spc="-48" dirty="0">
                <a:solidFill>
                  <a:srgbClr val="000000"/>
                </a:solidFill>
                <a:latin typeface="Arimo"/>
              </a:rPr>
              <a:t> i </a:t>
            </a:r>
            <a:r>
              <a:rPr lang="en-US" sz="1200" spc="-48" dirty="0" err="1">
                <a:solidFill>
                  <a:srgbClr val="000000"/>
                </a:solidFill>
                <a:latin typeface="Arimo"/>
              </a:rPr>
              <a:t>innych</a:t>
            </a:r>
            <a:r>
              <a:rPr lang="en-US" sz="1200" spc="-48" dirty="0">
                <a:solidFill>
                  <a:srgbClr val="000000"/>
                </a:solidFill>
                <a:latin typeface="Arimo"/>
              </a:rPr>
              <a:t> </a:t>
            </a:r>
            <a:r>
              <a:rPr lang="en-US" sz="1200" spc="-48" dirty="0" err="1">
                <a:solidFill>
                  <a:srgbClr val="000000"/>
                </a:solidFill>
                <a:latin typeface="Arimo"/>
              </a:rPr>
              <a:t>świadczeń</a:t>
            </a:r>
            <a:r>
              <a:rPr lang="en-US" sz="1200" spc="-48" dirty="0">
                <a:solidFill>
                  <a:srgbClr val="000000"/>
                </a:solidFill>
                <a:latin typeface="Arimo"/>
              </a:rPr>
              <a:t> </a:t>
            </a:r>
            <a:r>
              <a:rPr lang="en-US" sz="1200" spc="-48" dirty="0" err="1">
                <a:solidFill>
                  <a:srgbClr val="000000"/>
                </a:solidFill>
                <a:latin typeface="Arimo"/>
              </a:rPr>
              <a:t>związanych</a:t>
            </a:r>
            <a:r>
              <a:rPr lang="en-US" sz="1200" spc="-48" dirty="0">
                <a:solidFill>
                  <a:srgbClr val="000000"/>
                </a:solidFill>
                <a:latin typeface="Arimo"/>
              </a:rPr>
              <a:t> z </a:t>
            </a:r>
            <a:r>
              <a:rPr lang="en-US" sz="1200" spc="-48" dirty="0" err="1">
                <a:solidFill>
                  <a:srgbClr val="000000"/>
                </a:solidFill>
                <a:latin typeface="Arimo"/>
              </a:rPr>
              <a:t>pracą</a:t>
            </a:r>
            <a:r>
              <a:rPr lang="en-US" sz="1200" spc="-48" dirty="0">
                <a:solidFill>
                  <a:srgbClr val="000000"/>
                </a:solidFill>
                <a:latin typeface="Arimo"/>
              </a:rPr>
              <a:t>, do </a:t>
            </a:r>
            <a:r>
              <a:rPr lang="en-US" sz="1200" spc="-48" dirty="0" err="1">
                <a:solidFill>
                  <a:srgbClr val="000000"/>
                </a:solidFill>
                <a:latin typeface="Arimo"/>
              </a:rPr>
              <a:t>wymiaru</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ea typeface="Arimo"/>
              </a:rPr>
              <a:t>§ 2. </a:t>
            </a:r>
            <a:r>
              <a:rPr lang="en-US" sz="1200" spc="-48" dirty="0" err="1">
                <a:solidFill>
                  <a:srgbClr val="000000"/>
                </a:solidFill>
                <a:latin typeface="Arimo"/>
                <a:ea typeface="Arimo"/>
              </a:rPr>
              <a:t>Pracodawca</a:t>
            </a:r>
            <a:r>
              <a:rPr lang="en-US" sz="1200" spc="-48" dirty="0">
                <a:solidFill>
                  <a:srgbClr val="000000"/>
                </a:solidFill>
                <a:latin typeface="Arimo"/>
                <a:ea typeface="Arimo"/>
              </a:rPr>
              <a:t> </a:t>
            </a:r>
            <a:r>
              <a:rPr lang="en-US" sz="1200" spc="-48" dirty="0" err="1">
                <a:solidFill>
                  <a:srgbClr val="000000"/>
                </a:solidFill>
                <a:latin typeface="Arimo"/>
                <a:ea typeface="Arimo"/>
              </a:rPr>
              <a:t>powinien</a:t>
            </a:r>
            <a:r>
              <a:rPr lang="en-US" sz="1200" spc="-48" dirty="0">
                <a:solidFill>
                  <a:srgbClr val="000000"/>
                </a:solidFill>
                <a:latin typeface="Arimo"/>
                <a:ea typeface="Arimo"/>
              </a:rPr>
              <a:t>, w </a:t>
            </a:r>
            <a:r>
              <a:rPr lang="en-US" sz="1200" spc="-48" dirty="0" err="1">
                <a:solidFill>
                  <a:srgbClr val="000000"/>
                </a:solidFill>
                <a:latin typeface="Arimo"/>
                <a:ea typeface="Arimo"/>
              </a:rPr>
              <a:t>miarę</a:t>
            </a:r>
            <a:r>
              <a:rPr lang="en-US" sz="1200" spc="-48" dirty="0">
                <a:solidFill>
                  <a:srgbClr val="000000"/>
                </a:solidFill>
                <a:latin typeface="Arimo"/>
                <a:ea typeface="Arimo"/>
              </a:rPr>
              <a:t> </a:t>
            </a:r>
            <a:r>
              <a:rPr lang="en-US" sz="1200" spc="-48" dirty="0" err="1">
                <a:solidFill>
                  <a:srgbClr val="000000"/>
                </a:solidFill>
                <a:latin typeface="Arimo"/>
                <a:ea typeface="Arimo"/>
              </a:rPr>
              <a:t>możliwości</a:t>
            </a:r>
            <a:r>
              <a:rPr lang="en-US" sz="1200" spc="-48" dirty="0">
                <a:solidFill>
                  <a:srgbClr val="000000"/>
                </a:solidFill>
                <a:latin typeface="Arimo"/>
                <a:ea typeface="Arimo"/>
              </a:rPr>
              <a:t>, </a:t>
            </a:r>
            <a:r>
              <a:rPr lang="en-US" sz="1200" spc="-48" dirty="0" err="1">
                <a:solidFill>
                  <a:srgbClr val="000000"/>
                </a:solidFill>
                <a:latin typeface="Arimo"/>
                <a:ea typeface="Arimo"/>
              </a:rPr>
              <a:t>uwzględnić</a:t>
            </a:r>
            <a:r>
              <a:rPr lang="en-US" sz="1200" spc="-48" dirty="0">
                <a:solidFill>
                  <a:srgbClr val="000000"/>
                </a:solidFill>
                <a:latin typeface="Arimo"/>
                <a:ea typeface="Arimo"/>
              </a:rPr>
              <a:t> </a:t>
            </a:r>
            <a:r>
              <a:rPr lang="en-US" sz="1200" spc="-48" dirty="0" err="1">
                <a:solidFill>
                  <a:srgbClr val="000000"/>
                </a:solidFill>
                <a:latin typeface="Arimo"/>
                <a:ea typeface="Arimo"/>
              </a:rPr>
              <a:t>wniosek</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dotyczący</a:t>
            </a:r>
            <a:r>
              <a:rPr lang="en-US" sz="1200" spc="-48" dirty="0">
                <a:solidFill>
                  <a:srgbClr val="000000"/>
                </a:solidFill>
                <a:latin typeface="Arimo"/>
                <a:ea typeface="Arimo"/>
              </a:rPr>
              <a:t> </a:t>
            </a:r>
            <a:r>
              <a:rPr lang="en-US" sz="1200" spc="-48" dirty="0" err="1">
                <a:solidFill>
                  <a:srgbClr val="000000"/>
                </a:solidFill>
                <a:latin typeface="Arimo"/>
                <a:ea typeface="Arimo"/>
              </a:rPr>
              <a:t>zmiany</a:t>
            </a:r>
            <a:r>
              <a:rPr lang="en-US" sz="1200" spc="-48" dirty="0">
                <a:solidFill>
                  <a:srgbClr val="000000"/>
                </a:solidFill>
                <a:latin typeface="Arimo"/>
                <a:ea typeface="Arimo"/>
              </a:rPr>
              <a:t> </a:t>
            </a:r>
            <a:r>
              <a:rPr lang="en-US" sz="1200" spc="-48" dirty="0" err="1">
                <a:solidFill>
                  <a:srgbClr val="000000"/>
                </a:solidFill>
                <a:latin typeface="Arimo"/>
                <a:ea typeface="Arimo"/>
              </a:rPr>
              <a:t>wymiaru</a:t>
            </a:r>
            <a:r>
              <a:rPr lang="en-US" sz="1200" spc="-48" dirty="0">
                <a:solidFill>
                  <a:srgbClr val="000000"/>
                </a:solidFill>
                <a:latin typeface="Arimo"/>
                <a:ea typeface="Arimo"/>
              </a:rPr>
              <a:t> </a:t>
            </a:r>
            <a:r>
              <a:rPr lang="en-US" sz="1200" spc="-48" dirty="0" err="1">
                <a:solidFill>
                  <a:srgbClr val="000000"/>
                </a:solidFill>
                <a:latin typeface="Arimo"/>
                <a:ea typeface="Arimo"/>
              </a:rPr>
              <a:t>czasu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określonego</a:t>
            </a:r>
            <a:r>
              <a:rPr lang="en-US" sz="1200" spc="-48" dirty="0">
                <a:solidFill>
                  <a:srgbClr val="000000"/>
                </a:solidFill>
                <a:latin typeface="Arimo"/>
                <a:ea typeface="Arimo"/>
              </a:rPr>
              <a:t> w </a:t>
            </a:r>
            <a:r>
              <a:rPr lang="en-US" sz="1200" spc="-48" dirty="0" err="1">
                <a:solidFill>
                  <a:srgbClr val="000000"/>
                </a:solidFill>
                <a:latin typeface="Arimo"/>
                <a:ea typeface="Arimo"/>
              </a:rPr>
              <a:t>umowie</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endParaRPr lang="en-US" sz="1200" spc="-48" dirty="0">
              <a:solidFill>
                <a:srgbClr val="000000"/>
              </a:solidFill>
              <a:latin typeface="Arimo"/>
              <a:ea typeface="Arimo"/>
            </a:endParaRPr>
          </a:p>
          <a:p>
            <a:pPr algn="just">
              <a:lnSpc>
                <a:spcPts val="1439"/>
              </a:lnSpc>
              <a:spcBef>
                <a:spcPct val="0"/>
              </a:spcBef>
            </a:pPr>
            <a:endParaRPr lang="en-US" sz="1200" spc="-48" dirty="0">
              <a:solidFill>
                <a:srgbClr val="000000"/>
              </a:solidFill>
              <a:latin typeface="Arimo"/>
              <a:ea typeface="Arimo"/>
            </a:endParaRPr>
          </a:p>
        </p:txBody>
      </p:sp>
      <p:sp>
        <p:nvSpPr>
          <p:cNvPr id="15" name="TextBox 1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135</a:t>
            </a:r>
          </a:p>
        </p:txBody>
      </p:sp>
      <p:sp>
        <p:nvSpPr>
          <p:cNvPr id="16" name="TextBox 16"/>
          <p:cNvSpPr txBox="1"/>
          <p:nvPr/>
        </p:nvSpPr>
        <p:spPr>
          <a:xfrm>
            <a:off x="812787" y="3337813"/>
            <a:ext cx="170905" cy="94449"/>
          </a:xfrm>
          <a:prstGeom prst="rect">
            <a:avLst/>
          </a:prstGeom>
        </p:spPr>
        <p:txBody>
          <a:bodyPr wrap="square" lIns="0" tIns="0" rIns="0" bIns="0" rtlCol="0" anchor="t">
            <a:spAutoFit/>
          </a:bodyPr>
          <a:lstStyle/>
          <a:p>
            <a:pPr algn="ctr">
              <a:lnSpc>
                <a:spcPts val="840"/>
              </a:lnSpc>
            </a:pPr>
            <a:r>
              <a:rPr lang="en-US" sz="600" dirty="0">
                <a:solidFill>
                  <a:srgbClr val="000000"/>
                </a:solidFill>
                <a:latin typeface="Arimo Bold"/>
              </a:rPr>
              <a:t>3c</a:t>
            </a:r>
          </a:p>
        </p:txBody>
      </p:sp>
      <p:sp>
        <p:nvSpPr>
          <p:cNvPr id="17" name="TextBox 17"/>
          <p:cNvSpPr txBox="1"/>
          <p:nvPr/>
        </p:nvSpPr>
        <p:spPr>
          <a:xfrm>
            <a:off x="848231" y="5479137"/>
            <a:ext cx="88977" cy="105415"/>
          </a:xfrm>
          <a:prstGeom prst="rect">
            <a:avLst/>
          </a:prstGeom>
        </p:spPr>
        <p:txBody>
          <a:bodyPr lIns="0" tIns="0" rIns="0" bIns="0" rtlCol="0" anchor="t">
            <a:spAutoFit/>
          </a:bodyPr>
          <a:lstStyle/>
          <a:p>
            <a:pPr algn="ctr">
              <a:lnSpc>
                <a:spcPts val="840"/>
              </a:lnSpc>
            </a:pPr>
            <a:r>
              <a:rPr lang="en-US" sz="600" dirty="0">
                <a:solidFill>
                  <a:srgbClr val="000000"/>
                </a:solidFill>
                <a:latin typeface="Arimo Bold"/>
              </a:rPr>
              <a:t>3d</a:t>
            </a:r>
          </a:p>
        </p:txBody>
      </p:sp>
      <p:sp>
        <p:nvSpPr>
          <p:cNvPr id="18" name="TextBox 18"/>
          <p:cNvSpPr txBox="1"/>
          <p:nvPr/>
        </p:nvSpPr>
        <p:spPr>
          <a:xfrm>
            <a:off x="859962" y="6388109"/>
            <a:ext cx="123730" cy="94449"/>
          </a:xfrm>
          <a:prstGeom prst="rect">
            <a:avLst/>
          </a:prstGeom>
        </p:spPr>
        <p:txBody>
          <a:bodyPr wrap="square" lIns="0" tIns="0" rIns="0" bIns="0" rtlCol="0" anchor="t">
            <a:spAutoFit/>
          </a:bodyPr>
          <a:lstStyle/>
          <a:p>
            <a:pPr algn="ctr">
              <a:lnSpc>
                <a:spcPts val="840"/>
              </a:lnSpc>
            </a:pPr>
            <a:r>
              <a:rPr lang="en-US" sz="600" dirty="0">
                <a:solidFill>
                  <a:srgbClr val="000000"/>
                </a:solidFill>
                <a:latin typeface="Arimo Bold"/>
              </a:rPr>
              <a:t>3e</a:t>
            </a:r>
          </a:p>
        </p:txBody>
      </p:sp>
      <p:sp>
        <p:nvSpPr>
          <p:cNvPr id="19" name="TextBox 19"/>
          <p:cNvSpPr txBox="1"/>
          <p:nvPr/>
        </p:nvSpPr>
        <p:spPr>
          <a:xfrm>
            <a:off x="859962" y="7261139"/>
            <a:ext cx="42432" cy="105415"/>
          </a:xfrm>
          <a:prstGeom prst="rect">
            <a:avLst/>
          </a:prstGeom>
        </p:spPr>
        <p:txBody>
          <a:bodyPr lIns="0" tIns="0" rIns="0" bIns="0" rtlCol="0" anchor="t">
            <a:spAutoFit/>
          </a:bodyPr>
          <a:lstStyle/>
          <a:p>
            <a:pPr algn="ctr">
              <a:lnSpc>
                <a:spcPts val="840"/>
              </a:lnSpc>
            </a:pPr>
            <a:r>
              <a:rPr lang="en-US" sz="600" dirty="0">
                <a:solidFill>
                  <a:srgbClr val="000000"/>
                </a:solidFill>
                <a:latin typeface="Arimo Bold"/>
              </a:rPr>
              <a:t>2</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431678" y="1397352"/>
            <a:ext cx="6838451" cy="84105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Bold"/>
              </a:rPr>
              <a:t>Art. 94. </a:t>
            </a:r>
          </a:p>
          <a:p>
            <a:pPr algn="just">
              <a:lnSpc>
                <a:spcPts val="1439"/>
              </a:lnSpc>
            </a:pPr>
            <a:r>
              <a:rPr lang="en-US" sz="1200" spc="-48" err="1">
                <a:solidFill>
                  <a:srgbClr val="000000"/>
                </a:solidFill>
                <a:latin typeface="Arimo"/>
              </a:rPr>
              <a:t>Pracodawca</a:t>
            </a:r>
            <a:r>
              <a:rPr lang="en-US" sz="1200" spc="-48">
                <a:solidFill>
                  <a:srgbClr val="000000"/>
                </a:solidFill>
                <a:latin typeface="Arimo"/>
              </a:rPr>
              <a:t> jest </a:t>
            </a:r>
            <a:r>
              <a:rPr lang="en-US" sz="1200" spc="-48" err="1">
                <a:solidFill>
                  <a:srgbClr val="000000"/>
                </a:solidFill>
                <a:latin typeface="Arimo"/>
              </a:rPr>
              <a:t>obowiązany</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p>
          <a:p>
            <a:pPr algn="just">
              <a:lnSpc>
                <a:spcPts val="1439"/>
              </a:lnSpc>
            </a:pPr>
            <a:r>
              <a:rPr lang="en-US" sz="1200" spc="-48">
                <a:solidFill>
                  <a:srgbClr val="000000"/>
                </a:solidFill>
                <a:latin typeface="Arimo"/>
              </a:rPr>
              <a:t>(…)</a:t>
            </a:r>
          </a:p>
          <a:p>
            <a:pPr algn="just">
              <a:lnSpc>
                <a:spcPts val="1439"/>
              </a:lnSpc>
            </a:pPr>
            <a:r>
              <a:rPr lang="en-US" sz="1200" spc="-48">
                <a:solidFill>
                  <a:srgbClr val="000000"/>
                </a:solidFill>
                <a:latin typeface="Arimo"/>
              </a:rPr>
              <a:t>2b) </a:t>
            </a:r>
            <a:r>
              <a:rPr lang="en-US" sz="1200" spc="-48" err="1">
                <a:solidFill>
                  <a:srgbClr val="000000"/>
                </a:solidFill>
                <a:latin typeface="Arimo"/>
              </a:rPr>
              <a:t>przeciwdziałać</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ze </a:t>
            </a:r>
            <a:r>
              <a:rPr lang="en-US" sz="1200" spc="-48" err="1">
                <a:solidFill>
                  <a:srgbClr val="000000"/>
                </a:solidFill>
                <a:latin typeface="Arimo"/>
              </a:rPr>
              <a:t>względu</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płeć</a:t>
            </a:r>
            <a:r>
              <a:rPr lang="en-US" sz="1200" spc="-48">
                <a:solidFill>
                  <a:srgbClr val="000000"/>
                </a:solidFill>
                <a:latin typeface="Arimo"/>
              </a:rPr>
              <a:t>, </a:t>
            </a:r>
            <a:r>
              <a:rPr lang="en-US" sz="1200" spc="-48" err="1">
                <a:solidFill>
                  <a:srgbClr val="000000"/>
                </a:solidFill>
                <a:latin typeface="Arimo"/>
              </a:rPr>
              <a:t>wiek</a:t>
            </a:r>
            <a:r>
              <a:rPr lang="en-US" sz="1200" spc="-48">
                <a:solidFill>
                  <a:srgbClr val="000000"/>
                </a:solidFill>
                <a:latin typeface="Arimo"/>
              </a:rPr>
              <a:t>, </a:t>
            </a:r>
            <a:r>
              <a:rPr lang="en-US" sz="1200" spc="-48" err="1">
                <a:solidFill>
                  <a:srgbClr val="000000"/>
                </a:solidFill>
                <a:latin typeface="Arimo"/>
              </a:rPr>
              <a:t>niepełnosprawność</a:t>
            </a:r>
            <a:r>
              <a:rPr lang="en-US" sz="1200" spc="-48">
                <a:solidFill>
                  <a:srgbClr val="000000"/>
                </a:solidFill>
                <a:latin typeface="Arimo"/>
              </a:rPr>
              <a:t>, </a:t>
            </a:r>
            <a:r>
              <a:rPr lang="en-US" sz="1200" spc="-48" err="1">
                <a:solidFill>
                  <a:srgbClr val="000000"/>
                </a:solidFill>
                <a:latin typeface="Arimo"/>
              </a:rPr>
              <a:t>rasę</a:t>
            </a:r>
            <a:r>
              <a:rPr lang="en-US" sz="1200" spc="-48">
                <a:solidFill>
                  <a:srgbClr val="000000"/>
                </a:solidFill>
                <a:latin typeface="Arimo"/>
              </a:rPr>
              <a:t>, </a:t>
            </a:r>
            <a:r>
              <a:rPr lang="en-US" sz="1200" spc="-48" err="1">
                <a:solidFill>
                  <a:srgbClr val="000000"/>
                </a:solidFill>
                <a:latin typeface="Arimo"/>
              </a:rPr>
              <a:t>religię</a:t>
            </a:r>
            <a:r>
              <a:rPr lang="en-US" sz="1200" spc="-48">
                <a:solidFill>
                  <a:srgbClr val="000000"/>
                </a:solidFill>
                <a:latin typeface="Arimo"/>
              </a:rPr>
              <a:t>, </a:t>
            </a:r>
            <a:r>
              <a:rPr lang="en-US" sz="1200" spc="-48" err="1">
                <a:solidFill>
                  <a:srgbClr val="000000"/>
                </a:solidFill>
                <a:latin typeface="Arimo"/>
              </a:rPr>
              <a:t>narodowość</a:t>
            </a:r>
            <a:r>
              <a:rPr lang="en-US" sz="1200" spc="-48">
                <a:solidFill>
                  <a:srgbClr val="000000"/>
                </a:solidFill>
                <a:latin typeface="Arimo"/>
              </a:rPr>
              <a:t>, </a:t>
            </a:r>
            <a:r>
              <a:rPr lang="en-US" sz="1200" spc="-48" err="1">
                <a:solidFill>
                  <a:srgbClr val="000000"/>
                </a:solidFill>
                <a:latin typeface="Arimo"/>
              </a:rPr>
              <a:t>przekonania</a:t>
            </a:r>
            <a:r>
              <a:rPr lang="en-US" sz="1200" spc="-48">
                <a:solidFill>
                  <a:srgbClr val="000000"/>
                </a:solidFill>
                <a:latin typeface="Arimo"/>
              </a:rPr>
              <a:t> </a:t>
            </a:r>
            <a:r>
              <a:rPr lang="en-US" sz="1200" spc="-48" err="1">
                <a:solidFill>
                  <a:srgbClr val="000000"/>
                </a:solidFill>
                <a:latin typeface="Arimo"/>
              </a:rPr>
              <a:t>polityczne</a:t>
            </a:r>
            <a:r>
              <a:rPr lang="en-US" sz="1200" spc="-48">
                <a:solidFill>
                  <a:srgbClr val="000000"/>
                </a:solidFill>
                <a:latin typeface="Arimo"/>
              </a:rPr>
              <a:t>, </a:t>
            </a:r>
            <a:r>
              <a:rPr lang="en-US" sz="1200" spc="-48" err="1">
                <a:solidFill>
                  <a:srgbClr val="000000"/>
                </a:solidFill>
                <a:latin typeface="Arimo"/>
              </a:rPr>
              <a:t>przynależność</a:t>
            </a:r>
            <a:r>
              <a:rPr lang="en-US" sz="1200" spc="-48">
                <a:solidFill>
                  <a:srgbClr val="000000"/>
                </a:solidFill>
                <a:latin typeface="Arimo"/>
              </a:rPr>
              <a:t> </a:t>
            </a:r>
            <a:r>
              <a:rPr lang="en-US" sz="1200" spc="-48" err="1">
                <a:solidFill>
                  <a:srgbClr val="000000"/>
                </a:solidFill>
                <a:latin typeface="Arimo"/>
              </a:rPr>
              <a:t>związkową</a:t>
            </a:r>
            <a:r>
              <a:rPr lang="en-US" sz="1200" spc="-48">
                <a:solidFill>
                  <a:srgbClr val="000000"/>
                </a:solidFill>
                <a:latin typeface="Arimo"/>
              </a:rPr>
              <a:t>, </a:t>
            </a:r>
            <a:r>
              <a:rPr lang="en-US" sz="1200" spc="-48" err="1">
                <a:solidFill>
                  <a:srgbClr val="000000"/>
                </a:solidFill>
                <a:latin typeface="Arimo"/>
              </a:rPr>
              <a:t>pochodzenie</a:t>
            </a:r>
            <a:r>
              <a:rPr lang="en-US" sz="1200" spc="-48">
                <a:solidFill>
                  <a:srgbClr val="000000"/>
                </a:solidFill>
                <a:latin typeface="Arimo"/>
              </a:rPr>
              <a:t> </a:t>
            </a:r>
            <a:r>
              <a:rPr lang="en-US" sz="1200" spc="-48" err="1">
                <a:solidFill>
                  <a:srgbClr val="000000"/>
                </a:solidFill>
                <a:latin typeface="Arimo"/>
              </a:rPr>
              <a:t>etniczne</a:t>
            </a:r>
            <a:r>
              <a:rPr lang="en-US" sz="1200" spc="-48">
                <a:solidFill>
                  <a:srgbClr val="000000"/>
                </a:solidFill>
                <a:latin typeface="Arimo"/>
              </a:rPr>
              <a:t>, </a:t>
            </a:r>
            <a:r>
              <a:rPr lang="en-US" sz="1200" spc="-48" err="1">
                <a:solidFill>
                  <a:srgbClr val="000000"/>
                </a:solidFill>
                <a:latin typeface="Arimo"/>
              </a:rPr>
              <a:t>wyznanie</a:t>
            </a:r>
            <a:r>
              <a:rPr lang="en-US" sz="1200" spc="-48">
                <a:solidFill>
                  <a:srgbClr val="000000"/>
                </a:solidFill>
                <a:latin typeface="Arimo"/>
              </a:rPr>
              <a:t>, </a:t>
            </a:r>
            <a:r>
              <a:rPr lang="en-US" sz="1200" spc="-48" err="1">
                <a:solidFill>
                  <a:srgbClr val="000000"/>
                </a:solidFill>
                <a:latin typeface="Arimo"/>
              </a:rPr>
              <a:t>orientację</a:t>
            </a:r>
            <a:r>
              <a:rPr lang="en-US" sz="1200" spc="-48">
                <a:solidFill>
                  <a:srgbClr val="000000"/>
                </a:solidFill>
                <a:latin typeface="Arimo"/>
              </a:rPr>
              <a:t> </a:t>
            </a:r>
            <a:r>
              <a:rPr lang="en-US" sz="1200" spc="-48" err="1">
                <a:solidFill>
                  <a:srgbClr val="000000"/>
                </a:solidFill>
                <a:latin typeface="Arimo"/>
              </a:rPr>
              <a:t>seksualną</a:t>
            </a:r>
            <a:r>
              <a:rPr lang="en-US" sz="1200" spc="-48">
                <a:solidFill>
                  <a:srgbClr val="000000"/>
                </a:solidFill>
                <a:latin typeface="Arimo"/>
              </a:rPr>
              <a:t>, a </a:t>
            </a:r>
            <a:r>
              <a:rPr lang="en-US" sz="1200" spc="-48" err="1">
                <a:solidFill>
                  <a:srgbClr val="000000"/>
                </a:solidFill>
                <a:latin typeface="Arimo"/>
              </a:rPr>
              <a:t>także</a:t>
            </a:r>
            <a:r>
              <a:rPr lang="en-US" sz="1200" spc="-48">
                <a:solidFill>
                  <a:srgbClr val="000000"/>
                </a:solidFill>
                <a:latin typeface="Arimo"/>
              </a:rPr>
              <a:t> ze </a:t>
            </a:r>
            <a:r>
              <a:rPr lang="en-US" sz="1200" spc="-48" err="1">
                <a:solidFill>
                  <a:srgbClr val="000000"/>
                </a:solidFill>
                <a:latin typeface="Arimo"/>
              </a:rPr>
              <a:t>względu</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zatrudnienie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czas</a:t>
            </a:r>
            <a:r>
              <a:rPr lang="en-US" sz="1200" spc="-48">
                <a:solidFill>
                  <a:srgbClr val="000000"/>
                </a:solidFill>
                <a:latin typeface="Arimo"/>
              </a:rPr>
              <a:t> </a:t>
            </a:r>
            <a:r>
              <a:rPr lang="en-US" sz="1200" spc="-48" err="1">
                <a:solidFill>
                  <a:srgbClr val="000000"/>
                </a:solidFill>
                <a:latin typeface="Arimo"/>
              </a:rPr>
              <a:t>określony</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nieokreślony</a:t>
            </a:r>
            <a:r>
              <a:rPr lang="en-US" sz="1200" spc="-48">
                <a:solidFill>
                  <a:srgbClr val="000000"/>
                </a:solidFill>
                <a:latin typeface="Arimo"/>
              </a:rPr>
              <a:t> </a:t>
            </a:r>
            <a:r>
              <a:rPr lang="en-US" sz="1200" spc="-48" err="1">
                <a:solidFill>
                  <a:srgbClr val="000000"/>
                </a:solidFill>
                <a:latin typeface="Arimo"/>
              </a:rPr>
              <a:t>albo</a:t>
            </a:r>
            <a:r>
              <a:rPr lang="en-US" sz="1200" spc="-48">
                <a:solidFill>
                  <a:srgbClr val="000000"/>
                </a:solidFill>
                <a:latin typeface="Arimo"/>
              </a:rPr>
              <a:t> w </a:t>
            </a:r>
            <a:r>
              <a:rPr lang="en-US" sz="1200" spc="-48" err="1">
                <a:solidFill>
                  <a:srgbClr val="000000"/>
                </a:solidFill>
                <a:latin typeface="Arimo"/>
              </a:rPr>
              <a:t>pełnym</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w </a:t>
            </a:r>
            <a:r>
              <a:rPr lang="en-US" sz="1200" spc="-48" err="1">
                <a:solidFill>
                  <a:srgbClr val="000000"/>
                </a:solidFill>
                <a:latin typeface="Arimo"/>
              </a:rPr>
              <a:t>niepełnym</a:t>
            </a:r>
            <a:r>
              <a:rPr lang="en-US" sz="1200" spc="-48">
                <a:solidFill>
                  <a:srgbClr val="000000"/>
                </a:solidFill>
                <a:latin typeface="Arimo"/>
              </a:rPr>
              <a:t> </a:t>
            </a:r>
            <a:r>
              <a:rPr lang="en-US" sz="1200" spc="-48" err="1">
                <a:solidFill>
                  <a:srgbClr val="000000"/>
                </a:solidFill>
                <a:latin typeface="Arimo"/>
              </a:rPr>
              <a:t>wymiarze</a:t>
            </a:r>
            <a:r>
              <a:rPr lang="en-US" sz="1200" spc="-48">
                <a:solidFill>
                  <a:srgbClr val="000000"/>
                </a:solidFill>
                <a:latin typeface="Arimo"/>
              </a:rPr>
              <a:t> </a:t>
            </a:r>
            <a:r>
              <a:rPr lang="en-US" sz="1200" spc="-48" err="1">
                <a:solidFill>
                  <a:srgbClr val="000000"/>
                </a:solidFill>
                <a:latin typeface="Arimo"/>
              </a:rPr>
              <a:t>czasu</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Bold"/>
                <a:ea typeface="Arimo Bold"/>
              </a:rPr>
              <a:t>Art. 94.  § 1. </a:t>
            </a:r>
          </a:p>
          <a:p>
            <a:pPr algn="just">
              <a:lnSpc>
                <a:spcPts val="1439"/>
              </a:lnSpc>
            </a:pPr>
            <a:r>
              <a:rPr lang="en-US" sz="1200" spc="-48" err="1">
                <a:solidFill>
                  <a:srgbClr val="000000"/>
                </a:solidFill>
                <a:latin typeface="Arimo"/>
              </a:rPr>
              <a:t>Pracodawca</a:t>
            </a:r>
            <a:r>
              <a:rPr lang="en-US" sz="1200" spc="-48">
                <a:solidFill>
                  <a:srgbClr val="000000"/>
                </a:solidFill>
                <a:latin typeface="Arimo"/>
              </a:rPr>
              <a:t> jest </a:t>
            </a:r>
            <a:r>
              <a:rPr lang="en-US" sz="1200" spc="-48" err="1">
                <a:solidFill>
                  <a:srgbClr val="000000"/>
                </a:solidFill>
                <a:latin typeface="Arimo"/>
              </a:rPr>
              <a:t>obowiązany</a:t>
            </a:r>
            <a:r>
              <a:rPr lang="en-US" sz="1200" spc="-48">
                <a:solidFill>
                  <a:srgbClr val="000000"/>
                </a:solidFill>
                <a:latin typeface="Arimo"/>
              </a:rPr>
              <a:t> </a:t>
            </a:r>
            <a:r>
              <a:rPr lang="en-US" sz="1200" spc="-48" err="1">
                <a:solidFill>
                  <a:srgbClr val="000000"/>
                </a:solidFill>
                <a:latin typeface="Arimo"/>
              </a:rPr>
              <a:t>przeciwdziałać</a:t>
            </a:r>
            <a:r>
              <a:rPr lang="en-US" sz="1200" spc="-48">
                <a:solidFill>
                  <a:srgbClr val="000000"/>
                </a:solidFill>
                <a:latin typeface="Arimo"/>
              </a:rPr>
              <a:t> </a:t>
            </a:r>
            <a:r>
              <a:rPr lang="en-US" sz="1200" spc="-48" err="1">
                <a:solidFill>
                  <a:srgbClr val="000000"/>
                </a:solidFill>
                <a:latin typeface="Arimo"/>
              </a:rPr>
              <a:t>mobbingowi</a:t>
            </a:r>
            <a:r>
              <a:rPr lang="en-US" sz="1200" spc="-48">
                <a:solidFill>
                  <a:srgbClr val="000000"/>
                </a:solidFill>
                <a:latin typeface="Arimo"/>
              </a:rPr>
              <a:t>.</a:t>
            </a:r>
          </a:p>
          <a:p>
            <a:pPr algn="just">
              <a:lnSpc>
                <a:spcPts val="1439"/>
              </a:lnSpc>
            </a:pPr>
            <a:r>
              <a:rPr lang="en-US" sz="1200" spc="-48">
                <a:solidFill>
                  <a:srgbClr val="000000"/>
                </a:solidFill>
                <a:latin typeface="Arimo"/>
                <a:ea typeface="Arimo"/>
              </a:rPr>
              <a:t>§ 2. Mobbing </a:t>
            </a:r>
            <a:r>
              <a:rPr lang="en-US" sz="1200" spc="-48" err="1">
                <a:solidFill>
                  <a:srgbClr val="000000"/>
                </a:solidFill>
                <a:latin typeface="Arimo"/>
                <a:ea typeface="Arimo"/>
              </a:rPr>
              <a:t>oznacza</a:t>
            </a:r>
            <a:r>
              <a:rPr lang="en-US" sz="1200" spc="-48">
                <a:solidFill>
                  <a:srgbClr val="000000"/>
                </a:solidFill>
                <a:latin typeface="Arimo"/>
                <a:ea typeface="Arimo"/>
              </a:rPr>
              <a:t> </a:t>
            </a:r>
            <a:r>
              <a:rPr lang="en-US" sz="1200" spc="-48" err="1">
                <a:solidFill>
                  <a:srgbClr val="000000"/>
                </a:solidFill>
                <a:latin typeface="Arimo"/>
                <a:ea typeface="Arimo"/>
              </a:rPr>
              <a:t>działania</a:t>
            </a:r>
            <a:r>
              <a:rPr lang="en-US" sz="1200" spc="-48">
                <a:solidFill>
                  <a:srgbClr val="000000"/>
                </a:solidFill>
                <a:latin typeface="Arimo"/>
                <a:ea typeface="Arimo"/>
              </a:rPr>
              <a:t> </a:t>
            </a:r>
            <a:r>
              <a:rPr lang="en-US" sz="1200" spc="-48" err="1">
                <a:solidFill>
                  <a:srgbClr val="000000"/>
                </a:solidFill>
                <a:latin typeface="Arimo"/>
                <a:ea typeface="Arimo"/>
              </a:rPr>
              <a:t>lub</a:t>
            </a:r>
            <a:r>
              <a:rPr lang="en-US" sz="1200" spc="-48">
                <a:solidFill>
                  <a:srgbClr val="000000"/>
                </a:solidFill>
                <a:latin typeface="Arimo"/>
                <a:ea typeface="Arimo"/>
              </a:rPr>
              <a:t> </a:t>
            </a:r>
            <a:r>
              <a:rPr lang="en-US" sz="1200" spc="-48" err="1">
                <a:solidFill>
                  <a:srgbClr val="000000"/>
                </a:solidFill>
                <a:latin typeface="Arimo"/>
                <a:ea typeface="Arimo"/>
              </a:rPr>
              <a:t>zachowania</a:t>
            </a:r>
            <a:r>
              <a:rPr lang="en-US" sz="1200" spc="-48">
                <a:solidFill>
                  <a:srgbClr val="000000"/>
                </a:solidFill>
                <a:latin typeface="Arimo"/>
                <a:ea typeface="Arimo"/>
              </a:rPr>
              <a:t> </a:t>
            </a:r>
            <a:r>
              <a:rPr lang="en-US" sz="1200" spc="-48" err="1">
                <a:solidFill>
                  <a:srgbClr val="000000"/>
                </a:solidFill>
                <a:latin typeface="Arimo"/>
                <a:ea typeface="Arimo"/>
              </a:rPr>
              <a:t>dotyczące</a:t>
            </a:r>
            <a:r>
              <a:rPr lang="en-US" sz="1200" spc="-48">
                <a:solidFill>
                  <a:srgbClr val="000000"/>
                </a:solidFill>
                <a:latin typeface="Arimo"/>
                <a:ea typeface="Arimo"/>
              </a:rPr>
              <a:t> </a:t>
            </a:r>
            <a:r>
              <a:rPr lang="en-US" sz="1200" spc="-48" err="1">
                <a:solidFill>
                  <a:srgbClr val="000000"/>
                </a:solidFill>
                <a:latin typeface="Arimo"/>
                <a:ea typeface="Arimo"/>
              </a:rPr>
              <a:t>pracownika</a:t>
            </a:r>
            <a:r>
              <a:rPr lang="en-US" sz="1200" spc="-48">
                <a:solidFill>
                  <a:srgbClr val="000000"/>
                </a:solidFill>
                <a:latin typeface="Arimo"/>
                <a:ea typeface="Arimo"/>
              </a:rPr>
              <a:t> </a:t>
            </a:r>
            <a:r>
              <a:rPr lang="en-US" sz="1200" spc="-48" err="1">
                <a:solidFill>
                  <a:srgbClr val="000000"/>
                </a:solidFill>
                <a:latin typeface="Arimo"/>
                <a:ea typeface="Arimo"/>
              </a:rPr>
              <a:t>lub</a:t>
            </a:r>
            <a:r>
              <a:rPr lang="en-US" sz="1200" spc="-48">
                <a:solidFill>
                  <a:srgbClr val="000000"/>
                </a:solidFill>
                <a:latin typeface="Arimo"/>
                <a:ea typeface="Arimo"/>
              </a:rPr>
              <a:t> </a:t>
            </a:r>
            <a:r>
              <a:rPr lang="en-US" sz="1200" spc="-48" err="1">
                <a:solidFill>
                  <a:srgbClr val="000000"/>
                </a:solidFill>
                <a:latin typeface="Arimo"/>
                <a:ea typeface="Arimo"/>
              </a:rPr>
              <a:t>skierowane</a:t>
            </a:r>
            <a:r>
              <a:rPr lang="en-US" sz="1200" spc="-48">
                <a:solidFill>
                  <a:srgbClr val="000000"/>
                </a:solidFill>
                <a:latin typeface="Arimo"/>
                <a:ea typeface="Arimo"/>
              </a:rPr>
              <a:t> </a:t>
            </a:r>
            <a:r>
              <a:rPr lang="en-US" sz="1200" spc="-48" err="1">
                <a:solidFill>
                  <a:srgbClr val="000000"/>
                </a:solidFill>
                <a:latin typeface="Arimo"/>
                <a:ea typeface="Arimo"/>
              </a:rPr>
              <a:t>przeciwko</a:t>
            </a:r>
            <a:r>
              <a:rPr lang="en-US" sz="1200" spc="-48">
                <a:solidFill>
                  <a:srgbClr val="000000"/>
                </a:solidFill>
                <a:latin typeface="Arimo"/>
                <a:ea typeface="Arimo"/>
              </a:rPr>
              <a:t> </a:t>
            </a:r>
            <a:r>
              <a:rPr lang="en-US" sz="1200" spc="-48" err="1">
                <a:solidFill>
                  <a:srgbClr val="000000"/>
                </a:solidFill>
                <a:latin typeface="Arimo"/>
                <a:ea typeface="Arimo"/>
              </a:rPr>
              <a:t>pracownikowi</a:t>
            </a:r>
            <a:r>
              <a:rPr lang="en-US" sz="1200" spc="-48">
                <a:solidFill>
                  <a:srgbClr val="000000"/>
                </a:solidFill>
                <a:latin typeface="Arimo"/>
                <a:ea typeface="Arimo"/>
              </a:rPr>
              <a:t>, </a:t>
            </a:r>
            <a:r>
              <a:rPr lang="en-US" sz="1200" spc="-48" err="1">
                <a:solidFill>
                  <a:srgbClr val="000000"/>
                </a:solidFill>
                <a:latin typeface="Arimo"/>
                <a:ea typeface="Arimo"/>
              </a:rPr>
              <a:t>polegające</a:t>
            </a:r>
            <a:r>
              <a:rPr lang="en-US" sz="1200" spc="-48">
                <a:solidFill>
                  <a:srgbClr val="000000"/>
                </a:solidFill>
                <a:latin typeface="Arimo"/>
                <a:ea typeface="Arimo"/>
              </a:rPr>
              <a:t> </a:t>
            </a:r>
            <a:r>
              <a:rPr lang="en-US" sz="1200" spc="-48" err="1">
                <a:solidFill>
                  <a:srgbClr val="000000"/>
                </a:solidFill>
                <a:latin typeface="Arimo"/>
                <a:ea typeface="Arimo"/>
              </a:rPr>
              <a:t>na</a:t>
            </a:r>
            <a:r>
              <a:rPr lang="en-US" sz="1200" spc="-48">
                <a:solidFill>
                  <a:srgbClr val="000000"/>
                </a:solidFill>
                <a:latin typeface="Arimo"/>
                <a:ea typeface="Arimo"/>
              </a:rPr>
              <a:t> </a:t>
            </a:r>
            <a:r>
              <a:rPr lang="en-US" sz="1200" spc="-48" err="1">
                <a:solidFill>
                  <a:srgbClr val="000000"/>
                </a:solidFill>
                <a:latin typeface="Arimo"/>
                <a:ea typeface="Arimo"/>
              </a:rPr>
              <a:t>uporczywym</a:t>
            </a:r>
            <a:r>
              <a:rPr lang="en-US" sz="1200" spc="-48">
                <a:solidFill>
                  <a:srgbClr val="000000"/>
                </a:solidFill>
                <a:latin typeface="Arimo"/>
                <a:ea typeface="Arimo"/>
              </a:rPr>
              <a:t> i </a:t>
            </a:r>
            <a:r>
              <a:rPr lang="en-US" sz="1200" spc="-48" err="1">
                <a:solidFill>
                  <a:srgbClr val="000000"/>
                </a:solidFill>
                <a:latin typeface="Arimo"/>
                <a:ea typeface="Arimo"/>
              </a:rPr>
              <a:t>długotrwałym</a:t>
            </a:r>
            <a:r>
              <a:rPr lang="en-US" sz="1200" spc="-48">
                <a:solidFill>
                  <a:srgbClr val="000000"/>
                </a:solidFill>
                <a:latin typeface="Arimo"/>
                <a:ea typeface="Arimo"/>
              </a:rPr>
              <a:t> </a:t>
            </a:r>
            <a:r>
              <a:rPr lang="en-US" sz="1200" spc="-48" err="1">
                <a:solidFill>
                  <a:srgbClr val="000000"/>
                </a:solidFill>
                <a:latin typeface="Arimo"/>
                <a:ea typeface="Arimo"/>
              </a:rPr>
              <a:t>nękaniu</a:t>
            </a:r>
            <a:r>
              <a:rPr lang="en-US" sz="1200" spc="-48">
                <a:solidFill>
                  <a:srgbClr val="000000"/>
                </a:solidFill>
                <a:latin typeface="Arimo"/>
                <a:ea typeface="Arimo"/>
              </a:rPr>
              <a:t>  </a:t>
            </a:r>
            <a:r>
              <a:rPr lang="en-US" sz="1200" spc="-48" err="1">
                <a:solidFill>
                  <a:srgbClr val="000000"/>
                </a:solidFill>
                <a:latin typeface="Arimo"/>
                <a:ea typeface="Arimo"/>
              </a:rPr>
              <a:t>lub</a:t>
            </a:r>
            <a:r>
              <a:rPr lang="en-US" sz="1200" spc="-48">
                <a:solidFill>
                  <a:srgbClr val="000000"/>
                </a:solidFill>
                <a:latin typeface="Arimo"/>
                <a:ea typeface="Arimo"/>
              </a:rPr>
              <a:t> </a:t>
            </a:r>
            <a:r>
              <a:rPr lang="en-US" sz="1200" spc="-48" err="1">
                <a:solidFill>
                  <a:srgbClr val="000000"/>
                </a:solidFill>
                <a:latin typeface="Arimo"/>
                <a:ea typeface="Arimo"/>
              </a:rPr>
              <a:t>zastraszaniu</a:t>
            </a:r>
            <a:r>
              <a:rPr lang="en-US" sz="1200" spc="-48">
                <a:solidFill>
                  <a:srgbClr val="000000"/>
                </a:solidFill>
                <a:latin typeface="Arimo"/>
                <a:ea typeface="Arimo"/>
              </a:rPr>
              <a:t> </a:t>
            </a:r>
            <a:r>
              <a:rPr lang="en-US" sz="1200" spc="-48" err="1">
                <a:solidFill>
                  <a:srgbClr val="000000"/>
                </a:solidFill>
                <a:latin typeface="Arimo"/>
                <a:ea typeface="Arimo"/>
              </a:rPr>
              <a:t>pracownika</a:t>
            </a:r>
            <a:r>
              <a:rPr lang="en-US" sz="1200" spc="-48">
                <a:solidFill>
                  <a:srgbClr val="000000"/>
                </a:solidFill>
                <a:latin typeface="Arimo"/>
                <a:ea typeface="Arimo"/>
              </a:rPr>
              <a:t>, </a:t>
            </a:r>
            <a:r>
              <a:rPr lang="en-US" sz="1200" spc="-48" err="1">
                <a:solidFill>
                  <a:srgbClr val="000000"/>
                </a:solidFill>
                <a:latin typeface="Arimo"/>
                <a:ea typeface="Arimo"/>
              </a:rPr>
              <a:t>wywołujące</a:t>
            </a:r>
            <a:r>
              <a:rPr lang="en-US" sz="1200" spc="-48">
                <a:solidFill>
                  <a:srgbClr val="000000"/>
                </a:solidFill>
                <a:latin typeface="Arimo"/>
                <a:ea typeface="Arimo"/>
              </a:rPr>
              <a:t>   </a:t>
            </a:r>
            <a:r>
              <a:rPr lang="pl-PL" sz="1200" spc="-48">
                <a:solidFill>
                  <a:srgbClr val="000000"/>
                </a:solidFill>
                <a:latin typeface="Arimo"/>
                <a:ea typeface="Arimo"/>
              </a:rPr>
              <a:t> </a:t>
            </a:r>
            <a:r>
              <a:rPr lang="en-US" sz="1200" spc="-48">
                <a:solidFill>
                  <a:srgbClr val="000000"/>
                </a:solidFill>
                <a:latin typeface="Arimo"/>
                <a:ea typeface="Arimo"/>
              </a:rPr>
              <a:t>u </a:t>
            </a:r>
            <a:r>
              <a:rPr lang="en-US" sz="1200" spc="-48" err="1">
                <a:solidFill>
                  <a:srgbClr val="000000"/>
                </a:solidFill>
                <a:latin typeface="Arimo"/>
                <a:ea typeface="Arimo"/>
              </a:rPr>
              <a:t>niego</a:t>
            </a:r>
            <a:r>
              <a:rPr lang="en-US" sz="1200" spc="-48">
                <a:solidFill>
                  <a:srgbClr val="000000"/>
                </a:solidFill>
                <a:latin typeface="Arimo"/>
                <a:ea typeface="Arimo"/>
              </a:rPr>
              <a:t> </a:t>
            </a:r>
            <a:r>
              <a:rPr lang="en-US" sz="1200" spc="-48" err="1">
                <a:solidFill>
                  <a:srgbClr val="000000"/>
                </a:solidFill>
                <a:latin typeface="Arimo"/>
                <a:ea typeface="Arimo"/>
              </a:rPr>
              <a:t>zaniżoną</a:t>
            </a:r>
            <a:r>
              <a:rPr lang="en-US" sz="1200" spc="-48">
                <a:solidFill>
                  <a:srgbClr val="000000"/>
                </a:solidFill>
                <a:latin typeface="Arimo"/>
                <a:ea typeface="Arimo"/>
              </a:rPr>
              <a:t> </a:t>
            </a:r>
            <a:r>
              <a:rPr lang="en-US" sz="1200" spc="-48" err="1">
                <a:solidFill>
                  <a:srgbClr val="000000"/>
                </a:solidFill>
                <a:latin typeface="Arimo"/>
                <a:ea typeface="Arimo"/>
              </a:rPr>
              <a:t>ocenę</a:t>
            </a:r>
            <a:r>
              <a:rPr lang="en-US" sz="1200" spc="-48">
                <a:solidFill>
                  <a:srgbClr val="000000"/>
                </a:solidFill>
                <a:latin typeface="Arimo"/>
                <a:ea typeface="Arimo"/>
              </a:rPr>
              <a:t> </a:t>
            </a:r>
            <a:r>
              <a:rPr lang="en-US" sz="1200" spc="-48" err="1">
                <a:solidFill>
                  <a:srgbClr val="000000"/>
                </a:solidFill>
                <a:latin typeface="Arimo"/>
                <a:ea typeface="Arimo"/>
              </a:rPr>
              <a:t>przydatności</a:t>
            </a:r>
            <a:r>
              <a:rPr lang="en-US" sz="1200" spc="-48">
                <a:solidFill>
                  <a:srgbClr val="000000"/>
                </a:solidFill>
                <a:latin typeface="Arimo"/>
                <a:ea typeface="Arimo"/>
              </a:rPr>
              <a:t> </a:t>
            </a:r>
            <a:r>
              <a:rPr lang="en-US" sz="1200" spc="-48" err="1">
                <a:solidFill>
                  <a:srgbClr val="000000"/>
                </a:solidFill>
                <a:latin typeface="Arimo"/>
                <a:ea typeface="Arimo"/>
              </a:rPr>
              <a:t>zawodowej</a:t>
            </a:r>
            <a:r>
              <a:rPr lang="en-US" sz="1200" spc="-48">
                <a:solidFill>
                  <a:srgbClr val="000000"/>
                </a:solidFill>
                <a:latin typeface="Arimo"/>
                <a:ea typeface="Arimo"/>
              </a:rPr>
              <a:t>, </a:t>
            </a:r>
            <a:r>
              <a:rPr lang="en-US" sz="1200" spc="-48" err="1">
                <a:solidFill>
                  <a:srgbClr val="000000"/>
                </a:solidFill>
                <a:latin typeface="Arimo"/>
                <a:ea typeface="Arimo"/>
              </a:rPr>
              <a:t>powodujące</a:t>
            </a:r>
            <a:r>
              <a:rPr lang="en-US" sz="1200" spc="-48">
                <a:solidFill>
                  <a:srgbClr val="000000"/>
                </a:solidFill>
                <a:latin typeface="Arimo"/>
                <a:ea typeface="Arimo"/>
              </a:rPr>
              <a:t> </a:t>
            </a:r>
            <a:r>
              <a:rPr lang="en-US" sz="1200" spc="-48" err="1">
                <a:solidFill>
                  <a:srgbClr val="000000"/>
                </a:solidFill>
                <a:latin typeface="Arimo"/>
                <a:ea typeface="Arimo"/>
              </a:rPr>
              <a:t>lub</a:t>
            </a:r>
            <a:r>
              <a:rPr lang="en-US" sz="1200" spc="-48">
                <a:solidFill>
                  <a:srgbClr val="000000"/>
                </a:solidFill>
                <a:latin typeface="Arimo"/>
                <a:ea typeface="Arimo"/>
              </a:rPr>
              <a:t> </a:t>
            </a:r>
            <a:r>
              <a:rPr lang="en-US" sz="1200" spc="-48" err="1">
                <a:solidFill>
                  <a:srgbClr val="000000"/>
                </a:solidFill>
                <a:latin typeface="Arimo"/>
                <a:ea typeface="Arimo"/>
              </a:rPr>
              <a:t>mające</a:t>
            </a:r>
            <a:r>
              <a:rPr lang="en-US" sz="1200" spc="-48">
                <a:solidFill>
                  <a:srgbClr val="000000"/>
                </a:solidFill>
                <a:latin typeface="Arimo"/>
                <a:ea typeface="Arimo"/>
              </a:rPr>
              <a:t> </a:t>
            </a:r>
            <a:r>
              <a:rPr lang="en-US" sz="1200" spc="-48" err="1">
                <a:solidFill>
                  <a:srgbClr val="000000"/>
                </a:solidFill>
                <a:latin typeface="Arimo"/>
                <a:ea typeface="Arimo"/>
              </a:rPr>
              <a:t>na</a:t>
            </a:r>
            <a:r>
              <a:rPr lang="en-US" sz="1200" spc="-48">
                <a:solidFill>
                  <a:srgbClr val="000000"/>
                </a:solidFill>
                <a:latin typeface="Arimo"/>
                <a:ea typeface="Arimo"/>
              </a:rPr>
              <a:t> </a:t>
            </a:r>
            <a:r>
              <a:rPr lang="en-US" sz="1200" spc="-48" err="1">
                <a:solidFill>
                  <a:srgbClr val="000000"/>
                </a:solidFill>
                <a:latin typeface="Arimo"/>
                <a:ea typeface="Arimo"/>
              </a:rPr>
              <a:t>celu</a:t>
            </a:r>
            <a:r>
              <a:rPr lang="en-US" sz="1200" spc="-48">
                <a:solidFill>
                  <a:srgbClr val="000000"/>
                </a:solidFill>
                <a:latin typeface="Arimo"/>
                <a:ea typeface="Arimo"/>
              </a:rPr>
              <a:t> </a:t>
            </a:r>
            <a:r>
              <a:rPr lang="en-US" sz="1200" spc="-48" err="1">
                <a:solidFill>
                  <a:srgbClr val="000000"/>
                </a:solidFill>
                <a:latin typeface="Arimo"/>
                <a:ea typeface="Arimo"/>
              </a:rPr>
              <a:t>poniżenie</a:t>
            </a:r>
            <a:r>
              <a:rPr lang="en-US" sz="1200" spc="-48">
                <a:solidFill>
                  <a:srgbClr val="000000"/>
                </a:solidFill>
                <a:latin typeface="Arimo"/>
                <a:ea typeface="Arimo"/>
              </a:rPr>
              <a:t> </a:t>
            </a:r>
            <a:r>
              <a:rPr lang="en-US" sz="1200" spc="-48" err="1">
                <a:solidFill>
                  <a:srgbClr val="000000"/>
                </a:solidFill>
                <a:latin typeface="Arimo"/>
                <a:ea typeface="Arimo"/>
              </a:rPr>
              <a:t>lub</a:t>
            </a:r>
            <a:r>
              <a:rPr lang="en-US" sz="1200" spc="-48">
                <a:solidFill>
                  <a:srgbClr val="000000"/>
                </a:solidFill>
                <a:latin typeface="Arimo"/>
                <a:ea typeface="Arimo"/>
              </a:rPr>
              <a:t> </a:t>
            </a:r>
            <a:r>
              <a:rPr lang="en-US" sz="1200" spc="-48" err="1">
                <a:solidFill>
                  <a:srgbClr val="000000"/>
                </a:solidFill>
                <a:latin typeface="Arimo"/>
                <a:ea typeface="Arimo"/>
              </a:rPr>
              <a:t>ośmieszenie</a:t>
            </a:r>
            <a:r>
              <a:rPr lang="en-US" sz="1200" spc="-48">
                <a:solidFill>
                  <a:srgbClr val="000000"/>
                </a:solidFill>
                <a:latin typeface="Arimo"/>
                <a:ea typeface="Arimo"/>
              </a:rPr>
              <a:t> </a:t>
            </a:r>
            <a:r>
              <a:rPr lang="en-US" sz="1200" spc="-48" err="1">
                <a:solidFill>
                  <a:srgbClr val="000000"/>
                </a:solidFill>
                <a:latin typeface="Arimo"/>
                <a:ea typeface="Arimo"/>
              </a:rPr>
              <a:t>pracownika</a:t>
            </a:r>
            <a:r>
              <a:rPr lang="en-US" sz="1200" spc="-48">
                <a:solidFill>
                  <a:srgbClr val="000000"/>
                </a:solidFill>
                <a:latin typeface="Arimo"/>
                <a:ea typeface="Arimo"/>
              </a:rPr>
              <a:t>, </a:t>
            </a:r>
            <a:r>
              <a:rPr lang="en-US" sz="1200" spc="-48" err="1">
                <a:solidFill>
                  <a:srgbClr val="000000"/>
                </a:solidFill>
                <a:latin typeface="Arimo"/>
                <a:ea typeface="Arimo"/>
              </a:rPr>
              <a:t>izolowanie</a:t>
            </a:r>
            <a:r>
              <a:rPr lang="en-US" sz="1200" spc="-48">
                <a:solidFill>
                  <a:srgbClr val="000000"/>
                </a:solidFill>
                <a:latin typeface="Arimo"/>
                <a:ea typeface="Arimo"/>
              </a:rPr>
              <a:t>  go </a:t>
            </a:r>
            <a:r>
              <a:rPr lang="en-US" sz="1200" spc="-48" err="1">
                <a:solidFill>
                  <a:srgbClr val="000000"/>
                </a:solidFill>
                <a:latin typeface="Arimo"/>
                <a:ea typeface="Arimo"/>
              </a:rPr>
              <a:t>lub</a:t>
            </a:r>
            <a:r>
              <a:rPr lang="en-US" sz="1200" spc="-48">
                <a:solidFill>
                  <a:srgbClr val="000000"/>
                </a:solidFill>
                <a:latin typeface="Arimo"/>
                <a:ea typeface="Arimo"/>
              </a:rPr>
              <a:t> </a:t>
            </a:r>
            <a:r>
              <a:rPr lang="en-US" sz="1200" spc="-48" err="1">
                <a:solidFill>
                  <a:srgbClr val="000000"/>
                </a:solidFill>
                <a:latin typeface="Arimo"/>
                <a:ea typeface="Arimo"/>
              </a:rPr>
              <a:t>wyeliminowanie</a:t>
            </a:r>
            <a:r>
              <a:rPr lang="en-US" sz="1200" spc="-48">
                <a:solidFill>
                  <a:srgbClr val="000000"/>
                </a:solidFill>
                <a:latin typeface="Arimo"/>
                <a:ea typeface="Arimo"/>
              </a:rPr>
              <a:t> z </a:t>
            </a:r>
            <a:r>
              <a:rPr lang="en-US" sz="1200" spc="-48" err="1">
                <a:solidFill>
                  <a:srgbClr val="000000"/>
                </a:solidFill>
                <a:latin typeface="Arimo"/>
                <a:ea typeface="Arimo"/>
              </a:rPr>
              <a:t>zespołu</a:t>
            </a:r>
            <a:r>
              <a:rPr lang="en-US" sz="1200" spc="-48">
                <a:solidFill>
                  <a:srgbClr val="000000"/>
                </a:solidFill>
                <a:latin typeface="Arimo"/>
                <a:ea typeface="Arimo"/>
              </a:rPr>
              <a:t> </a:t>
            </a:r>
            <a:r>
              <a:rPr lang="en-US" sz="1200" spc="-48" err="1">
                <a:solidFill>
                  <a:srgbClr val="000000"/>
                </a:solidFill>
                <a:latin typeface="Arimo"/>
                <a:ea typeface="Arimo"/>
              </a:rPr>
              <a:t>współpracowników</a:t>
            </a:r>
            <a:r>
              <a:rPr lang="en-US" sz="1200" spc="-48">
                <a:solidFill>
                  <a:srgbClr val="000000"/>
                </a:solidFill>
                <a:latin typeface="Arimo"/>
                <a:ea typeface="Arimo"/>
              </a:rPr>
              <a:t>.</a:t>
            </a:r>
          </a:p>
          <a:p>
            <a:pPr algn="just">
              <a:lnSpc>
                <a:spcPts val="1439"/>
              </a:lnSpc>
            </a:pPr>
            <a:endParaRPr lang="en-US" sz="1200" spc="-48">
              <a:solidFill>
                <a:srgbClr val="000000"/>
              </a:solidFill>
              <a:latin typeface="Arimo"/>
              <a:ea typeface="Arimo"/>
            </a:endParaRPr>
          </a:p>
          <a:p>
            <a:pPr algn="just">
              <a:lnSpc>
                <a:spcPts val="1439"/>
              </a:lnSpc>
            </a:pPr>
            <a:r>
              <a:rPr lang="en-US" sz="1200" spc="-48">
                <a:solidFill>
                  <a:srgbClr val="000000"/>
                </a:solidFill>
                <a:latin typeface="Arimo"/>
                <a:ea typeface="Arimo"/>
              </a:rPr>
              <a:t>§ 3. </a:t>
            </a:r>
            <a:r>
              <a:rPr lang="en-US" sz="1200" spc="-48" err="1">
                <a:solidFill>
                  <a:srgbClr val="000000"/>
                </a:solidFill>
                <a:latin typeface="Arimo"/>
                <a:ea typeface="Arimo"/>
              </a:rPr>
              <a:t>Pracownik</a:t>
            </a:r>
            <a:r>
              <a:rPr lang="en-US" sz="1200" spc="-48">
                <a:solidFill>
                  <a:srgbClr val="000000"/>
                </a:solidFill>
                <a:latin typeface="Arimo"/>
                <a:ea typeface="Arimo"/>
              </a:rPr>
              <a:t>, u </a:t>
            </a:r>
            <a:r>
              <a:rPr lang="en-US" sz="1200" spc="-48" err="1">
                <a:solidFill>
                  <a:srgbClr val="000000"/>
                </a:solidFill>
                <a:latin typeface="Arimo"/>
                <a:ea typeface="Arimo"/>
              </a:rPr>
              <a:t>którego</a:t>
            </a:r>
            <a:r>
              <a:rPr lang="en-US" sz="1200" spc="-48">
                <a:solidFill>
                  <a:srgbClr val="000000"/>
                </a:solidFill>
                <a:latin typeface="Arimo"/>
                <a:ea typeface="Arimo"/>
              </a:rPr>
              <a:t> mobbing </a:t>
            </a:r>
            <a:r>
              <a:rPr lang="en-US" sz="1200" spc="-48" err="1">
                <a:solidFill>
                  <a:srgbClr val="000000"/>
                </a:solidFill>
                <a:latin typeface="Arimo"/>
                <a:ea typeface="Arimo"/>
              </a:rPr>
              <a:t>wywołał</a:t>
            </a:r>
            <a:r>
              <a:rPr lang="en-US" sz="1200" spc="-48">
                <a:solidFill>
                  <a:srgbClr val="000000"/>
                </a:solidFill>
                <a:latin typeface="Arimo"/>
                <a:ea typeface="Arimo"/>
              </a:rPr>
              <a:t> </a:t>
            </a:r>
            <a:r>
              <a:rPr lang="en-US" sz="1200" spc="-48" err="1">
                <a:solidFill>
                  <a:srgbClr val="000000"/>
                </a:solidFill>
                <a:latin typeface="Arimo"/>
                <a:ea typeface="Arimo"/>
              </a:rPr>
              <a:t>rozstrój</a:t>
            </a:r>
            <a:r>
              <a:rPr lang="en-US" sz="1200" spc="-48">
                <a:solidFill>
                  <a:srgbClr val="000000"/>
                </a:solidFill>
                <a:latin typeface="Arimo"/>
                <a:ea typeface="Arimo"/>
              </a:rPr>
              <a:t> </a:t>
            </a:r>
            <a:r>
              <a:rPr lang="en-US" sz="1200" spc="-48" err="1">
                <a:solidFill>
                  <a:srgbClr val="000000"/>
                </a:solidFill>
                <a:latin typeface="Arimo"/>
                <a:ea typeface="Arimo"/>
              </a:rPr>
              <a:t>zdrowia</a:t>
            </a:r>
            <a:r>
              <a:rPr lang="en-US" sz="1200" spc="-48">
                <a:solidFill>
                  <a:srgbClr val="000000"/>
                </a:solidFill>
                <a:latin typeface="Arimo"/>
                <a:ea typeface="Arimo"/>
              </a:rPr>
              <a:t>, </a:t>
            </a:r>
            <a:r>
              <a:rPr lang="en-US" sz="1200" spc="-48" err="1">
                <a:solidFill>
                  <a:srgbClr val="000000"/>
                </a:solidFill>
                <a:latin typeface="Arimo"/>
                <a:ea typeface="Arimo"/>
              </a:rPr>
              <a:t>może</a:t>
            </a:r>
            <a:r>
              <a:rPr lang="en-US" sz="1200" spc="-48">
                <a:solidFill>
                  <a:srgbClr val="000000"/>
                </a:solidFill>
                <a:latin typeface="Arimo"/>
                <a:ea typeface="Arimo"/>
              </a:rPr>
              <a:t> </a:t>
            </a:r>
            <a:r>
              <a:rPr lang="en-US" sz="1200" spc="-48" err="1">
                <a:solidFill>
                  <a:srgbClr val="000000"/>
                </a:solidFill>
                <a:latin typeface="Arimo"/>
                <a:ea typeface="Arimo"/>
              </a:rPr>
              <a:t>dochodzić</a:t>
            </a:r>
            <a:r>
              <a:rPr lang="en-US" sz="1200" spc="-48">
                <a:solidFill>
                  <a:srgbClr val="000000"/>
                </a:solidFill>
                <a:latin typeface="Arimo"/>
                <a:ea typeface="Arimo"/>
              </a:rPr>
              <a:t>  od </a:t>
            </a:r>
            <a:r>
              <a:rPr lang="en-US" sz="1200" spc="-48" err="1">
                <a:solidFill>
                  <a:srgbClr val="000000"/>
                </a:solidFill>
                <a:latin typeface="Arimo"/>
                <a:ea typeface="Arimo"/>
              </a:rPr>
              <a:t>pracodawcy</a:t>
            </a:r>
            <a:r>
              <a:rPr lang="en-US" sz="1200" spc="-48">
                <a:solidFill>
                  <a:srgbClr val="000000"/>
                </a:solidFill>
                <a:latin typeface="Arimo"/>
                <a:ea typeface="Arimo"/>
              </a:rPr>
              <a:t> </a:t>
            </a:r>
            <a:r>
              <a:rPr lang="en-US" sz="1200" spc="-48" err="1">
                <a:solidFill>
                  <a:srgbClr val="000000"/>
                </a:solidFill>
                <a:latin typeface="Arimo"/>
                <a:ea typeface="Arimo"/>
              </a:rPr>
              <a:t>odpowiedniej</a:t>
            </a:r>
            <a:r>
              <a:rPr lang="en-US" sz="1200" spc="-48">
                <a:solidFill>
                  <a:srgbClr val="000000"/>
                </a:solidFill>
                <a:latin typeface="Arimo"/>
                <a:ea typeface="Arimo"/>
              </a:rPr>
              <a:t> </a:t>
            </a:r>
            <a:r>
              <a:rPr lang="en-US" sz="1200" spc="-48" err="1">
                <a:solidFill>
                  <a:srgbClr val="000000"/>
                </a:solidFill>
                <a:latin typeface="Arimo"/>
                <a:ea typeface="Arimo"/>
              </a:rPr>
              <a:t>sumy</a:t>
            </a:r>
            <a:r>
              <a:rPr lang="en-US" sz="1200" spc="-48">
                <a:solidFill>
                  <a:srgbClr val="000000"/>
                </a:solidFill>
                <a:latin typeface="Arimo"/>
                <a:ea typeface="Arimo"/>
              </a:rPr>
              <a:t> </a:t>
            </a:r>
            <a:r>
              <a:rPr lang="en-US" sz="1200" spc="-48" err="1">
                <a:solidFill>
                  <a:srgbClr val="000000"/>
                </a:solidFill>
                <a:latin typeface="Arimo"/>
                <a:ea typeface="Arimo"/>
              </a:rPr>
              <a:t>tytułem</a:t>
            </a:r>
            <a:r>
              <a:rPr lang="en-US" sz="1200" spc="-48">
                <a:solidFill>
                  <a:srgbClr val="000000"/>
                </a:solidFill>
                <a:latin typeface="Arimo"/>
                <a:ea typeface="Arimo"/>
              </a:rPr>
              <a:t> </a:t>
            </a:r>
            <a:r>
              <a:rPr lang="en-US" sz="1200" spc="-48" err="1">
                <a:solidFill>
                  <a:srgbClr val="000000"/>
                </a:solidFill>
                <a:latin typeface="Arimo"/>
                <a:ea typeface="Arimo"/>
              </a:rPr>
              <a:t>zadośćuczynienia</a:t>
            </a:r>
            <a:r>
              <a:rPr lang="en-US" sz="1200" spc="-48">
                <a:solidFill>
                  <a:srgbClr val="000000"/>
                </a:solidFill>
                <a:latin typeface="Arimo"/>
                <a:ea typeface="Arimo"/>
              </a:rPr>
              <a:t> </a:t>
            </a:r>
            <a:r>
              <a:rPr lang="en-US" sz="1200" spc="-48" err="1">
                <a:solidFill>
                  <a:srgbClr val="000000"/>
                </a:solidFill>
                <a:latin typeface="Arimo"/>
                <a:ea typeface="Arimo"/>
              </a:rPr>
              <a:t>pieniężnego</a:t>
            </a:r>
            <a:r>
              <a:rPr lang="en-US" sz="1200" spc="-48">
                <a:solidFill>
                  <a:srgbClr val="000000"/>
                </a:solidFill>
                <a:latin typeface="Arimo"/>
                <a:ea typeface="Arimo"/>
              </a:rPr>
              <a:t> za </a:t>
            </a:r>
            <a:r>
              <a:rPr lang="en-US" sz="1200" spc="-48" err="1">
                <a:solidFill>
                  <a:srgbClr val="000000"/>
                </a:solidFill>
                <a:latin typeface="Arimo"/>
                <a:ea typeface="Arimo"/>
              </a:rPr>
              <a:t>doznaną</a:t>
            </a:r>
            <a:r>
              <a:rPr lang="en-US" sz="1200" spc="-48">
                <a:solidFill>
                  <a:srgbClr val="000000"/>
                </a:solidFill>
                <a:latin typeface="Arimo"/>
                <a:ea typeface="Arimo"/>
              </a:rPr>
              <a:t> </a:t>
            </a:r>
            <a:r>
              <a:rPr lang="en-US" sz="1200" spc="-48" err="1">
                <a:solidFill>
                  <a:srgbClr val="000000"/>
                </a:solidFill>
                <a:latin typeface="Arimo"/>
                <a:ea typeface="Arimo"/>
              </a:rPr>
              <a:t>krzywdę</a:t>
            </a:r>
            <a:r>
              <a:rPr lang="en-US" sz="1200" spc="-48">
                <a:solidFill>
                  <a:srgbClr val="000000"/>
                </a:solidFill>
                <a:latin typeface="Arimo"/>
                <a:ea typeface="Arimo"/>
              </a:rPr>
              <a:t>.</a:t>
            </a:r>
          </a:p>
          <a:p>
            <a:pPr algn="just">
              <a:lnSpc>
                <a:spcPts val="1439"/>
              </a:lnSpc>
            </a:pPr>
            <a:endParaRPr lang="en-US" sz="1200" spc="-48">
              <a:solidFill>
                <a:srgbClr val="000000"/>
              </a:solidFill>
              <a:latin typeface="Arimo"/>
              <a:ea typeface="Arimo"/>
            </a:endParaRPr>
          </a:p>
          <a:p>
            <a:pPr algn="just">
              <a:lnSpc>
                <a:spcPts val="1439"/>
              </a:lnSpc>
            </a:pPr>
            <a:r>
              <a:rPr lang="en-US" sz="1200" spc="-48">
                <a:solidFill>
                  <a:srgbClr val="000000"/>
                </a:solidFill>
                <a:latin typeface="Arimo Bold"/>
                <a:ea typeface="Arimo Bold"/>
              </a:rPr>
              <a:t>§ 4. </a:t>
            </a:r>
            <a:r>
              <a:rPr lang="en-US" sz="1200" spc="-48" err="1">
                <a:solidFill>
                  <a:srgbClr val="000000"/>
                </a:solidFill>
                <a:latin typeface="Arimo Bold"/>
                <a:ea typeface="Arimo Bold"/>
              </a:rPr>
              <a:t>Pracownik</a:t>
            </a:r>
            <a:r>
              <a:rPr lang="en-US" sz="1200" spc="-48">
                <a:solidFill>
                  <a:srgbClr val="000000"/>
                </a:solidFill>
                <a:latin typeface="Arimo Bold"/>
                <a:ea typeface="Arimo Bold"/>
              </a:rPr>
              <a:t>, </a:t>
            </a:r>
            <a:r>
              <a:rPr lang="en-US" sz="1200" spc="-48" err="1">
                <a:solidFill>
                  <a:srgbClr val="000000"/>
                </a:solidFill>
                <a:latin typeface="Arimo Bold"/>
                <a:ea typeface="Arimo Bold"/>
              </a:rPr>
              <a:t>który</a:t>
            </a:r>
            <a:r>
              <a:rPr lang="en-US" sz="1200" spc="-48">
                <a:solidFill>
                  <a:srgbClr val="000000"/>
                </a:solidFill>
                <a:latin typeface="Arimo Bold"/>
                <a:ea typeface="Arimo Bold"/>
              </a:rPr>
              <a:t> </a:t>
            </a:r>
            <a:r>
              <a:rPr lang="en-US" sz="1200" spc="-48" err="1">
                <a:solidFill>
                  <a:srgbClr val="000000"/>
                </a:solidFill>
                <a:latin typeface="Arimo Bold"/>
                <a:ea typeface="Arimo Bold"/>
              </a:rPr>
              <a:t>doznał</a:t>
            </a:r>
            <a:r>
              <a:rPr lang="en-US" sz="1200" spc="-48">
                <a:solidFill>
                  <a:srgbClr val="000000"/>
                </a:solidFill>
                <a:latin typeface="Arimo Bold"/>
                <a:ea typeface="Arimo Bold"/>
              </a:rPr>
              <a:t> </a:t>
            </a:r>
            <a:r>
              <a:rPr lang="en-US" sz="1200" spc="-48" err="1">
                <a:solidFill>
                  <a:srgbClr val="000000"/>
                </a:solidFill>
                <a:latin typeface="Arimo Bold"/>
                <a:ea typeface="Arimo Bold"/>
              </a:rPr>
              <a:t>mobbingu</a:t>
            </a:r>
            <a:r>
              <a:rPr lang="en-US" sz="1200" spc="-48">
                <a:solidFill>
                  <a:srgbClr val="000000"/>
                </a:solidFill>
                <a:latin typeface="Arimo Bold"/>
                <a:ea typeface="Arimo Bold"/>
              </a:rPr>
              <a:t> </a:t>
            </a:r>
            <a:r>
              <a:rPr lang="en-US" sz="1200" spc="-48" err="1">
                <a:solidFill>
                  <a:srgbClr val="000000"/>
                </a:solidFill>
                <a:latin typeface="Arimo Bold"/>
                <a:ea typeface="Arimo Bold"/>
              </a:rPr>
              <a:t>lub</a:t>
            </a:r>
            <a:r>
              <a:rPr lang="en-US" sz="1200" spc="-48">
                <a:solidFill>
                  <a:srgbClr val="000000"/>
                </a:solidFill>
                <a:latin typeface="Arimo Bold"/>
                <a:ea typeface="Arimo Bold"/>
              </a:rPr>
              <a:t> </a:t>
            </a:r>
            <a:r>
              <a:rPr lang="en-US" sz="1200" spc="-48" err="1">
                <a:solidFill>
                  <a:srgbClr val="000000"/>
                </a:solidFill>
                <a:latin typeface="Arimo Bold"/>
                <a:ea typeface="Arimo Bold"/>
              </a:rPr>
              <a:t>wskutek</a:t>
            </a:r>
            <a:r>
              <a:rPr lang="en-US" sz="1200" spc="-48">
                <a:solidFill>
                  <a:srgbClr val="000000"/>
                </a:solidFill>
                <a:latin typeface="Arimo Bold"/>
                <a:ea typeface="Arimo Bold"/>
              </a:rPr>
              <a:t> </a:t>
            </a:r>
            <a:r>
              <a:rPr lang="en-US" sz="1200" spc="-48" err="1">
                <a:solidFill>
                  <a:srgbClr val="000000"/>
                </a:solidFill>
                <a:latin typeface="Arimo Bold"/>
                <a:ea typeface="Arimo Bold"/>
              </a:rPr>
              <a:t>mobbingu</a:t>
            </a:r>
            <a:r>
              <a:rPr lang="en-US" sz="1200" spc="-48">
                <a:solidFill>
                  <a:srgbClr val="000000"/>
                </a:solidFill>
                <a:latin typeface="Arimo Bold"/>
                <a:ea typeface="Arimo Bold"/>
              </a:rPr>
              <a:t> </a:t>
            </a:r>
            <a:r>
              <a:rPr lang="en-US" sz="1200" spc="-48" err="1">
                <a:solidFill>
                  <a:srgbClr val="000000"/>
                </a:solidFill>
                <a:latin typeface="Arimo Bold"/>
                <a:ea typeface="Arimo Bold"/>
              </a:rPr>
              <a:t>rozwiązał</a:t>
            </a:r>
            <a:r>
              <a:rPr lang="en-US" sz="1200" spc="-48">
                <a:solidFill>
                  <a:srgbClr val="000000"/>
                </a:solidFill>
                <a:latin typeface="Arimo Bold"/>
                <a:ea typeface="Arimo Bold"/>
              </a:rPr>
              <a:t> </a:t>
            </a:r>
            <a:r>
              <a:rPr lang="en-US" sz="1200" spc="-48" err="1">
                <a:solidFill>
                  <a:srgbClr val="000000"/>
                </a:solidFill>
                <a:latin typeface="Arimo Bold"/>
                <a:ea typeface="Arimo Bold"/>
              </a:rPr>
              <a:t>umowę</a:t>
            </a:r>
            <a:r>
              <a:rPr lang="en-US" sz="1200" spc="-48">
                <a:solidFill>
                  <a:srgbClr val="000000"/>
                </a:solidFill>
                <a:latin typeface="Arimo Bold"/>
                <a:ea typeface="Arimo Bold"/>
              </a:rPr>
              <a:t> o </a:t>
            </a:r>
            <a:r>
              <a:rPr lang="en-US" sz="1200" spc="-48" err="1">
                <a:solidFill>
                  <a:srgbClr val="000000"/>
                </a:solidFill>
                <a:latin typeface="Arimo Bold"/>
                <a:ea typeface="Arimo Bold"/>
              </a:rPr>
              <a:t>pracę</a:t>
            </a:r>
            <a:r>
              <a:rPr lang="en-US" sz="1200" spc="-48">
                <a:solidFill>
                  <a:srgbClr val="000000"/>
                </a:solidFill>
                <a:latin typeface="Arimo Bold"/>
                <a:ea typeface="Arimo Bold"/>
              </a:rPr>
              <a:t>, ma </a:t>
            </a:r>
            <a:r>
              <a:rPr lang="en-US" sz="1200" spc="-48" err="1">
                <a:solidFill>
                  <a:srgbClr val="000000"/>
                </a:solidFill>
                <a:latin typeface="Arimo Bold"/>
              </a:rPr>
              <a:t>prawo</a:t>
            </a:r>
            <a:r>
              <a:rPr lang="en-US" sz="1200" spc="-48">
                <a:solidFill>
                  <a:srgbClr val="000000"/>
                </a:solidFill>
                <a:latin typeface="Arimo Bold"/>
              </a:rPr>
              <a:t> </a:t>
            </a:r>
            <a:r>
              <a:rPr lang="en-US" sz="1200" spc="-48" err="1">
                <a:solidFill>
                  <a:srgbClr val="000000"/>
                </a:solidFill>
                <a:latin typeface="Arimo Bold"/>
              </a:rPr>
              <a:t>dochodzić</a:t>
            </a:r>
            <a:r>
              <a:rPr lang="en-US" sz="1200" spc="-48">
                <a:solidFill>
                  <a:srgbClr val="000000"/>
                </a:solidFill>
                <a:latin typeface="Arimo Bold"/>
              </a:rPr>
              <a:t> od </a:t>
            </a:r>
            <a:r>
              <a:rPr lang="en-US" sz="1200" spc="-48" err="1">
                <a:solidFill>
                  <a:srgbClr val="000000"/>
                </a:solidFill>
                <a:latin typeface="Arimo Bold"/>
              </a:rPr>
              <a:t>pracodawcy</a:t>
            </a:r>
            <a:r>
              <a:rPr lang="en-US" sz="1200" spc="-48">
                <a:solidFill>
                  <a:srgbClr val="000000"/>
                </a:solidFill>
                <a:latin typeface="Arimo Bold"/>
              </a:rPr>
              <a:t> </a:t>
            </a:r>
            <a:r>
              <a:rPr lang="en-US" sz="1200" spc="-48" err="1">
                <a:solidFill>
                  <a:srgbClr val="000000"/>
                </a:solidFill>
                <a:latin typeface="Arimo Bold"/>
              </a:rPr>
              <a:t>odszkodowania</a:t>
            </a:r>
            <a:r>
              <a:rPr lang="en-US" sz="1200" spc="-48">
                <a:solidFill>
                  <a:srgbClr val="000000"/>
                </a:solidFill>
                <a:latin typeface="Arimo Bold"/>
              </a:rPr>
              <a:t> w </a:t>
            </a:r>
            <a:r>
              <a:rPr lang="en-US" sz="1200" spc="-48" err="1">
                <a:solidFill>
                  <a:srgbClr val="000000"/>
                </a:solidFill>
                <a:latin typeface="Arimo Bold"/>
              </a:rPr>
              <a:t>wysokości</a:t>
            </a:r>
            <a:r>
              <a:rPr lang="en-US" sz="1200" spc="-48">
                <a:solidFill>
                  <a:srgbClr val="000000"/>
                </a:solidFill>
                <a:latin typeface="Arimo Bold"/>
              </a:rPr>
              <a:t> </a:t>
            </a:r>
            <a:r>
              <a:rPr lang="en-US" sz="1200" spc="-48" err="1">
                <a:solidFill>
                  <a:srgbClr val="000000"/>
                </a:solidFill>
                <a:latin typeface="Arimo Bold"/>
              </a:rPr>
              <a:t>nie</a:t>
            </a:r>
            <a:r>
              <a:rPr lang="en-US" sz="1200" spc="-48">
                <a:solidFill>
                  <a:srgbClr val="000000"/>
                </a:solidFill>
                <a:latin typeface="Arimo Bold"/>
              </a:rPr>
              <a:t> </a:t>
            </a:r>
            <a:r>
              <a:rPr lang="en-US" sz="1200" spc="-48" err="1">
                <a:solidFill>
                  <a:srgbClr val="000000"/>
                </a:solidFill>
                <a:latin typeface="Arimo Bold"/>
              </a:rPr>
              <a:t>niższej</a:t>
            </a:r>
            <a:r>
              <a:rPr lang="en-US" sz="1200" spc="-48">
                <a:solidFill>
                  <a:srgbClr val="000000"/>
                </a:solidFill>
                <a:latin typeface="Arimo Bold"/>
              </a:rPr>
              <a:t> </a:t>
            </a:r>
            <a:r>
              <a:rPr lang="en-US" sz="1200" spc="-48" err="1">
                <a:solidFill>
                  <a:srgbClr val="000000"/>
                </a:solidFill>
                <a:latin typeface="Arimo Bold"/>
              </a:rPr>
              <a:t>niż</a:t>
            </a:r>
            <a:r>
              <a:rPr lang="en-US" sz="1200" spc="-48">
                <a:solidFill>
                  <a:srgbClr val="000000"/>
                </a:solidFill>
                <a:latin typeface="Arimo Bold"/>
              </a:rPr>
              <a:t> </a:t>
            </a:r>
            <a:r>
              <a:rPr lang="en-US" sz="1200" spc="-48" err="1">
                <a:solidFill>
                  <a:srgbClr val="000000"/>
                </a:solidFill>
                <a:latin typeface="Arimo Bold"/>
              </a:rPr>
              <a:t>minimalne</a:t>
            </a:r>
            <a:r>
              <a:rPr lang="en-US" sz="1200" spc="-48">
                <a:solidFill>
                  <a:srgbClr val="000000"/>
                </a:solidFill>
                <a:latin typeface="Arimo Bold"/>
              </a:rPr>
              <a:t> </a:t>
            </a:r>
            <a:r>
              <a:rPr lang="en-US" sz="1200" spc="-48" err="1">
                <a:solidFill>
                  <a:srgbClr val="000000"/>
                </a:solidFill>
                <a:latin typeface="Arimo Bold"/>
              </a:rPr>
              <a:t>wynagrodzenie</a:t>
            </a:r>
            <a:r>
              <a:rPr lang="en-US" sz="1200" spc="-48">
                <a:solidFill>
                  <a:srgbClr val="000000"/>
                </a:solidFill>
                <a:latin typeface="Arimo Bold"/>
              </a:rPr>
              <a:t> za </a:t>
            </a:r>
            <a:r>
              <a:rPr lang="en-US" sz="1200" spc="-48" err="1">
                <a:solidFill>
                  <a:srgbClr val="000000"/>
                </a:solidFill>
                <a:latin typeface="Arimo Bold"/>
              </a:rPr>
              <a:t>pracę</a:t>
            </a:r>
            <a:r>
              <a:rPr lang="en-US" sz="1200" spc="-48">
                <a:solidFill>
                  <a:srgbClr val="000000"/>
                </a:solidFill>
                <a:latin typeface="Arimo Bold"/>
              </a:rPr>
              <a:t>, </a:t>
            </a:r>
            <a:r>
              <a:rPr lang="en-US" sz="1200" spc="-48" err="1">
                <a:solidFill>
                  <a:srgbClr val="000000"/>
                </a:solidFill>
                <a:latin typeface="Arimo Bold"/>
              </a:rPr>
              <a:t>ustalane</a:t>
            </a:r>
            <a:r>
              <a:rPr lang="en-US" sz="1200" spc="-48">
                <a:solidFill>
                  <a:srgbClr val="000000"/>
                </a:solidFill>
                <a:latin typeface="Arimo Bold"/>
              </a:rPr>
              <a:t> </a:t>
            </a:r>
            <a:r>
              <a:rPr lang="en-US" sz="1200" spc="-48" err="1">
                <a:solidFill>
                  <a:srgbClr val="000000"/>
                </a:solidFill>
                <a:latin typeface="Arimo Bold"/>
              </a:rPr>
              <a:t>na</a:t>
            </a:r>
            <a:r>
              <a:rPr lang="en-US" sz="1200" spc="-48">
                <a:solidFill>
                  <a:srgbClr val="000000"/>
                </a:solidFill>
                <a:latin typeface="Arimo Bold"/>
              </a:rPr>
              <a:t> </a:t>
            </a:r>
            <a:r>
              <a:rPr lang="en-US" sz="1200" spc="-48" err="1">
                <a:solidFill>
                  <a:srgbClr val="000000"/>
                </a:solidFill>
                <a:latin typeface="Arimo Bold"/>
              </a:rPr>
              <a:t>podstawie</a:t>
            </a:r>
            <a:r>
              <a:rPr lang="en-US" sz="1200" spc="-48">
                <a:solidFill>
                  <a:srgbClr val="000000"/>
                </a:solidFill>
                <a:latin typeface="Arimo Bold"/>
              </a:rPr>
              <a:t> </a:t>
            </a:r>
            <a:r>
              <a:rPr lang="en-US" sz="1200" spc="-48" err="1">
                <a:solidFill>
                  <a:srgbClr val="000000"/>
                </a:solidFill>
                <a:latin typeface="Arimo Bold"/>
              </a:rPr>
              <a:t>odrębnych</a:t>
            </a:r>
            <a:r>
              <a:rPr lang="en-US" sz="1200" spc="-48">
                <a:solidFill>
                  <a:srgbClr val="000000"/>
                </a:solidFill>
                <a:latin typeface="Arimo Bold"/>
              </a:rPr>
              <a:t> </a:t>
            </a:r>
            <a:r>
              <a:rPr lang="en-US" sz="1200" spc="-48" err="1">
                <a:solidFill>
                  <a:srgbClr val="000000"/>
                </a:solidFill>
                <a:latin typeface="Arimo Bold"/>
              </a:rPr>
              <a:t>przepisów</a:t>
            </a:r>
            <a:r>
              <a:rPr lang="en-US" sz="1200" spc="-48">
                <a:solidFill>
                  <a:srgbClr val="000000"/>
                </a:solidFill>
                <a:latin typeface="Arimo Bold"/>
              </a:rPr>
              <a:t>.</a:t>
            </a:r>
          </a:p>
          <a:p>
            <a:pPr algn="just">
              <a:lnSpc>
                <a:spcPts val="1439"/>
              </a:lnSpc>
            </a:pPr>
            <a:endParaRPr lang="en-US" sz="1200" spc="-48">
              <a:solidFill>
                <a:srgbClr val="000000"/>
              </a:solidFill>
              <a:latin typeface="Arimo Bold"/>
            </a:endParaRPr>
          </a:p>
          <a:p>
            <a:pPr algn="just">
              <a:lnSpc>
                <a:spcPts val="1439"/>
              </a:lnSpc>
            </a:pPr>
            <a:r>
              <a:rPr lang="en-US" sz="1200" spc="-48">
                <a:solidFill>
                  <a:srgbClr val="000000"/>
                </a:solidFill>
                <a:latin typeface="Arimo"/>
                <a:ea typeface="Arimo"/>
              </a:rPr>
              <a:t>§ 5. </a:t>
            </a:r>
            <a:r>
              <a:rPr lang="en-US" sz="1200" spc="-48" err="1">
                <a:solidFill>
                  <a:srgbClr val="000000"/>
                </a:solidFill>
                <a:latin typeface="Arimo"/>
                <a:ea typeface="Arimo"/>
              </a:rPr>
              <a:t>Oświadczenie</a:t>
            </a:r>
            <a:r>
              <a:rPr lang="en-US" sz="1200" spc="-48">
                <a:solidFill>
                  <a:srgbClr val="000000"/>
                </a:solidFill>
                <a:latin typeface="Arimo"/>
                <a:ea typeface="Arimo"/>
              </a:rPr>
              <a:t> </a:t>
            </a:r>
            <a:r>
              <a:rPr lang="en-US" sz="1200" spc="-48" err="1">
                <a:solidFill>
                  <a:srgbClr val="000000"/>
                </a:solidFill>
                <a:latin typeface="Arimo"/>
                <a:ea typeface="Arimo"/>
              </a:rPr>
              <a:t>pracownika</a:t>
            </a:r>
            <a:r>
              <a:rPr lang="en-US" sz="1200" spc="-48">
                <a:solidFill>
                  <a:srgbClr val="000000"/>
                </a:solidFill>
                <a:latin typeface="Arimo"/>
                <a:ea typeface="Arimo"/>
              </a:rPr>
              <a:t> o </a:t>
            </a:r>
            <a:r>
              <a:rPr lang="en-US" sz="1200" spc="-48" err="1">
                <a:solidFill>
                  <a:srgbClr val="000000"/>
                </a:solidFill>
                <a:latin typeface="Arimo"/>
                <a:ea typeface="Arimo"/>
              </a:rPr>
              <a:t>rozwiązaniu</a:t>
            </a:r>
            <a:r>
              <a:rPr lang="en-US" sz="1200" spc="-48">
                <a:solidFill>
                  <a:srgbClr val="000000"/>
                </a:solidFill>
                <a:latin typeface="Arimo"/>
                <a:ea typeface="Arimo"/>
              </a:rPr>
              <a:t> </a:t>
            </a:r>
            <a:r>
              <a:rPr lang="en-US" sz="1200" spc="-48" err="1">
                <a:solidFill>
                  <a:srgbClr val="000000"/>
                </a:solidFill>
                <a:latin typeface="Arimo"/>
                <a:ea typeface="Arimo"/>
              </a:rPr>
              <a:t>umowy</a:t>
            </a:r>
            <a:r>
              <a:rPr lang="en-US" sz="1200" spc="-48">
                <a:solidFill>
                  <a:srgbClr val="000000"/>
                </a:solidFill>
                <a:latin typeface="Arimo"/>
                <a:ea typeface="Arimo"/>
              </a:rPr>
              <a:t> o </a:t>
            </a:r>
            <a:r>
              <a:rPr lang="en-US" sz="1200" spc="-48" err="1">
                <a:solidFill>
                  <a:srgbClr val="000000"/>
                </a:solidFill>
                <a:latin typeface="Arimo"/>
                <a:ea typeface="Arimo"/>
              </a:rPr>
              <a:t>pracę</a:t>
            </a:r>
            <a:r>
              <a:rPr lang="en-US" sz="1200" spc="-48">
                <a:solidFill>
                  <a:srgbClr val="000000"/>
                </a:solidFill>
                <a:latin typeface="Arimo"/>
                <a:ea typeface="Arimo"/>
              </a:rPr>
              <a:t> </a:t>
            </a:r>
            <a:r>
              <a:rPr lang="en-US" sz="1200" spc="-48" err="1">
                <a:solidFill>
                  <a:srgbClr val="000000"/>
                </a:solidFill>
                <a:latin typeface="Arimo"/>
                <a:ea typeface="Arimo"/>
              </a:rPr>
              <a:t>powinno</a:t>
            </a:r>
            <a:r>
              <a:rPr lang="en-US" sz="1200" spc="-48">
                <a:solidFill>
                  <a:srgbClr val="000000"/>
                </a:solidFill>
                <a:latin typeface="Arimo"/>
                <a:ea typeface="Arimo"/>
              </a:rPr>
              <a:t> </a:t>
            </a:r>
            <a:r>
              <a:rPr lang="en-US" sz="1200" spc="-48" err="1">
                <a:solidFill>
                  <a:srgbClr val="000000"/>
                </a:solidFill>
                <a:latin typeface="Arimo"/>
                <a:ea typeface="Arimo"/>
              </a:rPr>
              <a:t>nastąpić</a:t>
            </a:r>
            <a:r>
              <a:rPr lang="en-US" sz="1200" spc="-48">
                <a:solidFill>
                  <a:srgbClr val="000000"/>
                </a:solidFill>
                <a:latin typeface="Arimo"/>
                <a:ea typeface="Arimo"/>
              </a:rPr>
              <a:t> </a:t>
            </a:r>
            <a:r>
              <a:rPr lang="en-US" sz="1200" spc="-48" err="1">
                <a:solidFill>
                  <a:srgbClr val="000000"/>
                </a:solidFill>
                <a:latin typeface="Arimo"/>
                <a:ea typeface="Arimo"/>
              </a:rPr>
              <a:t>na</a:t>
            </a:r>
            <a:r>
              <a:rPr lang="en-US" sz="1200" spc="-48">
                <a:solidFill>
                  <a:srgbClr val="000000"/>
                </a:solidFill>
                <a:latin typeface="Arimo"/>
                <a:ea typeface="Arimo"/>
              </a:rPr>
              <a:t> </a:t>
            </a:r>
            <a:r>
              <a:rPr lang="en-US" sz="1200" spc="-48" err="1">
                <a:solidFill>
                  <a:srgbClr val="000000"/>
                </a:solidFill>
                <a:latin typeface="Arimo"/>
                <a:ea typeface="Arimo"/>
              </a:rPr>
              <a:t>piśmie</a:t>
            </a:r>
            <a:r>
              <a:rPr lang="en-US" sz="1200" spc="-48">
                <a:solidFill>
                  <a:srgbClr val="000000"/>
                </a:solidFill>
                <a:latin typeface="Arimo"/>
                <a:ea typeface="Arimo"/>
              </a:rPr>
              <a:t> </a:t>
            </a:r>
          </a:p>
          <a:p>
            <a:pPr algn="just">
              <a:lnSpc>
                <a:spcPts val="1439"/>
              </a:lnSpc>
            </a:pPr>
            <a:r>
              <a:rPr lang="en-US" sz="1200" spc="-48">
                <a:solidFill>
                  <a:srgbClr val="000000"/>
                </a:solidFill>
                <a:latin typeface="Arimo"/>
                <a:ea typeface="Arimo"/>
              </a:rPr>
              <a:t> z </a:t>
            </a:r>
            <a:r>
              <a:rPr lang="en-US" sz="1200" spc="-48" err="1">
                <a:solidFill>
                  <a:srgbClr val="000000"/>
                </a:solidFill>
                <a:latin typeface="Arimo"/>
                <a:ea typeface="Arimo"/>
              </a:rPr>
              <a:t>podaniem</a:t>
            </a:r>
            <a:r>
              <a:rPr lang="en-US" sz="1200" spc="-48">
                <a:solidFill>
                  <a:srgbClr val="000000"/>
                </a:solidFill>
                <a:latin typeface="Arimo"/>
                <a:ea typeface="Arimo"/>
              </a:rPr>
              <a:t> </a:t>
            </a:r>
            <a:r>
              <a:rPr lang="en-US" sz="1200" spc="-48" err="1">
                <a:solidFill>
                  <a:srgbClr val="000000"/>
                </a:solidFill>
                <a:latin typeface="Arimo"/>
                <a:ea typeface="Arimo"/>
              </a:rPr>
              <a:t>przyczyny</a:t>
            </a:r>
            <a:r>
              <a:rPr lang="en-US" sz="1200" spc="-48">
                <a:solidFill>
                  <a:srgbClr val="000000"/>
                </a:solidFill>
                <a:latin typeface="Arimo"/>
                <a:ea typeface="Arimo"/>
              </a:rPr>
              <a:t>, o </a:t>
            </a:r>
            <a:r>
              <a:rPr lang="en-US" sz="1200" spc="-48" err="1">
                <a:solidFill>
                  <a:srgbClr val="000000"/>
                </a:solidFill>
                <a:latin typeface="Arimo"/>
                <a:ea typeface="Arimo"/>
              </a:rPr>
              <a:t>której</a:t>
            </a:r>
            <a:r>
              <a:rPr lang="en-US" sz="1200" spc="-48">
                <a:solidFill>
                  <a:srgbClr val="000000"/>
                </a:solidFill>
                <a:latin typeface="Arimo"/>
                <a:ea typeface="Arimo"/>
              </a:rPr>
              <a:t> </a:t>
            </a:r>
            <a:r>
              <a:rPr lang="en-US" sz="1200" spc="-48" err="1">
                <a:solidFill>
                  <a:srgbClr val="000000"/>
                </a:solidFill>
                <a:latin typeface="Arimo"/>
                <a:ea typeface="Arimo"/>
              </a:rPr>
              <a:t>mowa</a:t>
            </a:r>
            <a:r>
              <a:rPr lang="en-US" sz="1200" spc="-48">
                <a:solidFill>
                  <a:srgbClr val="000000"/>
                </a:solidFill>
                <a:latin typeface="Arimo"/>
                <a:ea typeface="Arimo"/>
              </a:rPr>
              <a:t> w § 2, </a:t>
            </a:r>
            <a:r>
              <a:rPr lang="en-US" sz="1200" spc="-48" err="1">
                <a:solidFill>
                  <a:srgbClr val="000000"/>
                </a:solidFill>
                <a:latin typeface="Arimo"/>
                <a:ea typeface="Arimo"/>
              </a:rPr>
              <a:t>uzasadniającej</a:t>
            </a:r>
            <a:r>
              <a:rPr lang="en-US" sz="1200" spc="-48">
                <a:solidFill>
                  <a:srgbClr val="000000"/>
                </a:solidFill>
                <a:latin typeface="Arimo"/>
                <a:ea typeface="Arimo"/>
              </a:rPr>
              <a:t> </a:t>
            </a:r>
            <a:r>
              <a:rPr lang="en-US" sz="1200" spc="-48" err="1">
                <a:solidFill>
                  <a:srgbClr val="000000"/>
                </a:solidFill>
                <a:latin typeface="Arimo"/>
                <a:ea typeface="Arimo"/>
              </a:rPr>
              <a:t>rozwiązanie</a:t>
            </a:r>
            <a:r>
              <a:rPr lang="en-US" sz="1200" spc="-48">
                <a:solidFill>
                  <a:srgbClr val="000000"/>
                </a:solidFill>
                <a:latin typeface="Arimo"/>
                <a:ea typeface="Arimo"/>
              </a:rPr>
              <a:t> </a:t>
            </a:r>
            <a:r>
              <a:rPr lang="en-US" sz="1200" spc="-48" err="1">
                <a:solidFill>
                  <a:srgbClr val="000000"/>
                </a:solidFill>
                <a:latin typeface="Arimo"/>
                <a:ea typeface="Arimo"/>
              </a:rPr>
              <a:t>umowy</a:t>
            </a:r>
            <a:r>
              <a:rPr lang="en-US" sz="1200" spc="-48">
                <a:solidFill>
                  <a:srgbClr val="000000"/>
                </a:solidFill>
                <a:latin typeface="Arimo"/>
                <a:ea typeface="Arimo"/>
              </a:rPr>
              <a:t>.</a:t>
            </a: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200"/>
              </a:lnSpc>
            </a:pPr>
            <a:r>
              <a:rPr lang="en-US" sz="1000" spc="-40">
                <a:solidFill>
                  <a:srgbClr val="000000"/>
                </a:solidFill>
                <a:latin typeface="Arimo"/>
              </a:rPr>
              <a:t> Po </a:t>
            </a:r>
            <a:r>
              <a:rPr lang="en-US" sz="1000" spc="-40" err="1">
                <a:solidFill>
                  <a:srgbClr val="000000"/>
                </a:solidFill>
                <a:latin typeface="Arimo"/>
              </a:rPr>
              <a:t>zmianie</a:t>
            </a:r>
            <a:r>
              <a:rPr lang="en-US" sz="1000" spc="-40">
                <a:solidFill>
                  <a:srgbClr val="000000"/>
                </a:solidFill>
                <a:latin typeface="Arimo"/>
              </a:rPr>
              <a:t> </a:t>
            </a:r>
            <a:r>
              <a:rPr lang="en-US" sz="1000" spc="-40" err="1">
                <a:solidFill>
                  <a:srgbClr val="000000"/>
                </a:solidFill>
                <a:latin typeface="Arimo"/>
              </a:rPr>
              <a:t>Ustawy</a:t>
            </a:r>
            <a:r>
              <a:rPr lang="en-US" sz="1000" spc="-40">
                <a:solidFill>
                  <a:srgbClr val="000000"/>
                </a:solidFill>
                <a:latin typeface="Arimo"/>
              </a:rPr>
              <a:t> </a:t>
            </a:r>
            <a:r>
              <a:rPr lang="en-US" sz="1000" spc="-40" err="1">
                <a:solidFill>
                  <a:srgbClr val="000000"/>
                </a:solidFill>
                <a:latin typeface="Arimo"/>
              </a:rPr>
              <a:t>Kodeks</a:t>
            </a:r>
            <a:r>
              <a:rPr lang="en-US" sz="1000" spc="-40">
                <a:solidFill>
                  <a:srgbClr val="000000"/>
                </a:solidFill>
                <a:latin typeface="Arimo"/>
              </a:rPr>
              <a:t> </a:t>
            </a:r>
            <a:r>
              <a:rPr lang="en-US" sz="1000" spc="-40" err="1">
                <a:solidFill>
                  <a:srgbClr val="000000"/>
                </a:solidFill>
                <a:latin typeface="Arimo"/>
              </a:rPr>
              <a:t>Pracy</a:t>
            </a:r>
            <a:r>
              <a:rPr lang="en-US" sz="1000" spc="-40">
                <a:solidFill>
                  <a:srgbClr val="000000"/>
                </a:solidFill>
                <a:latin typeface="Arimo"/>
              </a:rPr>
              <a:t>, </a:t>
            </a:r>
            <a:r>
              <a:rPr lang="en-US" sz="1000" spc="-40" err="1">
                <a:solidFill>
                  <a:srgbClr val="000000"/>
                </a:solidFill>
                <a:latin typeface="Arimo"/>
              </a:rPr>
              <a:t>obowiązuje</a:t>
            </a:r>
            <a:r>
              <a:rPr lang="en-US" sz="1000" spc="-40">
                <a:solidFill>
                  <a:srgbClr val="000000"/>
                </a:solidFill>
                <a:latin typeface="Arimo"/>
              </a:rPr>
              <a:t> od 07.09.2019r. </a:t>
            </a:r>
            <a:r>
              <a:rPr lang="en-US" sz="1000" spc="-40" err="1">
                <a:solidFill>
                  <a:srgbClr val="000000"/>
                </a:solidFill>
                <a:latin typeface="Arimo"/>
              </a:rPr>
              <a:t>Oznacza</a:t>
            </a:r>
            <a:r>
              <a:rPr lang="en-US" sz="1000" spc="-40">
                <a:solidFill>
                  <a:srgbClr val="000000"/>
                </a:solidFill>
                <a:latin typeface="Arimo"/>
              </a:rPr>
              <a:t> to, </a:t>
            </a:r>
            <a:r>
              <a:rPr lang="en-US" sz="1000" spc="-40" err="1">
                <a:solidFill>
                  <a:srgbClr val="000000"/>
                </a:solidFill>
                <a:latin typeface="Arimo"/>
              </a:rPr>
              <a:t>że</a:t>
            </a:r>
            <a:r>
              <a:rPr lang="en-US" sz="1000" spc="-40">
                <a:solidFill>
                  <a:srgbClr val="000000"/>
                </a:solidFill>
                <a:latin typeface="Arimo"/>
              </a:rPr>
              <a:t> </a:t>
            </a:r>
            <a:r>
              <a:rPr lang="en-US" sz="1000" spc="-40" err="1">
                <a:solidFill>
                  <a:srgbClr val="000000"/>
                </a:solidFill>
                <a:latin typeface="Arimo"/>
              </a:rPr>
              <a:t>pracownik</a:t>
            </a:r>
            <a:r>
              <a:rPr lang="en-US" sz="1000" spc="-40">
                <a:solidFill>
                  <a:srgbClr val="000000"/>
                </a:solidFill>
                <a:latin typeface="Arimo"/>
              </a:rPr>
              <a:t> </a:t>
            </a:r>
            <a:r>
              <a:rPr lang="en-US" sz="1000" spc="-40" err="1">
                <a:solidFill>
                  <a:srgbClr val="000000"/>
                </a:solidFill>
                <a:latin typeface="Arimo"/>
              </a:rPr>
              <a:t>będzie</a:t>
            </a:r>
            <a:r>
              <a:rPr lang="en-US" sz="1000" spc="-40">
                <a:solidFill>
                  <a:srgbClr val="000000"/>
                </a:solidFill>
                <a:latin typeface="Arimo"/>
              </a:rPr>
              <a:t> </a:t>
            </a:r>
            <a:r>
              <a:rPr lang="en-US" sz="1000" spc="-40" err="1">
                <a:solidFill>
                  <a:srgbClr val="000000"/>
                </a:solidFill>
                <a:latin typeface="Arimo"/>
              </a:rPr>
              <a:t>mógł</a:t>
            </a:r>
            <a:r>
              <a:rPr lang="en-US" sz="1000" spc="-40">
                <a:solidFill>
                  <a:srgbClr val="000000"/>
                </a:solidFill>
                <a:latin typeface="Arimo"/>
              </a:rPr>
              <a:t> </a:t>
            </a:r>
            <a:r>
              <a:rPr lang="en-US" sz="1000" spc="-40" err="1">
                <a:solidFill>
                  <a:srgbClr val="000000"/>
                </a:solidFill>
                <a:latin typeface="Arimo"/>
              </a:rPr>
              <a:t>ubiegać</a:t>
            </a:r>
            <a:r>
              <a:rPr lang="en-US" sz="1000" spc="-40">
                <a:solidFill>
                  <a:srgbClr val="000000"/>
                </a:solidFill>
                <a:latin typeface="Arimo"/>
              </a:rPr>
              <a:t> </a:t>
            </a:r>
            <a:r>
              <a:rPr lang="en-US" sz="1000" spc="-40" err="1">
                <a:solidFill>
                  <a:srgbClr val="000000"/>
                </a:solidFill>
                <a:latin typeface="Arimo"/>
              </a:rPr>
              <a:t>się</a:t>
            </a:r>
            <a:r>
              <a:rPr lang="en-US" sz="1000" spc="-40">
                <a:solidFill>
                  <a:srgbClr val="000000"/>
                </a:solidFill>
                <a:latin typeface="Arimo"/>
              </a:rPr>
              <a:t>                                    o </a:t>
            </a:r>
            <a:r>
              <a:rPr lang="en-US" sz="1000" spc="-40" err="1">
                <a:solidFill>
                  <a:srgbClr val="000000"/>
                </a:solidFill>
                <a:latin typeface="Arimo"/>
              </a:rPr>
              <a:t>odszkodowanie</a:t>
            </a:r>
            <a:r>
              <a:rPr lang="en-US" sz="1000" spc="-40">
                <a:solidFill>
                  <a:srgbClr val="000000"/>
                </a:solidFill>
                <a:latin typeface="Arimo"/>
              </a:rPr>
              <a:t> w </a:t>
            </a:r>
            <a:r>
              <a:rPr lang="en-US" sz="1000" spc="-40" err="1">
                <a:solidFill>
                  <a:srgbClr val="000000"/>
                </a:solidFill>
                <a:latin typeface="Arimo"/>
              </a:rPr>
              <a:t>dwóch</a:t>
            </a:r>
            <a:r>
              <a:rPr lang="en-US" sz="1000" spc="-40">
                <a:solidFill>
                  <a:srgbClr val="000000"/>
                </a:solidFill>
                <a:latin typeface="Arimo"/>
              </a:rPr>
              <a:t> </a:t>
            </a:r>
            <a:r>
              <a:rPr lang="en-US" sz="1000" spc="-40" err="1">
                <a:solidFill>
                  <a:srgbClr val="000000"/>
                </a:solidFill>
                <a:latin typeface="Arimo"/>
              </a:rPr>
              <a:t>przypadkach</a:t>
            </a:r>
            <a:r>
              <a:rPr lang="en-US" sz="1000" spc="-40">
                <a:solidFill>
                  <a:srgbClr val="000000"/>
                </a:solidFill>
                <a:latin typeface="Arimo"/>
              </a:rPr>
              <a:t>: - w </a:t>
            </a:r>
            <a:r>
              <a:rPr lang="en-US" sz="1000" spc="-40" err="1">
                <a:solidFill>
                  <a:srgbClr val="000000"/>
                </a:solidFill>
                <a:latin typeface="Arimo"/>
              </a:rPr>
              <a:t>razie</a:t>
            </a:r>
            <a:r>
              <a:rPr lang="en-US" sz="1000" spc="-40">
                <a:solidFill>
                  <a:srgbClr val="000000"/>
                </a:solidFill>
                <a:latin typeface="Arimo"/>
              </a:rPr>
              <a:t> </a:t>
            </a:r>
            <a:r>
              <a:rPr lang="en-US" sz="1000" spc="-40" err="1">
                <a:solidFill>
                  <a:srgbClr val="000000"/>
                </a:solidFill>
                <a:latin typeface="Arimo"/>
              </a:rPr>
              <a:t>rozwiązania</a:t>
            </a:r>
            <a:r>
              <a:rPr lang="en-US" sz="1000" spc="-40">
                <a:solidFill>
                  <a:srgbClr val="000000"/>
                </a:solidFill>
                <a:latin typeface="Arimo"/>
              </a:rPr>
              <a:t> </a:t>
            </a:r>
            <a:r>
              <a:rPr lang="en-US" sz="1000" spc="-40" err="1">
                <a:solidFill>
                  <a:srgbClr val="000000"/>
                </a:solidFill>
                <a:latin typeface="Arimo"/>
              </a:rPr>
              <a:t>wskutek</a:t>
            </a:r>
            <a:r>
              <a:rPr lang="en-US" sz="1000" spc="-40">
                <a:solidFill>
                  <a:srgbClr val="000000"/>
                </a:solidFill>
                <a:latin typeface="Arimo"/>
              </a:rPr>
              <a:t> </a:t>
            </a:r>
            <a:r>
              <a:rPr lang="en-US" sz="1000" spc="-40" err="1">
                <a:solidFill>
                  <a:srgbClr val="000000"/>
                </a:solidFill>
                <a:latin typeface="Arimo"/>
              </a:rPr>
              <a:t>mobbingu</a:t>
            </a:r>
            <a:r>
              <a:rPr lang="en-US" sz="1000" spc="-40">
                <a:solidFill>
                  <a:srgbClr val="000000"/>
                </a:solidFill>
                <a:latin typeface="Arimo"/>
              </a:rPr>
              <a:t> </a:t>
            </a:r>
            <a:r>
              <a:rPr lang="en-US" sz="1000" spc="-40" err="1">
                <a:solidFill>
                  <a:srgbClr val="000000"/>
                </a:solidFill>
                <a:latin typeface="Arimo"/>
              </a:rPr>
              <a:t>umowy</a:t>
            </a:r>
            <a:r>
              <a:rPr lang="en-US" sz="1000" spc="-40">
                <a:solidFill>
                  <a:srgbClr val="000000"/>
                </a:solidFill>
                <a:latin typeface="Arimo"/>
              </a:rPr>
              <a:t> o </a:t>
            </a:r>
            <a:r>
              <a:rPr lang="en-US" sz="1000" spc="-40" err="1">
                <a:solidFill>
                  <a:srgbClr val="000000"/>
                </a:solidFill>
                <a:latin typeface="Arimo"/>
              </a:rPr>
              <a:t>pracę</a:t>
            </a:r>
            <a:r>
              <a:rPr lang="en-US" sz="1000" spc="-40">
                <a:solidFill>
                  <a:srgbClr val="000000"/>
                </a:solidFill>
                <a:latin typeface="Arimo"/>
              </a:rPr>
              <a:t> (jak </a:t>
            </a:r>
            <a:r>
              <a:rPr lang="en-US" sz="1000" spc="-40" err="1">
                <a:solidFill>
                  <a:srgbClr val="000000"/>
                </a:solidFill>
                <a:latin typeface="Arimo"/>
              </a:rPr>
              <a:t>przed</a:t>
            </a:r>
            <a:r>
              <a:rPr lang="en-US" sz="1000" spc="-40">
                <a:solidFill>
                  <a:srgbClr val="000000"/>
                </a:solidFill>
                <a:latin typeface="Arimo"/>
              </a:rPr>
              <a:t> </a:t>
            </a:r>
            <a:r>
              <a:rPr lang="en-US" sz="1000" spc="-40" err="1">
                <a:solidFill>
                  <a:srgbClr val="000000"/>
                </a:solidFill>
                <a:latin typeface="Arimo"/>
              </a:rPr>
              <a:t>nowelizacją</a:t>
            </a:r>
            <a:r>
              <a:rPr lang="en-US" sz="1000" spc="-40">
                <a:solidFill>
                  <a:srgbClr val="000000"/>
                </a:solidFill>
                <a:latin typeface="Arimo"/>
              </a:rPr>
              <a:t>) </a:t>
            </a:r>
            <a:r>
              <a:rPr lang="en-US" sz="1000" spc="-40" err="1">
                <a:solidFill>
                  <a:srgbClr val="000000"/>
                </a:solidFill>
                <a:latin typeface="Arimo"/>
              </a:rPr>
              <a:t>oraz</a:t>
            </a:r>
            <a:r>
              <a:rPr lang="en-US" sz="1000" spc="-40">
                <a:solidFill>
                  <a:srgbClr val="000000"/>
                </a:solidFill>
                <a:latin typeface="Arimo"/>
              </a:rPr>
              <a:t>          w </a:t>
            </a:r>
            <a:r>
              <a:rPr lang="en-US" sz="1000" spc="-40" err="1">
                <a:solidFill>
                  <a:srgbClr val="000000"/>
                </a:solidFill>
                <a:latin typeface="Arimo"/>
              </a:rPr>
              <a:t>razie</a:t>
            </a:r>
            <a:r>
              <a:rPr lang="en-US" sz="1000" spc="-40">
                <a:solidFill>
                  <a:srgbClr val="000000"/>
                </a:solidFill>
                <a:latin typeface="Arimo"/>
              </a:rPr>
              <a:t> </a:t>
            </a:r>
            <a:r>
              <a:rPr lang="en-US" sz="1000" spc="-40" err="1">
                <a:solidFill>
                  <a:srgbClr val="000000"/>
                </a:solidFill>
                <a:latin typeface="Arimo"/>
              </a:rPr>
              <a:t>wyrządzenia</a:t>
            </a:r>
            <a:r>
              <a:rPr lang="en-US" sz="1000" spc="-40">
                <a:solidFill>
                  <a:srgbClr val="000000"/>
                </a:solidFill>
                <a:latin typeface="Arimo"/>
              </a:rPr>
              <a:t> mu </a:t>
            </a:r>
            <a:r>
              <a:rPr lang="en-US" sz="1000" spc="-40" err="1">
                <a:solidFill>
                  <a:srgbClr val="000000"/>
                </a:solidFill>
                <a:latin typeface="Arimo"/>
              </a:rPr>
              <a:t>szkody</a:t>
            </a:r>
            <a:r>
              <a:rPr lang="en-US" sz="1000" spc="-40">
                <a:solidFill>
                  <a:srgbClr val="000000"/>
                </a:solidFill>
                <a:latin typeface="Arimo"/>
              </a:rPr>
              <a:t> </a:t>
            </a:r>
            <a:r>
              <a:rPr lang="en-US" sz="1000" spc="-40" err="1">
                <a:solidFill>
                  <a:srgbClr val="000000"/>
                </a:solidFill>
                <a:latin typeface="Arimo"/>
              </a:rPr>
              <a:t>na</a:t>
            </a:r>
            <a:r>
              <a:rPr lang="en-US" sz="1000" spc="-40">
                <a:solidFill>
                  <a:srgbClr val="000000"/>
                </a:solidFill>
                <a:latin typeface="Arimo"/>
              </a:rPr>
              <a:t> </a:t>
            </a:r>
            <a:r>
              <a:rPr lang="en-US" sz="1000" spc="-40" err="1">
                <a:solidFill>
                  <a:srgbClr val="000000"/>
                </a:solidFill>
                <a:latin typeface="Arimo"/>
              </a:rPr>
              <a:t>skutek</a:t>
            </a:r>
            <a:r>
              <a:rPr lang="en-US" sz="1000" spc="-40">
                <a:solidFill>
                  <a:srgbClr val="000000"/>
                </a:solidFill>
                <a:latin typeface="Arimo"/>
              </a:rPr>
              <a:t> </a:t>
            </a:r>
            <a:r>
              <a:rPr lang="en-US" sz="1000" spc="-40" err="1">
                <a:solidFill>
                  <a:srgbClr val="000000"/>
                </a:solidFill>
                <a:latin typeface="Arimo"/>
              </a:rPr>
              <a:t>mobbingu</a:t>
            </a:r>
            <a:r>
              <a:rPr lang="en-US" sz="1000" spc="-40">
                <a:solidFill>
                  <a:srgbClr val="000000"/>
                </a:solidFill>
                <a:latin typeface="Arimo"/>
              </a:rPr>
              <a:t>, </a:t>
            </a:r>
            <a:r>
              <a:rPr lang="en-US" sz="1000" spc="-40" err="1">
                <a:solidFill>
                  <a:srgbClr val="000000"/>
                </a:solidFill>
                <a:latin typeface="Arimo"/>
              </a:rPr>
              <a:t>niezależnie</a:t>
            </a:r>
            <a:r>
              <a:rPr lang="en-US" sz="1000" spc="-40">
                <a:solidFill>
                  <a:srgbClr val="000000"/>
                </a:solidFill>
                <a:latin typeface="Arimo"/>
              </a:rPr>
              <a:t> od </a:t>
            </a:r>
            <a:r>
              <a:rPr lang="en-US" sz="1000" spc="-40" err="1">
                <a:solidFill>
                  <a:srgbClr val="000000"/>
                </a:solidFill>
                <a:latin typeface="Arimo"/>
              </a:rPr>
              <a:t>tego</a:t>
            </a:r>
            <a:r>
              <a:rPr lang="en-US" sz="1000" spc="-40">
                <a:solidFill>
                  <a:srgbClr val="000000"/>
                </a:solidFill>
                <a:latin typeface="Arimo"/>
              </a:rPr>
              <a:t>, </a:t>
            </a:r>
            <a:r>
              <a:rPr lang="en-US" sz="1000" spc="-40" err="1">
                <a:solidFill>
                  <a:srgbClr val="000000"/>
                </a:solidFill>
                <a:latin typeface="Arimo"/>
              </a:rPr>
              <a:t>czy</a:t>
            </a:r>
            <a:r>
              <a:rPr lang="en-US" sz="1000" spc="-40">
                <a:solidFill>
                  <a:srgbClr val="000000"/>
                </a:solidFill>
                <a:latin typeface="Arimo"/>
              </a:rPr>
              <a:t> </a:t>
            </a:r>
            <a:r>
              <a:rPr lang="en-US" sz="1000" spc="-40" err="1">
                <a:solidFill>
                  <a:srgbClr val="000000"/>
                </a:solidFill>
                <a:latin typeface="Arimo"/>
              </a:rPr>
              <a:t>stosunek</a:t>
            </a:r>
            <a:r>
              <a:rPr lang="en-US" sz="1000" spc="-40">
                <a:solidFill>
                  <a:srgbClr val="000000"/>
                </a:solidFill>
                <a:latin typeface="Arimo"/>
              </a:rPr>
              <a:t> </a:t>
            </a:r>
            <a:r>
              <a:rPr lang="en-US" sz="1000" spc="-40" err="1">
                <a:solidFill>
                  <a:srgbClr val="000000"/>
                </a:solidFill>
                <a:latin typeface="Arimo"/>
              </a:rPr>
              <a:t>pracy</a:t>
            </a:r>
            <a:r>
              <a:rPr lang="en-US" sz="1000" spc="-40">
                <a:solidFill>
                  <a:srgbClr val="000000"/>
                </a:solidFill>
                <a:latin typeface="Arimo"/>
              </a:rPr>
              <a:t> </a:t>
            </a:r>
            <a:r>
              <a:rPr lang="en-US" sz="1000" spc="-40" err="1">
                <a:solidFill>
                  <a:srgbClr val="000000"/>
                </a:solidFill>
                <a:latin typeface="Arimo"/>
              </a:rPr>
              <a:t>trwa</a:t>
            </a:r>
            <a:r>
              <a:rPr lang="en-US" sz="1000" spc="-40">
                <a:solidFill>
                  <a:srgbClr val="000000"/>
                </a:solidFill>
                <a:latin typeface="Arimo"/>
              </a:rPr>
              <a:t> </a:t>
            </a:r>
            <a:r>
              <a:rPr lang="en-US" sz="1000" spc="-40" err="1">
                <a:solidFill>
                  <a:srgbClr val="000000"/>
                </a:solidFill>
                <a:latin typeface="Arimo"/>
              </a:rPr>
              <a:t>nadal</a:t>
            </a:r>
            <a:r>
              <a:rPr lang="en-US" sz="1000" spc="-40">
                <a:solidFill>
                  <a:srgbClr val="000000"/>
                </a:solidFill>
                <a:latin typeface="Arimo"/>
              </a:rPr>
              <a:t> </a:t>
            </a:r>
            <a:r>
              <a:rPr lang="en-US" sz="1000" spc="-40" err="1">
                <a:solidFill>
                  <a:srgbClr val="000000"/>
                </a:solidFill>
                <a:latin typeface="Arimo"/>
              </a:rPr>
              <a:t>czy</a:t>
            </a:r>
            <a:r>
              <a:rPr lang="en-US" sz="1000" spc="-40">
                <a:solidFill>
                  <a:srgbClr val="000000"/>
                </a:solidFill>
                <a:latin typeface="Arimo"/>
              </a:rPr>
              <a:t> </a:t>
            </a:r>
            <a:r>
              <a:rPr lang="en-US" sz="1000" spc="-40" err="1">
                <a:solidFill>
                  <a:srgbClr val="000000"/>
                </a:solidFill>
                <a:latin typeface="Arimo"/>
              </a:rPr>
              <a:t>też</a:t>
            </a:r>
            <a:r>
              <a:rPr lang="en-US" sz="1000" spc="-40">
                <a:solidFill>
                  <a:srgbClr val="000000"/>
                </a:solidFill>
                <a:latin typeface="Arimo"/>
              </a:rPr>
              <a:t> </a:t>
            </a:r>
            <a:r>
              <a:rPr lang="en-US" sz="1000" spc="-40" err="1">
                <a:solidFill>
                  <a:srgbClr val="000000"/>
                </a:solidFill>
                <a:latin typeface="Arimo"/>
              </a:rPr>
              <a:t>został</a:t>
            </a:r>
            <a:r>
              <a:rPr lang="en-US" sz="1000" spc="-40">
                <a:solidFill>
                  <a:srgbClr val="000000"/>
                </a:solidFill>
                <a:latin typeface="Arimo"/>
              </a:rPr>
              <a:t> </a:t>
            </a:r>
            <a:r>
              <a:rPr lang="en-US" sz="1000" spc="-40" err="1">
                <a:solidFill>
                  <a:srgbClr val="000000"/>
                </a:solidFill>
                <a:latin typeface="Arimo"/>
              </a:rPr>
              <a:t>rozwiązany</a:t>
            </a:r>
            <a:r>
              <a:rPr lang="en-US" sz="1000" spc="-40">
                <a:solidFill>
                  <a:srgbClr val="000000"/>
                </a:solidFill>
                <a:latin typeface="Arimo"/>
              </a:rPr>
              <a:t> </a:t>
            </a:r>
            <a:r>
              <a:rPr lang="en-US" sz="1000" spc="-40" err="1">
                <a:solidFill>
                  <a:srgbClr val="000000"/>
                </a:solidFill>
                <a:latin typeface="Arimo"/>
              </a:rPr>
              <a:t>przez</a:t>
            </a:r>
            <a:r>
              <a:rPr lang="en-US" sz="1000" spc="-40">
                <a:solidFill>
                  <a:srgbClr val="000000"/>
                </a:solidFill>
                <a:latin typeface="Arimo"/>
              </a:rPr>
              <a:t> </a:t>
            </a:r>
            <a:r>
              <a:rPr lang="en-US" sz="1000" spc="-40" err="1">
                <a:solidFill>
                  <a:srgbClr val="000000"/>
                </a:solidFill>
                <a:latin typeface="Arimo"/>
              </a:rPr>
              <a:t>pracodawcę</a:t>
            </a:r>
            <a:r>
              <a:rPr lang="en-US" sz="1000" spc="-40">
                <a:solidFill>
                  <a:srgbClr val="000000"/>
                </a:solidFill>
                <a:latin typeface="Arimo"/>
              </a:rPr>
              <a:t> (po </a:t>
            </a:r>
            <a:r>
              <a:rPr lang="en-US" sz="1000" spc="-40" err="1">
                <a:solidFill>
                  <a:srgbClr val="000000"/>
                </a:solidFill>
                <a:latin typeface="Arimo"/>
              </a:rPr>
              <a:t>nowelizacji</a:t>
            </a:r>
            <a:r>
              <a:rPr lang="en-US" sz="1000" spc="-40">
                <a:solidFill>
                  <a:srgbClr val="000000"/>
                </a:solidFill>
                <a:latin typeface="Arimo"/>
              </a:rPr>
              <a:t>).</a:t>
            </a:r>
          </a:p>
          <a:p>
            <a:pPr algn="just">
              <a:lnSpc>
                <a:spcPts val="1439"/>
              </a:lnSpc>
            </a:pPr>
            <a:endParaRPr lang="en-US" sz="1000" spc="-40">
              <a:solidFill>
                <a:srgbClr val="000000"/>
              </a:solidFill>
              <a:latin typeface="Arimo"/>
            </a:endParaRPr>
          </a:p>
          <a:p>
            <a:pPr algn="just">
              <a:lnSpc>
                <a:spcPts val="1439"/>
              </a:lnSpc>
              <a:spcBef>
                <a:spcPct val="0"/>
              </a:spcBef>
            </a:pPr>
            <a:endParaRPr lang="en-US" sz="1000" spc="-40">
              <a:solidFill>
                <a:srgbClr val="000000"/>
              </a:solidFill>
              <a:latin typeface="Arimo"/>
            </a:endParaRPr>
          </a:p>
        </p:txBody>
      </p:sp>
      <p:sp>
        <p:nvSpPr>
          <p:cNvPr id="15" name="TextBox 1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136</a:t>
            </a:r>
          </a:p>
        </p:txBody>
      </p:sp>
      <p:sp>
        <p:nvSpPr>
          <p:cNvPr id="17" name="TextBox 17"/>
          <p:cNvSpPr txBox="1"/>
          <p:nvPr/>
        </p:nvSpPr>
        <p:spPr>
          <a:xfrm>
            <a:off x="882498" y="2792857"/>
            <a:ext cx="42432" cy="105415"/>
          </a:xfrm>
          <a:prstGeom prst="rect">
            <a:avLst/>
          </a:prstGeom>
        </p:spPr>
        <p:txBody>
          <a:bodyPr lIns="0" tIns="0" rIns="0" bIns="0" rtlCol="0" anchor="t">
            <a:spAutoFit/>
          </a:bodyPr>
          <a:lstStyle/>
          <a:p>
            <a:pPr algn="ctr">
              <a:lnSpc>
                <a:spcPts val="840"/>
              </a:lnSpc>
            </a:pPr>
            <a:r>
              <a:rPr lang="en-US" sz="600" dirty="0">
                <a:solidFill>
                  <a:srgbClr val="000000"/>
                </a:solidFill>
                <a:latin typeface="Arimo Bold"/>
              </a:rPr>
              <a:t>3</a:t>
            </a:r>
          </a:p>
        </p:txBody>
      </p:sp>
      <p:sp>
        <p:nvSpPr>
          <p:cNvPr id="18" name="TextBox 18"/>
          <p:cNvSpPr txBox="1"/>
          <p:nvPr/>
        </p:nvSpPr>
        <p:spPr>
          <a:xfrm>
            <a:off x="3872147" y="5003003"/>
            <a:ext cx="42432" cy="105415"/>
          </a:xfrm>
          <a:prstGeom prst="rect">
            <a:avLst/>
          </a:prstGeom>
        </p:spPr>
        <p:txBody>
          <a:bodyPr lIns="0" tIns="0" rIns="0" bIns="0" rtlCol="0" anchor="t">
            <a:spAutoFit/>
          </a:bodyPr>
          <a:lstStyle/>
          <a:p>
            <a:pPr algn="ctr">
              <a:lnSpc>
                <a:spcPts val="840"/>
              </a:lnSpc>
            </a:pPr>
            <a:r>
              <a:rPr lang="en-US" sz="600">
                <a:solidFill>
                  <a:srgbClr val="000000"/>
                </a:solidFill>
                <a:latin typeface="Arimo Bold"/>
              </a:rPr>
              <a:t>1</a:t>
            </a:r>
          </a:p>
        </p:txBody>
      </p:sp>
      <p:sp>
        <p:nvSpPr>
          <p:cNvPr id="19" name="TextBox 19"/>
          <p:cNvSpPr txBox="1"/>
          <p:nvPr/>
        </p:nvSpPr>
        <p:spPr>
          <a:xfrm>
            <a:off x="375276" y="8699500"/>
            <a:ext cx="42432" cy="105415"/>
          </a:xfrm>
          <a:prstGeom prst="rect">
            <a:avLst/>
          </a:prstGeom>
        </p:spPr>
        <p:txBody>
          <a:bodyPr lIns="0" tIns="0" rIns="0" bIns="0" rtlCol="0" anchor="t">
            <a:spAutoFit/>
          </a:bodyPr>
          <a:lstStyle/>
          <a:p>
            <a:pPr algn="ctr">
              <a:lnSpc>
                <a:spcPts val="840"/>
              </a:lnSpc>
            </a:pPr>
            <a:r>
              <a:rPr lang="en-US" sz="600">
                <a:solidFill>
                  <a:srgbClr val="000000"/>
                </a:solidFill>
                <a:latin typeface="Arimo"/>
              </a:rPr>
              <a:t>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1" y="2045514"/>
            <a:ext cx="7588251" cy="738404"/>
            <a:chOff x="0" y="0"/>
            <a:chExt cx="2254510" cy="211331"/>
          </a:xfrm>
        </p:grpSpPr>
        <p:sp>
          <p:nvSpPr>
            <p:cNvPr id="3" name="Freeform 3"/>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4" name="Group 4"/>
          <p:cNvGrpSpPr/>
          <p:nvPr/>
        </p:nvGrpSpPr>
        <p:grpSpPr>
          <a:xfrm>
            <a:off x="545804" y="5530249"/>
            <a:ext cx="6575891" cy="1496207"/>
            <a:chOff x="0" y="0"/>
            <a:chExt cx="2356651" cy="536207"/>
          </a:xfrm>
        </p:grpSpPr>
        <p:sp>
          <p:nvSpPr>
            <p:cNvPr id="5" name="Freeform 5"/>
            <p:cNvSpPr/>
            <p:nvPr/>
          </p:nvSpPr>
          <p:spPr>
            <a:xfrm>
              <a:off x="0" y="0"/>
              <a:ext cx="2356651" cy="536207"/>
            </a:xfrm>
            <a:custGeom>
              <a:avLst/>
              <a:gdLst/>
              <a:ahLst/>
              <a:cxnLst/>
              <a:rect l="l" t="t" r="r" b="b"/>
              <a:pathLst>
                <a:path w="2356651" h="536207">
                  <a:moveTo>
                    <a:pt x="0" y="0"/>
                  </a:moveTo>
                  <a:lnTo>
                    <a:pt x="2356651" y="0"/>
                  </a:lnTo>
                  <a:lnTo>
                    <a:pt x="2356651" y="536207"/>
                  </a:lnTo>
                  <a:lnTo>
                    <a:pt x="0" y="536207"/>
                  </a:lnTo>
                  <a:close/>
                </a:path>
              </a:pathLst>
            </a:custGeom>
            <a:solidFill>
              <a:srgbClr val="FFFFFF"/>
            </a:solidFill>
          </p:spPr>
          <p:txBody>
            <a:bodyPr/>
            <a:lstStyle/>
            <a:p>
              <a:endParaRPr lang="pl-PL"/>
            </a:p>
          </p:txBody>
        </p:sp>
        <p:sp>
          <p:nvSpPr>
            <p:cNvPr id="6" name="TextBox 6"/>
            <p:cNvSpPr txBox="1"/>
            <p:nvPr/>
          </p:nvSpPr>
          <p:spPr>
            <a:xfrm>
              <a:off x="0" y="-28575"/>
              <a:ext cx="2356651" cy="564782"/>
            </a:xfrm>
            <a:prstGeom prst="rect">
              <a:avLst/>
            </a:prstGeom>
          </p:spPr>
          <p:txBody>
            <a:bodyPr lIns="50800" tIns="50800" rIns="50800" bIns="50800" rtlCol="0" anchor="ctr"/>
            <a:lstStyle/>
            <a:p>
              <a:pPr algn="ctr">
                <a:lnSpc>
                  <a:spcPts val="2100"/>
                </a:lnSpc>
              </a:pPr>
              <a:endParaRPr/>
            </a:p>
          </p:txBody>
        </p:sp>
      </p:grpSp>
      <p:grpSp>
        <p:nvGrpSpPr>
          <p:cNvPr id="7" name="Group 7"/>
          <p:cNvGrpSpPr/>
          <p:nvPr/>
        </p:nvGrpSpPr>
        <p:grpSpPr>
          <a:xfrm>
            <a:off x="545804" y="7312206"/>
            <a:ext cx="6575891" cy="1480573"/>
            <a:chOff x="0" y="0"/>
            <a:chExt cx="2356651" cy="530604"/>
          </a:xfrm>
        </p:grpSpPr>
        <p:sp>
          <p:nvSpPr>
            <p:cNvPr id="8" name="Freeform 8"/>
            <p:cNvSpPr/>
            <p:nvPr/>
          </p:nvSpPr>
          <p:spPr>
            <a:xfrm>
              <a:off x="0" y="0"/>
              <a:ext cx="2356651" cy="530604"/>
            </a:xfrm>
            <a:custGeom>
              <a:avLst/>
              <a:gdLst/>
              <a:ahLst/>
              <a:cxnLst/>
              <a:rect l="l" t="t" r="r" b="b"/>
              <a:pathLst>
                <a:path w="2356651" h="530604">
                  <a:moveTo>
                    <a:pt x="0" y="0"/>
                  </a:moveTo>
                  <a:lnTo>
                    <a:pt x="2356651" y="0"/>
                  </a:lnTo>
                  <a:lnTo>
                    <a:pt x="2356651" y="530604"/>
                  </a:lnTo>
                  <a:lnTo>
                    <a:pt x="0" y="530604"/>
                  </a:lnTo>
                  <a:close/>
                </a:path>
              </a:pathLst>
            </a:custGeom>
            <a:solidFill>
              <a:srgbClr val="FFFFFF"/>
            </a:solidFill>
          </p:spPr>
          <p:txBody>
            <a:bodyPr/>
            <a:lstStyle/>
            <a:p>
              <a:endParaRPr lang="pl-PL"/>
            </a:p>
          </p:txBody>
        </p:sp>
        <p:sp>
          <p:nvSpPr>
            <p:cNvPr id="9" name="TextBox 9"/>
            <p:cNvSpPr txBox="1"/>
            <p:nvPr/>
          </p:nvSpPr>
          <p:spPr>
            <a:xfrm>
              <a:off x="0" y="-28575"/>
              <a:ext cx="2356651" cy="559179"/>
            </a:xfrm>
            <a:prstGeom prst="rect">
              <a:avLst/>
            </a:prstGeom>
          </p:spPr>
          <p:txBody>
            <a:bodyPr lIns="50800" tIns="50800" rIns="50800" bIns="50800" rtlCol="0" anchor="ctr"/>
            <a:lstStyle/>
            <a:p>
              <a:pPr algn="ctr">
                <a:lnSpc>
                  <a:spcPts val="2100"/>
                </a:lnSpc>
              </a:pPr>
              <a:endParaRPr/>
            </a:p>
          </p:txBody>
        </p:sp>
      </p:grpSp>
      <p:grpSp>
        <p:nvGrpSpPr>
          <p:cNvPr id="10" name="Group 10"/>
          <p:cNvGrpSpPr/>
          <p:nvPr/>
        </p:nvGrpSpPr>
        <p:grpSpPr>
          <a:xfrm>
            <a:off x="286371" y="1180728"/>
            <a:ext cx="7070330" cy="8699041"/>
            <a:chOff x="0" y="0"/>
            <a:chExt cx="41509658" cy="51071764"/>
          </a:xfrm>
        </p:grpSpPr>
        <p:sp>
          <p:nvSpPr>
            <p:cNvPr id="11" name="Freeform 11"/>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2" name="Group 12"/>
          <p:cNvGrpSpPr/>
          <p:nvPr/>
        </p:nvGrpSpPr>
        <p:grpSpPr>
          <a:xfrm>
            <a:off x="0" y="-79734"/>
            <a:ext cx="7556500" cy="1066647"/>
            <a:chOff x="0" y="-28575"/>
            <a:chExt cx="2805794" cy="382262"/>
          </a:xfrm>
        </p:grpSpPr>
        <p:sp>
          <p:nvSpPr>
            <p:cNvPr id="13" name="Freeform 1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14" name="TextBox 1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15" name="Freeform 1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9" name="Group 19"/>
          <p:cNvGrpSpPr/>
          <p:nvPr/>
        </p:nvGrpSpPr>
        <p:grpSpPr>
          <a:xfrm>
            <a:off x="3547507" y="9575435"/>
            <a:ext cx="464985" cy="464985"/>
            <a:chOff x="0" y="0"/>
            <a:chExt cx="6350000" cy="6350000"/>
          </a:xfrm>
        </p:grpSpPr>
        <p:sp>
          <p:nvSpPr>
            <p:cNvPr id="20" name="Freeform 2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21" name="AutoShape 21"/>
          <p:cNvSpPr/>
          <p:nvPr/>
        </p:nvSpPr>
        <p:spPr>
          <a:xfrm>
            <a:off x="2704979" y="3030663"/>
            <a:ext cx="2419200" cy="0"/>
          </a:xfrm>
          <a:prstGeom prst="line">
            <a:avLst/>
          </a:prstGeom>
          <a:ln w="19050" cap="flat">
            <a:solidFill>
              <a:srgbClr val="000000"/>
            </a:solidFill>
            <a:prstDash val="sysDot"/>
            <a:headEnd type="none" w="sm" len="sm"/>
            <a:tailEnd type="none" w="sm" len="sm"/>
          </a:ln>
        </p:spPr>
        <p:txBody>
          <a:bodyPr/>
          <a:lstStyle/>
          <a:p>
            <a:endParaRPr lang="pl-PL"/>
          </a:p>
        </p:txBody>
      </p:sp>
      <p:sp>
        <p:nvSpPr>
          <p:cNvPr id="22" name="TextBox 22"/>
          <p:cNvSpPr txBox="1"/>
          <p:nvPr/>
        </p:nvSpPr>
        <p:spPr>
          <a:xfrm>
            <a:off x="569758" y="3500606"/>
            <a:ext cx="6552413" cy="1192634"/>
          </a:xfrm>
          <a:prstGeom prst="rect">
            <a:avLst/>
          </a:prstGeom>
        </p:spPr>
        <p:txBody>
          <a:bodyPr lIns="0" tIns="0" rIns="0" bIns="0" rtlCol="0" anchor="t">
            <a:spAutoFit/>
          </a:bodyPr>
          <a:lstStyle/>
          <a:p>
            <a:pPr algn="just">
              <a:lnSpc>
                <a:spcPts val="1559"/>
              </a:lnSpc>
            </a:pPr>
            <a:r>
              <a:rPr lang="en-US" sz="1299" spc="-51" err="1">
                <a:solidFill>
                  <a:srgbClr val="000000"/>
                </a:solidFill>
                <a:latin typeface="Arimo Bold"/>
              </a:rPr>
              <a:t>Pouczenie</a:t>
            </a:r>
            <a:r>
              <a:rPr lang="en-US" sz="1299" spc="-51">
                <a:solidFill>
                  <a:srgbClr val="000000"/>
                </a:solidFill>
                <a:latin typeface="Arimo Bold"/>
              </a:rPr>
              <a:t>:</a:t>
            </a:r>
          </a:p>
          <a:p>
            <a:pPr algn="just">
              <a:lnSpc>
                <a:spcPts val="1559"/>
              </a:lnSpc>
            </a:pPr>
            <a:endParaRPr lang="en-US" sz="1299" spc="-51">
              <a:solidFill>
                <a:srgbClr val="000000"/>
              </a:solidFill>
              <a:latin typeface="Arimo Bold"/>
            </a:endParaRPr>
          </a:p>
          <a:p>
            <a:pPr algn="just">
              <a:lnSpc>
                <a:spcPts val="1559"/>
              </a:lnSpc>
            </a:pPr>
            <a:r>
              <a:rPr lang="en-US" sz="1299" spc="-51">
                <a:solidFill>
                  <a:srgbClr val="000000"/>
                </a:solidFill>
                <a:latin typeface="Arimo Bold"/>
              </a:rPr>
              <a:t>Przed </a:t>
            </a:r>
            <a:r>
              <a:rPr lang="en-US" sz="1299" spc="-51" err="1">
                <a:solidFill>
                  <a:srgbClr val="000000"/>
                </a:solidFill>
                <a:latin typeface="Arimo Bold"/>
              </a:rPr>
              <a:t>wypełnieniem</a:t>
            </a:r>
            <a:r>
              <a:rPr lang="en-US" sz="1299" spc="-51">
                <a:solidFill>
                  <a:srgbClr val="000000"/>
                </a:solidFill>
                <a:latin typeface="Arimo Bold"/>
              </a:rPr>
              <a:t> </a:t>
            </a:r>
            <a:r>
              <a:rPr lang="en-US" sz="1299" spc="-51" err="1">
                <a:solidFill>
                  <a:srgbClr val="000000"/>
                </a:solidFill>
                <a:latin typeface="Arimo Bold"/>
              </a:rPr>
              <a:t>formularza</a:t>
            </a:r>
            <a:r>
              <a:rPr lang="en-US" sz="1299" spc="-51">
                <a:solidFill>
                  <a:srgbClr val="000000"/>
                </a:solidFill>
                <a:latin typeface="Arimo Bold"/>
              </a:rPr>
              <a:t> </a:t>
            </a:r>
            <a:r>
              <a:rPr lang="en-US" sz="1299" spc="-51" err="1">
                <a:solidFill>
                  <a:srgbClr val="000000"/>
                </a:solidFill>
                <a:latin typeface="Arimo Bold"/>
              </a:rPr>
              <a:t>prosimy</a:t>
            </a:r>
            <a:r>
              <a:rPr lang="en-US" sz="1299" spc="-51">
                <a:solidFill>
                  <a:srgbClr val="000000"/>
                </a:solidFill>
                <a:latin typeface="Arimo Bold"/>
              </a:rPr>
              <a:t> </a:t>
            </a:r>
            <a:r>
              <a:rPr lang="en-US" sz="1299" spc="-51" err="1">
                <a:solidFill>
                  <a:srgbClr val="000000"/>
                </a:solidFill>
                <a:latin typeface="Arimo Bold"/>
              </a:rPr>
              <a:t>zapoznać</a:t>
            </a:r>
            <a:r>
              <a:rPr lang="en-US" sz="1299" spc="-51">
                <a:solidFill>
                  <a:srgbClr val="000000"/>
                </a:solidFill>
                <a:latin typeface="Arimo Bold"/>
              </a:rPr>
              <a:t> się z </a:t>
            </a:r>
            <a:r>
              <a:rPr lang="en-US" sz="1299" spc="-51" err="1">
                <a:solidFill>
                  <a:srgbClr val="000000"/>
                </a:solidFill>
                <a:latin typeface="Arimo Bold"/>
              </a:rPr>
              <a:t>Procedurą</a:t>
            </a:r>
            <a:r>
              <a:rPr lang="en-US" sz="1299" spc="-51">
                <a:solidFill>
                  <a:srgbClr val="000000"/>
                </a:solidFill>
                <a:latin typeface="Arimo Bold"/>
              </a:rPr>
              <a:t> </a:t>
            </a:r>
            <a:r>
              <a:rPr lang="en-US" sz="1299" spc="-51" err="1">
                <a:solidFill>
                  <a:srgbClr val="000000"/>
                </a:solidFill>
                <a:latin typeface="Arimo Bold"/>
              </a:rPr>
              <a:t>przeciwdziałania</a:t>
            </a:r>
            <a:r>
              <a:rPr lang="en-US" sz="1299" spc="-51">
                <a:solidFill>
                  <a:srgbClr val="000000"/>
                </a:solidFill>
                <a:latin typeface="Arimo Bold"/>
              </a:rPr>
              <a:t> </a:t>
            </a:r>
            <a:r>
              <a:rPr lang="en-US" sz="1299" spc="-51" err="1">
                <a:solidFill>
                  <a:srgbClr val="000000"/>
                </a:solidFill>
                <a:latin typeface="Arimo Bold"/>
              </a:rPr>
              <a:t>zjawiskom</a:t>
            </a:r>
            <a:r>
              <a:rPr lang="en-US" sz="1299" spc="-51">
                <a:solidFill>
                  <a:srgbClr val="000000"/>
                </a:solidFill>
                <a:latin typeface="Arimo Bold"/>
              </a:rPr>
              <a:t> </a:t>
            </a:r>
            <a:r>
              <a:rPr lang="en-US" sz="1299" spc="-51" err="1">
                <a:solidFill>
                  <a:srgbClr val="000000"/>
                </a:solidFill>
                <a:latin typeface="Arimo Bold"/>
              </a:rPr>
              <a:t>niepożądanym</a:t>
            </a:r>
            <a:r>
              <a:rPr lang="en-US" sz="1299" spc="-51">
                <a:solidFill>
                  <a:srgbClr val="000000"/>
                </a:solidFill>
                <a:latin typeface="Arimo Bold"/>
              </a:rPr>
              <a:t> w </a:t>
            </a:r>
            <a:r>
              <a:rPr lang="en-US" sz="1299" spc="-51" err="1">
                <a:solidFill>
                  <a:srgbClr val="000000"/>
                </a:solidFill>
                <a:latin typeface="Arimo Bold"/>
              </a:rPr>
              <a:t>zatrudnieniu</a:t>
            </a:r>
            <a:r>
              <a:rPr lang="en-US" sz="1299" spc="-51">
                <a:solidFill>
                  <a:srgbClr val="000000"/>
                </a:solidFill>
                <a:latin typeface="Arimo Bold"/>
              </a:rPr>
              <a:t>/</a:t>
            </a:r>
            <a:r>
              <a:rPr lang="en-US" sz="1299" spc="-51" err="1">
                <a:solidFill>
                  <a:srgbClr val="000000"/>
                </a:solidFill>
                <a:latin typeface="Arimo Bold"/>
              </a:rPr>
              <a:t>zleceniu</a:t>
            </a:r>
            <a:r>
              <a:rPr lang="en-US" sz="1299" spc="-51">
                <a:solidFill>
                  <a:srgbClr val="000000"/>
                </a:solidFill>
                <a:latin typeface="Arimo Bold"/>
              </a:rPr>
              <a:t>/</a:t>
            </a:r>
            <a:r>
              <a:rPr lang="en-US" sz="1299" spc="-51" err="1">
                <a:solidFill>
                  <a:srgbClr val="000000"/>
                </a:solidFill>
                <a:latin typeface="Arimo Bold"/>
              </a:rPr>
              <a:t>wolontariacie</a:t>
            </a:r>
            <a:r>
              <a:rPr lang="en-US" sz="1299" spc="-51">
                <a:solidFill>
                  <a:srgbClr val="000000"/>
                </a:solidFill>
                <a:latin typeface="Arimo Bold"/>
              </a:rPr>
              <a:t> w </a:t>
            </a:r>
          </a:p>
          <a:p>
            <a:pPr algn="just">
              <a:lnSpc>
                <a:spcPts val="1559"/>
              </a:lnSpc>
            </a:pPr>
            <a:r>
              <a:rPr lang="en-US" sz="1299" spc="-51">
                <a:solidFill>
                  <a:srgbClr val="000000"/>
                </a:solidFill>
                <a:latin typeface="Arimo Bold"/>
              </a:rPr>
              <a:t>                                              </a:t>
            </a:r>
            <a:r>
              <a:rPr lang="en-US" sz="1299" spc="-51">
                <a:solidFill>
                  <a:srgbClr val="000000"/>
                </a:solidFill>
                <a:latin typeface="Arimo Italics"/>
              </a:rPr>
              <a:t>(</a:t>
            </a:r>
            <a:r>
              <a:rPr lang="en-US" sz="1299" spc="-51" err="1">
                <a:solidFill>
                  <a:srgbClr val="000000"/>
                </a:solidFill>
                <a:latin typeface="Arimo Italics"/>
              </a:rPr>
              <a:t>nazwa</a:t>
            </a:r>
            <a:r>
              <a:rPr lang="en-US" sz="1299" spc="-51">
                <a:solidFill>
                  <a:srgbClr val="000000"/>
                </a:solidFill>
                <a:latin typeface="Arimo Italics"/>
              </a:rPr>
              <a:t> </a:t>
            </a:r>
            <a:r>
              <a:rPr lang="en-US" sz="1299" spc="-51" err="1">
                <a:solidFill>
                  <a:srgbClr val="000000"/>
                </a:solidFill>
                <a:latin typeface="Arimo Italics"/>
              </a:rPr>
              <a:t>Organizacji</a:t>
            </a:r>
            <a:r>
              <a:rPr lang="en-US" sz="1299" spc="-51">
                <a:solidFill>
                  <a:srgbClr val="000000"/>
                </a:solidFill>
                <a:latin typeface="Arimo Italics"/>
              </a:rPr>
              <a:t>)</a:t>
            </a:r>
          </a:p>
          <a:p>
            <a:pPr algn="just">
              <a:lnSpc>
                <a:spcPts val="1320"/>
              </a:lnSpc>
              <a:spcBef>
                <a:spcPct val="0"/>
              </a:spcBef>
            </a:pPr>
            <a:endParaRPr lang="en-US" sz="1299" spc="-51">
              <a:solidFill>
                <a:srgbClr val="000000"/>
              </a:solidFill>
              <a:latin typeface="Arimo Italics"/>
            </a:endParaRPr>
          </a:p>
        </p:txBody>
      </p:sp>
      <p:sp>
        <p:nvSpPr>
          <p:cNvPr id="23" name="AutoShape 23"/>
          <p:cNvSpPr/>
          <p:nvPr/>
        </p:nvSpPr>
        <p:spPr>
          <a:xfrm flipV="1">
            <a:off x="5414043" y="4262031"/>
            <a:ext cx="1772757" cy="0"/>
          </a:xfrm>
          <a:prstGeom prst="line">
            <a:avLst/>
          </a:prstGeom>
          <a:ln w="19050" cap="flat">
            <a:solidFill>
              <a:srgbClr val="000000"/>
            </a:solidFill>
            <a:prstDash val="sysDot"/>
            <a:headEnd type="none" w="sm" len="sm"/>
            <a:tailEnd type="none" w="sm" len="sm"/>
          </a:ln>
        </p:spPr>
        <p:txBody>
          <a:bodyPr/>
          <a:lstStyle/>
          <a:p>
            <a:endParaRPr lang="pl-PL"/>
          </a:p>
        </p:txBody>
      </p:sp>
      <p:sp>
        <p:nvSpPr>
          <p:cNvPr id="24" name="AutoShape 24"/>
          <p:cNvSpPr/>
          <p:nvPr/>
        </p:nvSpPr>
        <p:spPr>
          <a:xfrm flipV="1">
            <a:off x="569758" y="4443470"/>
            <a:ext cx="1772757" cy="0"/>
          </a:xfrm>
          <a:prstGeom prst="line">
            <a:avLst/>
          </a:prstGeom>
          <a:ln w="19050" cap="flat">
            <a:solidFill>
              <a:srgbClr val="000000"/>
            </a:solidFill>
            <a:prstDash val="sysDot"/>
            <a:headEnd type="none" w="sm" len="sm"/>
            <a:tailEnd type="none" w="sm" len="sm"/>
          </a:ln>
        </p:spPr>
        <p:txBody>
          <a:bodyPr/>
          <a:lstStyle/>
          <a:p>
            <a:endParaRPr lang="pl-PL"/>
          </a:p>
        </p:txBody>
      </p:sp>
      <p:grpSp>
        <p:nvGrpSpPr>
          <p:cNvPr id="25" name="Group 25"/>
          <p:cNvGrpSpPr/>
          <p:nvPr/>
        </p:nvGrpSpPr>
        <p:grpSpPr>
          <a:xfrm>
            <a:off x="521851" y="5524215"/>
            <a:ext cx="6600320" cy="1502241"/>
            <a:chOff x="0" y="0"/>
            <a:chExt cx="2365406" cy="538369"/>
          </a:xfrm>
        </p:grpSpPr>
        <p:sp>
          <p:nvSpPr>
            <p:cNvPr id="26" name="Freeform 26"/>
            <p:cNvSpPr/>
            <p:nvPr/>
          </p:nvSpPr>
          <p:spPr>
            <a:xfrm>
              <a:off x="0" y="0"/>
              <a:ext cx="2365406" cy="538369"/>
            </a:xfrm>
            <a:custGeom>
              <a:avLst/>
              <a:gdLst/>
              <a:ahLst/>
              <a:cxnLst/>
              <a:rect l="l" t="t" r="r" b="b"/>
              <a:pathLst>
                <a:path w="2365406" h="538369">
                  <a:moveTo>
                    <a:pt x="0" y="0"/>
                  </a:moveTo>
                  <a:lnTo>
                    <a:pt x="2365406" y="0"/>
                  </a:lnTo>
                  <a:lnTo>
                    <a:pt x="2365406" y="538369"/>
                  </a:lnTo>
                  <a:lnTo>
                    <a:pt x="0" y="53836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27" name="TextBox 27"/>
            <p:cNvSpPr txBox="1"/>
            <p:nvPr/>
          </p:nvSpPr>
          <p:spPr>
            <a:xfrm>
              <a:off x="0" y="-28575"/>
              <a:ext cx="2365406" cy="566944"/>
            </a:xfrm>
            <a:prstGeom prst="rect">
              <a:avLst/>
            </a:prstGeom>
          </p:spPr>
          <p:txBody>
            <a:bodyPr lIns="50800" tIns="50800" rIns="50800" bIns="50800" rtlCol="0" anchor="ctr"/>
            <a:lstStyle/>
            <a:p>
              <a:pPr algn="ctr">
                <a:lnSpc>
                  <a:spcPts val="2100"/>
                </a:lnSpc>
              </a:pPr>
              <a:endParaRPr/>
            </a:p>
          </p:txBody>
        </p:sp>
      </p:grpSp>
      <p:grpSp>
        <p:nvGrpSpPr>
          <p:cNvPr id="28" name="Group 28"/>
          <p:cNvGrpSpPr/>
          <p:nvPr/>
        </p:nvGrpSpPr>
        <p:grpSpPr>
          <a:xfrm>
            <a:off x="521851" y="5524215"/>
            <a:ext cx="564314" cy="1502241"/>
            <a:chOff x="0" y="0"/>
            <a:chExt cx="202237" cy="538369"/>
          </a:xfrm>
        </p:grpSpPr>
        <p:sp>
          <p:nvSpPr>
            <p:cNvPr id="29" name="Freeform 29"/>
            <p:cNvSpPr/>
            <p:nvPr/>
          </p:nvSpPr>
          <p:spPr>
            <a:xfrm>
              <a:off x="0" y="0"/>
              <a:ext cx="202237" cy="538369"/>
            </a:xfrm>
            <a:custGeom>
              <a:avLst/>
              <a:gdLst/>
              <a:ahLst/>
              <a:cxnLst/>
              <a:rect l="l" t="t" r="r" b="b"/>
              <a:pathLst>
                <a:path w="202237" h="538369">
                  <a:moveTo>
                    <a:pt x="0" y="0"/>
                  </a:moveTo>
                  <a:lnTo>
                    <a:pt x="202237" y="0"/>
                  </a:lnTo>
                  <a:lnTo>
                    <a:pt x="202237" y="538369"/>
                  </a:lnTo>
                  <a:lnTo>
                    <a:pt x="0" y="53836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30" name="TextBox 30"/>
            <p:cNvSpPr txBox="1"/>
            <p:nvPr/>
          </p:nvSpPr>
          <p:spPr>
            <a:xfrm>
              <a:off x="0" y="-28575"/>
              <a:ext cx="202237" cy="566944"/>
            </a:xfrm>
            <a:prstGeom prst="rect">
              <a:avLst/>
            </a:prstGeom>
          </p:spPr>
          <p:txBody>
            <a:bodyPr lIns="50800" tIns="50800" rIns="50800" bIns="50800" rtlCol="0" anchor="ctr"/>
            <a:lstStyle/>
            <a:p>
              <a:pPr algn="ctr">
                <a:lnSpc>
                  <a:spcPts val="2100"/>
                </a:lnSpc>
              </a:pPr>
              <a:endParaRPr/>
            </a:p>
          </p:txBody>
        </p:sp>
      </p:grpSp>
      <p:sp>
        <p:nvSpPr>
          <p:cNvPr id="31" name="TextBox 31"/>
          <p:cNvSpPr txBox="1"/>
          <p:nvPr/>
        </p:nvSpPr>
        <p:spPr>
          <a:xfrm>
            <a:off x="603835" y="5658763"/>
            <a:ext cx="400344" cy="209550"/>
          </a:xfrm>
          <a:prstGeom prst="rect">
            <a:avLst/>
          </a:prstGeom>
        </p:spPr>
        <p:txBody>
          <a:bodyPr lIns="0" tIns="0" rIns="0" bIns="0" rtlCol="0" anchor="t">
            <a:spAutoFit/>
          </a:bodyPr>
          <a:lstStyle/>
          <a:p>
            <a:pPr algn="ctr">
              <a:lnSpc>
                <a:spcPts val="1559"/>
              </a:lnSpc>
              <a:spcBef>
                <a:spcPct val="0"/>
              </a:spcBef>
            </a:pPr>
            <a:r>
              <a:rPr lang="en-US" sz="1299" spc="-51">
                <a:solidFill>
                  <a:srgbClr val="34414A"/>
                </a:solidFill>
                <a:latin typeface="Arimo Bold"/>
              </a:rPr>
              <a:t> 1</a:t>
            </a:r>
          </a:p>
        </p:txBody>
      </p:sp>
      <p:sp>
        <p:nvSpPr>
          <p:cNvPr id="32" name="TextBox 32"/>
          <p:cNvSpPr txBox="1"/>
          <p:nvPr/>
        </p:nvSpPr>
        <p:spPr>
          <a:xfrm>
            <a:off x="1222989" y="5686140"/>
            <a:ext cx="5114022" cy="342900"/>
          </a:xfrm>
          <a:prstGeom prst="rect">
            <a:avLst/>
          </a:prstGeom>
        </p:spPr>
        <p:txBody>
          <a:bodyPr lIns="0" tIns="0" rIns="0" bIns="0" rtlCol="0" anchor="t">
            <a:spAutoFit/>
          </a:bodyPr>
          <a:lstStyle/>
          <a:p>
            <a:pPr algn="just">
              <a:lnSpc>
                <a:spcPts val="1320"/>
              </a:lnSpc>
            </a:pPr>
            <a:r>
              <a:rPr lang="en-US" sz="1100" spc="-44">
                <a:solidFill>
                  <a:srgbClr val="34414A"/>
                </a:solidFill>
                <a:latin typeface="Arimo"/>
              </a:rPr>
              <a:t>Imię i nazwisko osoby składającej Zawiadomienie:.......................................................</a:t>
            </a:r>
          </a:p>
          <a:p>
            <a:pPr algn="just">
              <a:lnSpc>
                <a:spcPts val="1320"/>
              </a:lnSpc>
              <a:spcBef>
                <a:spcPct val="0"/>
              </a:spcBef>
            </a:pPr>
            <a:endParaRPr lang="en-US" sz="1100" spc="-44">
              <a:solidFill>
                <a:srgbClr val="34414A"/>
              </a:solidFill>
              <a:latin typeface="Arimo"/>
            </a:endParaRPr>
          </a:p>
        </p:txBody>
      </p:sp>
      <p:sp>
        <p:nvSpPr>
          <p:cNvPr id="33" name="TextBox 33"/>
          <p:cNvSpPr txBox="1"/>
          <p:nvPr/>
        </p:nvSpPr>
        <p:spPr>
          <a:xfrm>
            <a:off x="1222989" y="6298160"/>
            <a:ext cx="5114022" cy="342900"/>
          </a:xfrm>
          <a:prstGeom prst="rect">
            <a:avLst/>
          </a:prstGeom>
        </p:spPr>
        <p:txBody>
          <a:bodyPr lIns="0" tIns="0" rIns="0" bIns="0" rtlCol="0" anchor="t">
            <a:spAutoFit/>
          </a:bodyPr>
          <a:lstStyle/>
          <a:p>
            <a:pPr algn="just">
              <a:lnSpc>
                <a:spcPts val="1320"/>
              </a:lnSpc>
            </a:pPr>
            <a:r>
              <a:rPr lang="en-US" sz="1100" spc="-44">
                <a:solidFill>
                  <a:srgbClr val="34414A"/>
                </a:solidFill>
                <a:latin typeface="Arimo"/>
              </a:rPr>
              <a:t>Imię nazwisko domniemanej osoby poszkodowanej:...................................................</a:t>
            </a:r>
          </a:p>
          <a:p>
            <a:pPr algn="just">
              <a:lnSpc>
                <a:spcPts val="1320"/>
              </a:lnSpc>
              <a:spcBef>
                <a:spcPct val="0"/>
              </a:spcBef>
            </a:pPr>
            <a:endParaRPr lang="en-US" sz="1100" spc="-44">
              <a:solidFill>
                <a:srgbClr val="34414A"/>
              </a:solidFill>
              <a:latin typeface="Arimo"/>
            </a:endParaRPr>
          </a:p>
        </p:txBody>
      </p:sp>
      <p:grpSp>
        <p:nvGrpSpPr>
          <p:cNvPr id="34" name="Group 34"/>
          <p:cNvGrpSpPr/>
          <p:nvPr/>
        </p:nvGrpSpPr>
        <p:grpSpPr>
          <a:xfrm>
            <a:off x="521376" y="7290538"/>
            <a:ext cx="6600320" cy="1502241"/>
            <a:chOff x="0" y="0"/>
            <a:chExt cx="8800426" cy="2002988"/>
          </a:xfrm>
        </p:grpSpPr>
        <p:grpSp>
          <p:nvGrpSpPr>
            <p:cNvPr id="35" name="Group 35"/>
            <p:cNvGrpSpPr/>
            <p:nvPr/>
          </p:nvGrpSpPr>
          <p:grpSpPr>
            <a:xfrm>
              <a:off x="0" y="0"/>
              <a:ext cx="8800426" cy="2002988"/>
              <a:chOff x="0" y="0"/>
              <a:chExt cx="2365406" cy="538369"/>
            </a:xfrm>
          </p:grpSpPr>
          <p:sp>
            <p:nvSpPr>
              <p:cNvPr id="36" name="Freeform 36"/>
              <p:cNvSpPr/>
              <p:nvPr/>
            </p:nvSpPr>
            <p:spPr>
              <a:xfrm>
                <a:off x="0" y="0"/>
                <a:ext cx="2365406" cy="538369"/>
              </a:xfrm>
              <a:custGeom>
                <a:avLst/>
                <a:gdLst/>
                <a:ahLst/>
                <a:cxnLst/>
                <a:rect l="l" t="t" r="r" b="b"/>
                <a:pathLst>
                  <a:path w="2365406" h="538369">
                    <a:moveTo>
                      <a:pt x="0" y="0"/>
                    </a:moveTo>
                    <a:lnTo>
                      <a:pt x="2365406" y="0"/>
                    </a:lnTo>
                    <a:lnTo>
                      <a:pt x="2365406" y="538369"/>
                    </a:lnTo>
                    <a:lnTo>
                      <a:pt x="0" y="53836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37" name="TextBox 37"/>
              <p:cNvSpPr txBox="1"/>
              <p:nvPr/>
            </p:nvSpPr>
            <p:spPr>
              <a:xfrm>
                <a:off x="0" y="-28575"/>
                <a:ext cx="2365406" cy="566944"/>
              </a:xfrm>
              <a:prstGeom prst="rect">
                <a:avLst/>
              </a:prstGeom>
            </p:spPr>
            <p:txBody>
              <a:bodyPr lIns="50800" tIns="50800" rIns="50800" bIns="50800" rtlCol="0" anchor="ctr"/>
              <a:lstStyle/>
              <a:p>
                <a:pPr algn="ctr">
                  <a:lnSpc>
                    <a:spcPts val="2100"/>
                  </a:lnSpc>
                </a:pPr>
                <a:endParaRPr/>
              </a:p>
            </p:txBody>
          </p:sp>
        </p:grpSp>
        <p:grpSp>
          <p:nvGrpSpPr>
            <p:cNvPr id="38" name="Group 38"/>
            <p:cNvGrpSpPr/>
            <p:nvPr/>
          </p:nvGrpSpPr>
          <p:grpSpPr>
            <a:xfrm>
              <a:off x="0" y="0"/>
              <a:ext cx="752418" cy="2002988"/>
              <a:chOff x="0" y="0"/>
              <a:chExt cx="202237" cy="538369"/>
            </a:xfrm>
          </p:grpSpPr>
          <p:sp>
            <p:nvSpPr>
              <p:cNvPr id="39" name="Freeform 39"/>
              <p:cNvSpPr/>
              <p:nvPr/>
            </p:nvSpPr>
            <p:spPr>
              <a:xfrm>
                <a:off x="0" y="0"/>
                <a:ext cx="202237" cy="538369"/>
              </a:xfrm>
              <a:custGeom>
                <a:avLst/>
                <a:gdLst/>
                <a:ahLst/>
                <a:cxnLst/>
                <a:rect l="l" t="t" r="r" b="b"/>
                <a:pathLst>
                  <a:path w="202237" h="538369">
                    <a:moveTo>
                      <a:pt x="0" y="0"/>
                    </a:moveTo>
                    <a:lnTo>
                      <a:pt x="202237" y="0"/>
                    </a:lnTo>
                    <a:lnTo>
                      <a:pt x="202237" y="538369"/>
                    </a:lnTo>
                    <a:lnTo>
                      <a:pt x="0" y="53836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40" name="TextBox 40"/>
              <p:cNvSpPr txBox="1"/>
              <p:nvPr/>
            </p:nvSpPr>
            <p:spPr>
              <a:xfrm>
                <a:off x="0" y="-28575"/>
                <a:ext cx="202237" cy="566944"/>
              </a:xfrm>
              <a:prstGeom prst="rect">
                <a:avLst/>
              </a:prstGeom>
            </p:spPr>
            <p:txBody>
              <a:bodyPr lIns="50800" tIns="50800" rIns="50800" bIns="50800" rtlCol="0" anchor="ctr"/>
              <a:lstStyle/>
              <a:p>
                <a:pPr algn="ctr">
                  <a:lnSpc>
                    <a:spcPts val="2100"/>
                  </a:lnSpc>
                </a:pPr>
                <a:endParaRPr/>
              </a:p>
            </p:txBody>
          </p:sp>
        </p:grpSp>
        <p:sp>
          <p:nvSpPr>
            <p:cNvPr id="41" name="TextBox 41"/>
            <p:cNvSpPr txBox="1"/>
            <p:nvPr/>
          </p:nvSpPr>
          <p:spPr>
            <a:xfrm>
              <a:off x="109313" y="185748"/>
              <a:ext cx="533792" cy="273050"/>
            </a:xfrm>
            <a:prstGeom prst="rect">
              <a:avLst/>
            </a:prstGeom>
          </p:spPr>
          <p:txBody>
            <a:bodyPr lIns="0" tIns="0" rIns="0" bIns="0" rtlCol="0" anchor="t">
              <a:spAutoFit/>
            </a:bodyPr>
            <a:lstStyle/>
            <a:p>
              <a:pPr algn="ctr">
                <a:lnSpc>
                  <a:spcPts val="1559"/>
                </a:lnSpc>
                <a:spcBef>
                  <a:spcPct val="0"/>
                </a:spcBef>
              </a:pPr>
              <a:r>
                <a:rPr lang="en-US" sz="1299" spc="-51">
                  <a:solidFill>
                    <a:srgbClr val="34414A"/>
                  </a:solidFill>
                  <a:latin typeface="Arimo Bold"/>
                </a:rPr>
                <a:t>2</a:t>
              </a:r>
            </a:p>
          </p:txBody>
        </p:sp>
        <p:sp>
          <p:nvSpPr>
            <p:cNvPr id="42" name="TextBox 42"/>
            <p:cNvSpPr txBox="1"/>
            <p:nvPr/>
          </p:nvSpPr>
          <p:spPr>
            <a:xfrm>
              <a:off x="934851" y="222250"/>
              <a:ext cx="6818696" cy="450850"/>
            </a:xfrm>
            <a:prstGeom prst="rect">
              <a:avLst/>
            </a:prstGeom>
          </p:spPr>
          <p:txBody>
            <a:bodyPr lIns="0" tIns="0" rIns="0" bIns="0" rtlCol="0" anchor="t">
              <a:spAutoFit/>
            </a:bodyPr>
            <a:lstStyle/>
            <a:p>
              <a:pPr algn="just">
                <a:lnSpc>
                  <a:spcPts val="1320"/>
                </a:lnSpc>
              </a:pPr>
              <a:r>
                <a:rPr lang="en-US" sz="1100" spc="-44">
                  <a:solidFill>
                    <a:srgbClr val="34414A"/>
                  </a:solidFill>
                  <a:latin typeface="Arimo"/>
                </a:rPr>
                <a:t>Stanowisko/funkcja osoby składającej Zawiadomienie:..............................................</a:t>
              </a:r>
            </a:p>
            <a:p>
              <a:pPr algn="just">
                <a:lnSpc>
                  <a:spcPts val="1320"/>
                </a:lnSpc>
                <a:spcBef>
                  <a:spcPct val="0"/>
                </a:spcBef>
              </a:pPr>
              <a:endParaRPr lang="en-US" sz="1100" spc="-44">
                <a:solidFill>
                  <a:srgbClr val="34414A"/>
                </a:solidFill>
                <a:latin typeface="Arimo"/>
              </a:endParaRPr>
            </a:p>
          </p:txBody>
        </p:sp>
        <p:sp>
          <p:nvSpPr>
            <p:cNvPr id="43" name="TextBox 43"/>
            <p:cNvSpPr txBox="1"/>
            <p:nvPr/>
          </p:nvSpPr>
          <p:spPr>
            <a:xfrm>
              <a:off x="934851" y="1038277"/>
              <a:ext cx="6818696" cy="450850"/>
            </a:xfrm>
            <a:prstGeom prst="rect">
              <a:avLst/>
            </a:prstGeom>
          </p:spPr>
          <p:txBody>
            <a:bodyPr lIns="0" tIns="0" rIns="0" bIns="0" rtlCol="0" anchor="t">
              <a:spAutoFit/>
            </a:bodyPr>
            <a:lstStyle/>
            <a:p>
              <a:pPr algn="just">
                <a:lnSpc>
                  <a:spcPts val="1320"/>
                </a:lnSpc>
              </a:pPr>
              <a:r>
                <a:rPr lang="en-US" sz="1100" spc="-44">
                  <a:solidFill>
                    <a:srgbClr val="34414A"/>
                  </a:solidFill>
                  <a:latin typeface="Arimo"/>
                </a:rPr>
                <a:t>Stanowisko/funkcja domniemanej osoby poszkodowanej:........................................</a:t>
              </a:r>
            </a:p>
            <a:p>
              <a:pPr algn="just">
                <a:lnSpc>
                  <a:spcPts val="1320"/>
                </a:lnSpc>
                <a:spcBef>
                  <a:spcPct val="0"/>
                </a:spcBef>
              </a:pPr>
              <a:endParaRPr lang="en-US" sz="1100" spc="-44">
                <a:solidFill>
                  <a:srgbClr val="34414A"/>
                </a:solidFill>
                <a:latin typeface="Arimo"/>
              </a:endParaRPr>
            </a:p>
          </p:txBody>
        </p:sp>
      </p:grpSp>
      <p:sp>
        <p:nvSpPr>
          <p:cNvPr id="44" name="TextBox 44"/>
          <p:cNvSpPr txBox="1"/>
          <p:nvPr/>
        </p:nvSpPr>
        <p:spPr>
          <a:xfrm>
            <a:off x="477189" y="1443575"/>
            <a:ext cx="6689643" cy="401914"/>
          </a:xfrm>
          <a:prstGeom prst="rect">
            <a:avLst/>
          </a:prstGeom>
        </p:spPr>
        <p:txBody>
          <a:bodyPr lIns="0" tIns="0" rIns="0" bIns="0" rtlCol="0" anchor="t">
            <a:spAutoFit/>
          </a:bodyPr>
          <a:lstStyle/>
          <a:p>
            <a:pPr marL="0" lvl="0" indent="0" algn="ctr">
              <a:lnSpc>
                <a:spcPts val="3118"/>
              </a:lnSpc>
            </a:pPr>
            <a:r>
              <a:rPr lang="en-US" sz="2860" err="1">
                <a:latin typeface="IBM Plex Sans Bold"/>
              </a:rPr>
              <a:t>Formularz</a:t>
            </a:r>
            <a:r>
              <a:rPr lang="en-US" sz="2860">
                <a:latin typeface="IBM Plex Sans Bold"/>
              </a:rPr>
              <a:t> ZAWIADOMIENIA </a:t>
            </a:r>
          </a:p>
        </p:txBody>
      </p:sp>
      <p:sp>
        <p:nvSpPr>
          <p:cNvPr id="45" name="TextBox 45"/>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46" name="TextBox 46"/>
          <p:cNvSpPr txBox="1"/>
          <p:nvPr/>
        </p:nvSpPr>
        <p:spPr>
          <a:xfrm>
            <a:off x="1364806" y="2110299"/>
            <a:ext cx="5114022" cy="590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o podejrzeniu wystąpienia zjawiska niepożądanego w zatrudnieniu/zleceniu/wolontariacie względem pracownika/zleceniobiorcy/wolontariusza</a:t>
            </a:r>
          </a:p>
        </p:txBody>
      </p:sp>
      <p:sp>
        <p:nvSpPr>
          <p:cNvPr id="47" name="TextBox 47"/>
          <p:cNvSpPr txBox="1"/>
          <p:nvPr/>
        </p:nvSpPr>
        <p:spPr>
          <a:xfrm>
            <a:off x="4794050" y="229271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48" name="TextBox 48"/>
          <p:cNvSpPr txBox="1"/>
          <p:nvPr/>
        </p:nvSpPr>
        <p:spPr>
          <a:xfrm>
            <a:off x="5414043" y="249129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a:t>
            </a:r>
          </a:p>
        </p:txBody>
      </p:sp>
      <p:sp>
        <p:nvSpPr>
          <p:cNvPr id="49" name="TextBox 49"/>
          <p:cNvSpPr txBox="1"/>
          <p:nvPr/>
        </p:nvSpPr>
        <p:spPr>
          <a:xfrm>
            <a:off x="569758" y="9179813"/>
            <a:ext cx="6124209"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 Właściwe podkreślić lub zakreślić w okręgu</a:t>
            </a:r>
          </a:p>
        </p:txBody>
      </p:sp>
      <p:sp>
        <p:nvSpPr>
          <p:cNvPr id="50" name="TextBox 50"/>
          <p:cNvSpPr txBox="1"/>
          <p:nvPr/>
        </p:nvSpPr>
        <p:spPr>
          <a:xfrm>
            <a:off x="569758" y="9378172"/>
            <a:ext cx="6124209"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 Właściwe podkreślić lub zakreślić w okręgu</a:t>
            </a:r>
          </a:p>
        </p:txBody>
      </p:sp>
      <p:sp>
        <p:nvSpPr>
          <p:cNvPr id="51" name="TextBox 51"/>
          <p:cNvSpPr txBox="1"/>
          <p:nvPr/>
        </p:nvSpPr>
        <p:spPr>
          <a:xfrm>
            <a:off x="521851" y="916425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52" name="TextBox 52"/>
          <p:cNvSpPr txBox="1"/>
          <p:nvPr/>
        </p:nvSpPr>
        <p:spPr>
          <a:xfrm>
            <a:off x="521851" y="936261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a:t>
            </a:r>
          </a:p>
        </p:txBody>
      </p:sp>
      <p:sp>
        <p:nvSpPr>
          <p:cNvPr id="53" name="TextBox 53"/>
          <p:cNvSpPr txBox="1"/>
          <p:nvPr/>
        </p:nvSpPr>
        <p:spPr>
          <a:xfrm>
            <a:off x="1364806" y="3138656"/>
            <a:ext cx="5114022" cy="180975"/>
          </a:xfrm>
          <a:prstGeom prst="rect">
            <a:avLst/>
          </a:prstGeom>
        </p:spPr>
        <p:txBody>
          <a:bodyPr lIns="0" tIns="0" rIns="0" bIns="0" rtlCol="0" anchor="t">
            <a:spAutoFit/>
          </a:bodyPr>
          <a:lstStyle/>
          <a:p>
            <a:pPr algn="ctr">
              <a:lnSpc>
                <a:spcPts val="1320"/>
              </a:lnSpc>
              <a:spcBef>
                <a:spcPct val="0"/>
              </a:spcBef>
            </a:pPr>
            <a:r>
              <a:rPr lang="en-US" sz="1100" spc="-44">
                <a:solidFill>
                  <a:srgbClr val="34414A"/>
                </a:solidFill>
                <a:latin typeface="Arimo"/>
              </a:rPr>
              <a:t> (nazwa, dane adresowe organizacji)</a:t>
            </a:r>
          </a:p>
        </p:txBody>
      </p:sp>
      <p:sp>
        <p:nvSpPr>
          <p:cNvPr id="54" name="TextBox 54"/>
          <p:cNvSpPr txBox="1"/>
          <p:nvPr/>
        </p:nvSpPr>
        <p:spPr>
          <a:xfrm>
            <a:off x="1238564" y="4952715"/>
            <a:ext cx="5366504"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ZGŁOSZENIE SYTUACJI NOSZĄCEJ ZNAMIONA ZJAWISKA NIEPOŻĄDANEGO</a:t>
            </a:r>
          </a:p>
        </p:txBody>
      </p:sp>
      <p:sp>
        <p:nvSpPr>
          <p:cNvPr id="55" name="TextBox 55"/>
          <p:cNvSpPr txBox="1"/>
          <p:nvPr/>
        </p:nvSpPr>
        <p:spPr>
          <a:xfrm rot="-2967759">
            <a:off x="-506722" y="6139463"/>
            <a:ext cx="8476194" cy="1665065"/>
          </a:xfrm>
          <a:prstGeom prst="rect">
            <a:avLst/>
          </a:prstGeom>
        </p:spPr>
        <p:txBody>
          <a:bodyPr lIns="0" tIns="0" rIns="0" bIns="0" rtlCol="0" anchor="t">
            <a:spAutoFit/>
          </a:bodyPr>
          <a:lstStyle/>
          <a:p>
            <a:pPr algn="ctr">
              <a:lnSpc>
                <a:spcPts val="12174"/>
              </a:lnSpc>
            </a:pPr>
            <a:r>
              <a:rPr lang="en-US" sz="8696">
                <a:solidFill>
                  <a:srgbClr val="000000">
                    <a:alpha val="6667"/>
                  </a:srgbClr>
                </a:solidFill>
                <a:latin typeface="Calibri (MS) Bold"/>
              </a:rPr>
              <a:t>WZÓR</a:t>
            </a:r>
          </a:p>
        </p:txBody>
      </p:sp>
      <p:sp>
        <p:nvSpPr>
          <p:cNvPr id="56" name="TextBox 56"/>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137</a:t>
            </a:r>
          </a:p>
        </p:txBody>
      </p:sp>
      <p:sp>
        <p:nvSpPr>
          <p:cNvPr id="57" name="AutoShape 57"/>
          <p:cNvSpPr/>
          <p:nvPr/>
        </p:nvSpPr>
        <p:spPr>
          <a:xfrm>
            <a:off x="2570400" y="5346000"/>
            <a:ext cx="2419200" cy="0"/>
          </a:xfrm>
          <a:prstGeom prst="line">
            <a:avLst/>
          </a:prstGeom>
          <a:ln w="38100" cap="flat">
            <a:solidFill>
              <a:srgbClr val="000000"/>
            </a:solidFill>
            <a:prstDash val="solid"/>
            <a:headEnd type="none" w="sm" len="sm"/>
            <a:tailEnd type="none" w="sm" len="sm"/>
          </a:ln>
        </p:spPr>
        <p:txBody>
          <a:bodyPr/>
          <a:lstStyle/>
          <a:p>
            <a:endParaRPr lang="pl-PL"/>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545804" y="3659831"/>
            <a:ext cx="6575891" cy="5802446"/>
            <a:chOff x="0" y="0"/>
            <a:chExt cx="2356651" cy="2079465"/>
          </a:xfrm>
        </p:grpSpPr>
        <p:sp>
          <p:nvSpPr>
            <p:cNvPr id="3" name="Freeform 3"/>
            <p:cNvSpPr/>
            <p:nvPr/>
          </p:nvSpPr>
          <p:spPr>
            <a:xfrm>
              <a:off x="0" y="0"/>
              <a:ext cx="2356651" cy="2079466"/>
            </a:xfrm>
            <a:custGeom>
              <a:avLst/>
              <a:gdLst/>
              <a:ahLst/>
              <a:cxnLst/>
              <a:rect l="l" t="t" r="r" b="b"/>
              <a:pathLst>
                <a:path w="2356651" h="2079466">
                  <a:moveTo>
                    <a:pt x="0" y="0"/>
                  </a:moveTo>
                  <a:lnTo>
                    <a:pt x="2356651" y="0"/>
                  </a:lnTo>
                  <a:lnTo>
                    <a:pt x="2356651" y="2079466"/>
                  </a:lnTo>
                  <a:lnTo>
                    <a:pt x="0" y="2079466"/>
                  </a:lnTo>
                  <a:close/>
                </a:path>
              </a:pathLst>
            </a:custGeom>
            <a:solidFill>
              <a:srgbClr val="FFFFFF"/>
            </a:solidFill>
          </p:spPr>
          <p:txBody>
            <a:bodyPr/>
            <a:lstStyle/>
            <a:p>
              <a:endParaRPr lang="pl-PL"/>
            </a:p>
          </p:txBody>
        </p:sp>
        <p:sp>
          <p:nvSpPr>
            <p:cNvPr id="4" name="TextBox 4"/>
            <p:cNvSpPr txBox="1"/>
            <p:nvPr/>
          </p:nvSpPr>
          <p:spPr>
            <a:xfrm>
              <a:off x="0" y="-28575"/>
              <a:ext cx="2356651" cy="2108040"/>
            </a:xfrm>
            <a:prstGeom prst="rect">
              <a:avLst/>
            </a:prstGeom>
          </p:spPr>
          <p:txBody>
            <a:bodyPr lIns="50800" tIns="50800" rIns="50800" bIns="50800" rtlCol="0" anchor="ctr"/>
            <a:lstStyle/>
            <a:p>
              <a:pPr algn="ctr">
                <a:lnSpc>
                  <a:spcPts val="2100"/>
                </a:lnSpc>
              </a:pPr>
              <a:endParaRPr/>
            </a:p>
          </p:txBody>
        </p:sp>
      </p:grpSp>
      <p:grpSp>
        <p:nvGrpSpPr>
          <p:cNvPr id="5" name="Group 5"/>
          <p:cNvGrpSpPr/>
          <p:nvPr/>
        </p:nvGrpSpPr>
        <p:grpSpPr>
          <a:xfrm>
            <a:off x="286371" y="1180728"/>
            <a:ext cx="7070330" cy="8699041"/>
            <a:chOff x="0" y="0"/>
            <a:chExt cx="41509658" cy="51071764"/>
          </a:xfrm>
        </p:grpSpPr>
        <p:sp>
          <p:nvSpPr>
            <p:cNvPr id="6" name="Freeform 6"/>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7" name="Group 7"/>
          <p:cNvGrpSpPr/>
          <p:nvPr/>
        </p:nvGrpSpPr>
        <p:grpSpPr>
          <a:xfrm>
            <a:off x="0" y="-79734"/>
            <a:ext cx="7556500" cy="1066647"/>
            <a:chOff x="0" y="-28575"/>
            <a:chExt cx="2805794" cy="382262"/>
          </a:xfrm>
        </p:grpSpPr>
        <p:sp>
          <p:nvSpPr>
            <p:cNvPr id="8" name="Freeform 8"/>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9" name="TextBox 9"/>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10" name="Freeform 10"/>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4" name="Group 14"/>
          <p:cNvGrpSpPr/>
          <p:nvPr/>
        </p:nvGrpSpPr>
        <p:grpSpPr>
          <a:xfrm>
            <a:off x="3547507" y="9575435"/>
            <a:ext cx="464985" cy="464985"/>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7" name="Group 17"/>
          <p:cNvGrpSpPr/>
          <p:nvPr/>
        </p:nvGrpSpPr>
        <p:grpSpPr>
          <a:xfrm>
            <a:off x="521376" y="1406263"/>
            <a:ext cx="6600320" cy="2104680"/>
            <a:chOff x="0" y="0"/>
            <a:chExt cx="8800426" cy="2806240"/>
          </a:xfrm>
        </p:grpSpPr>
        <p:grpSp>
          <p:nvGrpSpPr>
            <p:cNvPr id="18" name="Group 18"/>
            <p:cNvGrpSpPr/>
            <p:nvPr/>
          </p:nvGrpSpPr>
          <p:grpSpPr>
            <a:xfrm>
              <a:off x="32571" y="28891"/>
              <a:ext cx="8767855" cy="2777350"/>
              <a:chOff x="0" y="0"/>
              <a:chExt cx="2356651" cy="746505"/>
            </a:xfrm>
          </p:grpSpPr>
          <p:sp>
            <p:nvSpPr>
              <p:cNvPr id="19" name="Freeform 19"/>
              <p:cNvSpPr/>
              <p:nvPr/>
            </p:nvSpPr>
            <p:spPr>
              <a:xfrm>
                <a:off x="0" y="0"/>
                <a:ext cx="2356651" cy="746505"/>
              </a:xfrm>
              <a:custGeom>
                <a:avLst/>
                <a:gdLst/>
                <a:ahLst/>
                <a:cxnLst/>
                <a:rect l="l" t="t" r="r" b="b"/>
                <a:pathLst>
                  <a:path w="2356651" h="746505">
                    <a:moveTo>
                      <a:pt x="0" y="0"/>
                    </a:moveTo>
                    <a:lnTo>
                      <a:pt x="2356651" y="0"/>
                    </a:lnTo>
                    <a:lnTo>
                      <a:pt x="2356651" y="746505"/>
                    </a:lnTo>
                    <a:lnTo>
                      <a:pt x="0" y="746505"/>
                    </a:lnTo>
                    <a:close/>
                  </a:path>
                </a:pathLst>
              </a:custGeom>
              <a:solidFill>
                <a:srgbClr val="FFFFFF"/>
              </a:solidFill>
            </p:spPr>
            <p:txBody>
              <a:bodyPr/>
              <a:lstStyle/>
              <a:p>
                <a:endParaRPr lang="pl-PL"/>
              </a:p>
            </p:txBody>
          </p:sp>
          <p:sp>
            <p:nvSpPr>
              <p:cNvPr id="20" name="TextBox 20"/>
              <p:cNvSpPr txBox="1"/>
              <p:nvPr/>
            </p:nvSpPr>
            <p:spPr>
              <a:xfrm>
                <a:off x="0" y="-28575"/>
                <a:ext cx="2356651" cy="775080"/>
              </a:xfrm>
              <a:prstGeom prst="rect">
                <a:avLst/>
              </a:prstGeom>
            </p:spPr>
            <p:txBody>
              <a:bodyPr lIns="50800" tIns="50800" rIns="50800" bIns="50800" rtlCol="0" anchor="ctr"/>
              <a:lstStyle/>
              <a:p>
                <a:pPr algn="ctr">
                  <a:lnSpc>
                    <a:spcPts val="2100"/>
                  </a:lnSpc>
                </a:pPr>
                <a:endParaRPr/>
              </a:p>
            </p:txBody>
          </p:sp>
        </p:grpSp>
        <p:grpSp>
          <p:nvGrpSpPr>
            <p:cNvPr id="21" name="Group 21"/>
            <p:cNvGrpSpPr/>
            <p:nvPr/>
          </p:nvGrpSpPr>
          <p:grpSpPr>
            <a:xfrm>
              <a:off x="0" y="0"/>
              <a:ext cx="8800426" cy="2806240"/>
              <a:chOff x="0" y="0"/>
              <a:chExt cx="2365406" cy="754270"/>
            </a:xfrm>
          </p:grpSpPr>
          <p:sp>
            <p:nvSpPr>
              <p:cNvPr id="22" name="Freeform 22"/>
              <p:cNvSpPr/>
              <p:nvPr/>
            </p:nvSpPr>
            <p:spPr>
              <a:xfrm>
                <a:off x="0" y="0"/>
                <a:ext cx="2365406" cy="754270"/>
              </a:xfrm>
              <a:custGeom>
                <a:avLst/>
                <a:gdLst/>
                <a:ahLst/>
                <a:cxnLst/>
                <a:rect l="l" t="t" r="r" b="b"/>
                <a:pathLst>
                  <a:path w="2365406" h="754270">
                    <a:moveTo>
                      <a:pt x="0" y="0"/>
                    </a:moveTo>
                    <a:lnTo>
                      <a:pt x="2365406" y="0"/>
                    </a:lnTo>
                    <a:lnTo>
                      <a:pt x="2365406" y="754270"/>
                    </a:lnTo>
                    <a:lnTo>
                      <a:pt x="0" y="754270"/>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23" name="TextBox 23"/>
              <p:cNvSpPr txBox="1"/>
              <p:nvPr/>
            </p:nvSpPr>
            <p:spPr>
              <a:xfrm>
                <a:off x="0" y="-28575"/>
                <a:ext cx="2365406" cy="782845"/>
              </a:xfrm>
              <a:prstGeom prst="rect">
                <a:avLst/>
              </a:prstGeom>
            </p:spPr>
            <p:txBody>
              <a:bodyPr lIns="50800" tIns="50800" rIns="50800" bIns="50800" rtlCol="0" anchor="ctr"/>
              <a:lstStyle/>
              <a:p>
                <a:pPr algn="ctr">
                  <a:lnSpc>
                    <a:spcPts val="2100"/>
                  </a:lnSpc>
                </a:pPr>
                <a:endParaRPr/>
              </a:p>
            </p:txBody>
          </p:sp>
        </p:grpSp>
        <p:grpSp>
          <p:nvGrpSpPr>
            <p:cNvPr id="24" name="Group 24"/>
            <p:cNvGrpSpPr/>
            <p:nvPr/>
          </p:nvGrpSpPr>
          <p:grpSpPr>
            <a:xfrm>
              <a:off x="0" y="0"/>
              <a:ext cx="752418" cy="2806240"/>
              <a:chOff x="0" y="0"/>
              <a:chExt cx="202237" cy="754270"/>
            </a:xfrm>
          </p:grpSpPr>
          <p:sp>
            <p:nvSpPr>
              <p:cNvPr id="25" name="Freeform 25"/>
              <p:cNvSpPr/>
              <p:nvPr/>
            </p:nvSpPr>
            <p:spPr>
              <a:xfrm>
                <a:off x="0" y="0"/>
                <a:ext cx="202237" cy="754270"/>
              </a:xfrm>
              <a:custGeom>
                <a:avLst/>
                <a:gdLst/>
                <a:ahLst/>
                <a:cxnLst/>
                <a:rect l="l" t="t" r="r" b="b"/>
                <a:pathLst>
                  <a:path w="202237" h="754270">
                    <a:moveTo>
                      <a:pt x="0" y="0"/>
                    </a:moveTo>
                    <a:lnTo>
                      <a:pt x="202237" y="0"/>
                    </a:lnTo>
                    <a:lnTo>
                      <a:pt x="202237" y="754270"/>
                    </a:lnTo>
                    <a:lnTo>
                      <a:pt x="0" y="754270"/>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26" name="TextBox 26"/>
              <p:cNvSpPr txBox="1"/>
              <p:nvPr/>
            </p:nvSpPr>
            <p:spPr>
              <a:xfrm>
                <a:off x="0" y="-28575"/>
                <a:ext cx="202237" cy="782845"/>
              </a:xfrm>
              <a:prstGeom prst="rect">
                <a:avLst/>
              </a:prstGeom>
            </p:spPr>
            <p:txBody>
              <a:bodyPr lIns="50800" tIns="50800" rIns="50800" bIns="50800" rtlCol="0" anchor="ctr"/>
              <a:lstStyle/>
              <a:p>
                <a:pPr algn="ctr">
                  <a:lnSpc>
                    <a:spcPts val="2100"/>
                  </a:lnSpc>
                </a:pPr>
                <a:endParaRPr/>
              </a:p>
            </p:txBody>
          </p:sp>
        </p:grpSp>
        <p:sp>
          <p:nvSpPr>
            <p:cNvPr id="27" name="TextBox 27"/>
            <p:cNvSpPr txBox="1"/>
            <p:nvPr/>
          </p:nvSpPr>
          <p:spPr>
            <a:xfrm>
              <a:off x="109313" y="185748"/>
              <a:ext cx="533792" cy="273050"/>
            </a:xfrm>
            <a:prstGeom prst="rect">
              <a:avLst/>
            </a:prstGeom>
          </p:spPr>
          <p:txBody>
            <a:bodyPr lIns="0" tIns="0" rIns="0" bIns="0" rtlCol="0" anchor="t">
              <a:spAutoFit/>
            </a:bodyPr>
            <a:lstStyle/>
            <a:p>
              <a:pPr algn="ctr">
                <a:lnSpc>
                  <a:spcPts val="1559"/>
                </a:lnSpc>
                <a:spcBef>
                  <a:spcPct val="0"/>
                </a:spcBef>
              </a:pPr>
              <a:r>
                <a:rPr lang="en-US" sz="1299" spc="-51">
                  <a:solidFill>
                    <a:srgbClr val="34414A"/>
                  </a:solidFill>
                  <a:latin typeface="Arimo Bold"/>
                </a:rPr>
                <a:t>3</a:t>
              </a:r>
            </a:p>
          </p:txBody>
        </p:sp>
      </p:grpSp>
      <p:sp>
        <p:nvSpPr>
          <p:cNvPr id="28" name="TextBox 28"/>
          <p:cNvSpPr txBox="1"/>
          <p:nvPr/>
        </p:nvSpPr>
        <p:spPr>
          <a:xfrm>
            <a:off x="1222514" y="1568188"/>
            <a:ext cx="5834239" cy="504825"/>
          </a:xfrm>
          <a:prstGeom prst="rect">
            <a:avLst/>
          </a:prstGeom>
        </p:spPr>
        <p:txBody>
          <a:bodyPr lIns="0" tIns="0" rIns="0" bIns="0" rtlCol="0" anchor="t">
            <a:spAutoFit/>
          </a:bodyPr>
          <a:lstStyle/>
          <a:p>
            <a:pPr algn="just">
              <a:lnSpc>
                <a:spcPts val="1320"/>
              </a:lnSpc>
            </a:pPr>
            <a:r>
              <a:rPr lang="en-US" sz="1100" spc="-44">
                <a:solidFill>
                  <a:srgbClr val="34414A"/>
                </a:solidFill>
                <a:latin typeface="Arimo"/>
              </a:rPr>
              <a:t>Imię i nazwisko osoby/osób dopuszczającej/dopuszczających się w ocenie osoby zgłaszającej - działań mających znamiona zjawiska niepożądanego:</a:t>
            </a:r>
          </a:p>
          <a:p>
            <a:pPr algn="just">
              <a:lnSpc>
                <a:spcPts val="1320"/>
              </a:lnSpc>
              <a:spcBef>
                <a:spcPct val="0"/>
              </a:spcBef>
            </a:pPr>
            <a:endParaRPr lang="en-US" sz="1100" spc="-44">
              <a:solidFill>
                <a:srgbClr val="34414A"/>
              </a:solidFill>
              <a:latin typeface="Arimo"/>
            </a:endParaRPr>
          </a:p>
        </p:txBody>
      </p:sp>
      <p:grpSp>
        <p:nvGrpSpPr>
          <p:cNvPr id="29" name="Group 29"/>
          <p:cNvGrpSpPr/>
          <p:nvPr/>
        </p:nvGrpSpPr>
        <p:grpSpPr>
          <a:xfrm>
            <a:off x="521376" y="3638163"/>
            <a:ext cx="6600320" cy="5824114"/>
            <a:chOff x="0" y="0"/>
            <a:chExt cx="2365406" cy="2087231"/>
          </a:xfrm>
        </p:grpSpPr>
        <p:sp>
          <p:nvSpPr>
            <p:cNvPr id="30" name="Freeform 30"/>
            <p:cNvSpPr/>
            <p:nvPr/>
          </p:nvSpPr>
          <p:spPr>
            <a:xfrm>
              <a:off x="0" y="0"/>
              <a:ext cx="2365406" cy="2087231"/>
            </a:xfrm>
            <a:custGeom>
              <a:avLst/>
              <a:gdLst/>
              <a:ahLst/>
              <a:cxnLst/>
              <a:rect l="l" t="t" r="r" b="b"/>
              <a:pathLst>
                <a:path w="2365406" h="2087231">
                  <a:moveTo>
                    <a:pt x="0" y="0"/>
                  </a:moveTo>
                  <a:lnTo>
                    <a:pt x="2365406" y="0"/>
                  </a:lnTo>
                  <a:lnTo>
                    <a:pt x="2365406" y="2087231"/>
                  </a:lnTo>
                  <a:lnTo>
                    <a:pt x="0" y="2087231"/>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31" name="TextBox 31"/>
            <p:cNvSpPr txBox="1"/>
            <p:nvPr/>
          </p:nvSpPr>
          <p:spPr>
            <a:xfrm>
              <a:off x="0" y="-28575"/>
              <a:ext cx="2365406" cy="2115806"/>
            </a:xfrm>
            <a:prstGeom prst="rect">
              <a:avLst/>
            </a:prstGeom>
          </p:spPr>
          <p:txBody>
            <a:bodyPr lIns="50800" tIns="50800" rIns="50800" bIns="50800" rtlCol="0" anchor="ctr"/>
            <a:lstStyle/>
            <a:p>
              <a:pPr algn="ctr">
                <a:lnSpc>
                  <a:spcPts val="2100"/>
                </a:lnSpc>
              </a:pPr>
              <a:endParaRPr/>
            </a:p>
          </p:txBody>
        </p:sp>
      </p:grpSp>
      <p:grpSp>
        <p:nvGrpSpPr>
          <p:cNvPr id="32" name="Group 32"/>
          <p:cNvGrpSpPr/>
          <p:nvPr/>
        </p:nvGrpSpPr>
        <p:grpSpPr>
          <a:xfrm>
            <a:off x="521376" y="3638163"/>
            <a:ext cx="564314" cy="5824114"/>
            <a:chOff x="0" y="0"/>
            <a:chExt cx="202237" cy="2087231"/>
          </a:xfrm>
        </p:grpSpPr>
        <p:sp>
          <p:nvSpPr>
            <p:cNvPr id="33" name="Freeform 33"/>
            <p:cNvSpPr/>
            <p:nvPr/>
          </p:nvSpPr>
          <p:spPr>
            <a:xfrm>
              <a:off x="0" y="0"/>
              <a:ext cx="202237" cy="2087231"/>
            </a:xfrm>
            <a:custGeom>
              <a:avLst/>
              <a:gdLst/>
              <a:ahLst/>
              <a:cxnLst/>
              <a:rect l="l" t="t" r="r" b="b"/>
              <a:pathLst>
                <a:path w="202237" h="2087231">
                  <a:moveTo>
                    <a:pt x="0" y="0"/>
                  </a:moveTo>
                  <a:lnTo>
                    <a:pt x="202237" y="0"/>
                  </a:lnTo>
                  <a:lnTo>
                    <a:pt x="202237" y="2087231"/>
                  </a:lnTo>
                  <a:lnTo>
                    <a:pt x="0" y="2087231"/>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34" name="TextBox 34"/>
            <p:cNvSpPr txBox="1"/>
            <p:nvPr/>
          </p:nvSpPr>
          <p:spPr>
            <a:xfrm>
              <a:off x="0" y="-28575"/>
              <a:ext cx="202237" cy="2115806"/>
            </a:xfrm>
            <a:prstGeom prst="rect">
              <a:avLst/>
            </a:prstGeom>
          </p:spPr>
          <p:txBody>
            <a:bodyPr lIns="50800" tIns="50800" rIns="50800" bIns="50800" rtlCol="0" anchor="ctr"/>
            <a:lstStyle/>
            <a:p>
              <a:pPr algn="ctr">
                <a:lnSpc>
                  <a:spcPts val="2100"/>
                </a:lnSpc>
              </a:pPr>
              <a:endParaRPr/>
            </a:p>
          </p:txBody>
        </p:sp>
      </p:grpSp>
      <p:sp>
        <p:nvSpPr>
          <p:cNvPr id="35" name="TextBox 35"/>
          <p:cNvSpPr txBox="1"/>
          <p:nvPr/>
        </p:nvSpPr>
        <p:spPr>
          <a:xfrm>
            <a:off x="603361" y="3772712"/>
            <a:ext cx="400344" cy="209550"/>
          </a:xfrm>
          <a:prstGeom prst="rect">
            <a:avLst/>
          </a:prstGeom>
        </p:spPr>
        <p:txBody>
          <a:bodyPr lIns="0" tIns="0" rIns="0" bIns="0" rtlCol="0" anchor="t">
            <a:spAutoFit/>
          </a:bodyPr>
          <a:lstStyle/>
          <a:p>
            <a:pPr algn="ctr">
              <a:lnSpc>
                <a:spcPts val="1559"/>
              </a:lnSpc>
              <a:spcBef>
                <a:spcPct val="0"/>
              </a:spcBef>
            </a:pPr>
            <a:r>
              <a:rPr lang="en-US" sz="1299" spc="-51">
                <a:solidFill>
                  <a:srgbClr val="34414A"/>
                </a:solidFill>
                <a:latin typeface="Arimo Bold"/>
              </a:rPr>
              <a:t>4</a:t>
            </a:r>
          </a:p>
        </p:txBody>
      </p:sp>
      <p:sp>
        <p:nvSpPr>
          <p:cNvPr id="36" name="TextBox 36"/>
          <p:cNvSpPr txBox="1"/>
          <p:nvPr/>
        </p:nvSpPr>
        <p:spPr>
          <a:xfrm>
            <a:off x="1222514" y="3772712"/>
            <a:ext cx="5834239" cy="504825"/>
          </a:xfrm>
          <a:prstGeom prst="rect">
            <a:avLst/>
          </a:prstGeom>
        </p:spPr>
        <p:txBody>
          <a:bodyPr lIns="0" tIns="0" rIns="0" bIns="0" rtlCol="0" anchor="t">
            <a:spAutoFit/>
          </a:bodyPr>
          <a:lstStyle/>
          <a:p>
            <a:pPr algn="just">
              <a:lnSpc>
                <a:spcPts val="1320"/>
              </a:lnSpc>
            </a:pPr>
            <a:r>
              <a:rPr lang="en-US" sz="1100" spc="-44">
                <a:solidFill>
                  <a:srgbClr val="34414A"/>
                </a:solidFill>
                <a:latin typeface="Arimo"/>
              </a:rPr>
              <a:t>Opis zachowań lub działań jakie osoba dokonująca Zawiadomienia uznała za niepokojące względem domniemanej osoby poszkodowanej:</a:t>
            </a:r>
          </a:p>
          <a:p>
            <a:pPr algn="just">
              <a:lnSpc>
                <a:spcPts val="1320"/>
              </a:lnSpc>
              <a:spcBef>
                <a:spcPct val="0"/>
              </a:spcBef>
            </a:pPr>
            <a:endParaRPr lang="en-US" sz="1100" spc="-44">
              <a:solidFill>
                <a:srgbClr val="34414A"/>
              </a:solidFill>
              <a:latin typeface="Arimo"/>
            </a:endParaRPr>
          </a:p>
        </p:txBody>
      </p:sp>
      <p:sp>
        <p:nvSpPr>
          <p:cNvPr id="37" name="TextBox 37"/>
          <p:cNvSpPr txBox="1"/>
          <p:nvPr/>
        </p:nvSpPr>
        <p:spPr>
          <a:xfrm rot="-2967759">
            <a:off x="-589181" y="4400986"/>
            <a:ext cx="8476194" cy="1665065"/>
          </a:xfrm>
          <a:prstGeom prst="rect">
            <a:avLst/>
          </a:prstGeom>
        </p:spPr>
        <p:txBody>
          <a:bodyPr lIns="0" tIns="0" rIns="0" bIns="0" rtlCol="0" anchor="t">
            <a:spAutoFit/>
          </a:bodyPr>
          <a:lstStyle/>
          <a:p>
            <a:pPr algn="ctr">
              <a:lnSpc>
                <a:spcPts val="12174"/>
              </a:lnSpc>
            </a:pPr>
            <a:r>
              <a:rPr lang="en-US" sz="8696">
                <a:solidFill>
                  <a:srgbClr val="000000">
                    <a:alpha val="6667"/>
                  </a:srgbClr>
                </a:solidFill>
                <a:latin typeface="Calibri (MS) Bold"/>
              </a:rPr>
              <a:t>WZÓR</a:t>
            </a:r>
          </a:p>
        </p:txBody>
      </p:sp>
      <p:sp>
        <p:nvSpPr>
          <p:cNvPr id="38" name="TextBox 38"/>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138</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44835" y="1236959"/>
            <a:ext cx="7160830" cy="8699041"/>
            <a:chOff x="0" y="0"/>
            <a:chExt cx="42040980" cy="51071764"/>
          </a:xfrm>
        </p:grpSpPr>
        <p:sp>
          <p:nvSpPr>
            <p:cNvPr id="3" name="Freeform 3"/>
            <p:cNvSpPr/>
            <p:nvPr/>
          </p:nvSpPr>
          <p:spPr>
            <a:xfrm>
              <a:off x="0" y="0"/>
              <a:ext cx="42040981" cy="51071763"/>
            </a:xfrm>
            <a:custGeom>
              <a:avLst/>
              <a:gdLst/>
              <a:ahLst/>
              <a:cxnLst/>
              <a:rect l="l" t="t" r="r" b="b"/>
              <a:pathLst>
                <a:path w="42040981" h="51071763">
                  <a:moveTo>
                    <a:pt x="0" y="0"/>
                  </a:moveTo>
                  <a:lnTo>
                    <a:pt x="0" y="51071763"/>
                  </a:lnTo>
                  <a:lnTo>
                    <a:pt x="42040981" y="51071763"/>
                  </a:lnTo>
                  <a:lnTo>
                    <a:pt x="42040981" y="0"/>
                  </a:lnTo>
                  <a:lnTo>
                    <a:pt x="0" y="0"/>
                  </a:lnTo>
                  <a:close/>
                  <a:moveTo>
                    <a:pt x="41980021" y="51010806"/>
                  </a:moveTo>
                  <a:lnTo>
                    <a:pt x="59690" y="51010806"/>
                  </a:lnTo>
                  <a:lnTo>
                    <a:pt x="59690" y="59690"/>
                  </a:lnTo>
                  <a:lnTo>
                    <a:pt x="41980021" y="59690"/>
                  </a:lnTo>
                  <a:lnTo>
                    <a:pt x="41980021"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545804" y="1427931"/>
            <a:ext cx="6575891" cy="1720739"/>
            <a:chOff x="0" y="0"/>
            <a:chExt cx="2356651" cy="616674"/>
          </a:xfrm>
        </p:grpSpPr>
        <p:sp>
          <p:nvSpPr>
            <p:cNvPr id="15" name="Freeform 15"/>
            <p:cNvSpPr/>
            <p:nvPr/>
          </p:nvSpPr>
          <p:spPr>
            <a:xfrm>
              <a:off x="0" y="0"/>
              <a:ext cx="2356651" cy="616674"/>
            </a:xfrm>
            <a:custGeom>
              <a:avLst/>
              <a:gdLst/>
              <a:ahLst/>
              <a:cxnLst/>
              <a:rect l="l" t="t" r="r" b="b"/>
              <a:pathLst>
                <a:path w="2356651" h="616674">
                  <a:moveTo>
                    <a:pt x="0" y="0"/>
                  </a:moveTo>
                  <a:lnTo>
                    <a:pt x="2356651" y="0"/>
                  </a:lnTo>
                  <a:lnTo>
                    <a:pt x="2356651" y="616674"/>
                  </a:lnTo>
                  <a:lnTo>
                    <a:pt x="0" y="616674"/>
                  </a:lnTo>
                  <a:close/>
                </a:path>
              </a:pathLst>
            </a:custGeom>
            <a:solidFill>
              <a:srgbClr val="FFFFFF"/>
            </a:solidFill>
          </p:spPr>
          <p:txBody>
            <a:bodyPr/>
            <a:lstStyle/>
            <a:p>
              <a:endParaRPr lang="pl-PL"/>
            </a:p>
          </p:txBody>
        </p:sp>
        <p:sp>
          <p:nvSpPr>
            <p:cNvPr id="16" name="TextBox 16"/>
            <p:cNvSpPr txBox="1"/>
            <p:nvPr/>
          </p:nvSpPr>
          <p:spPr>
            <a:xfrm>
              <a:off x="0" y="-28575"/>
              <a:ext cx="2356651" cy="645249"/>
            </a:xfrm>
            <a:prstGeom prst="rect">
              <a:avLst/>
            </a:prstGeom>
          </p:spPr>
          <p:txBody>
            <a:bodyPr lIns="50800" tIns="50800" rIns="50800" bIns="50800" rtlCol="0" anchor="ctr"/>
            <a:lstStyle/>
            <a:p>
              <a:pPr algn="ctr">
                <a:lnSpc>
                  <a:spcPts val="2100"/>
                </a:lnSpc>
              </a:pPr>
              <a:endParaRPr/>
            </a:p>
          </p:txBody>
        </p:sp>
      </p:grpSp>
      <p:grpSp>
        <p:nvGrpSpPr>
          <p:cNvPr id="17" name="Group 17"/>
          <p:cNvGrpSpPr/>
          <p:nvPr/>
        </p:nvGrpSpPr>
        <p:grpSpPr>
          <a:xfrm>
            <a:off x="521376" y="1406263"/>
            <a:ext cx="6600320" cy="1742407"/>
            <a:chOff x="0" y="0"/>
            <a:chExt cx="2365406" cy="624439"/>
          </a:xfrm>
        </p:grpSpPr>
        <p:sp>
          <p:nvSpPr>
            <p:cNvPr id="18" name="Freeform 18"/>
            <p:cNvSpPr/>
            <p:nvPr/>
          </p:nvSpPr>
          <p:spPr>
            <a:xfrm>
              <a:off x="0" y="0"/>
              <a:ext cx="2365406" cy="624439"/>
            </a:xfrm>
            <a:custGeom>
              <a:avLst/>
              <a:gdLst/>
              <a:ahLst/>
              <a:cxnLst/>
              <a:rect l="l" t="t" r="r" b="b"/>
              <a:pathLst>
                <a:path w="2365406" h="624439">
                  <a:moveTo>
                    <a:pt x="0" y="0"/>
                  </a:moveTo>
                  <a:lnTo>
                    <a:pt x="2365406" y="0"/>
                  </a:lnTo>
                  <a:lnTo>
                    <a:pt x="2365406" y="624439"/>
                  </a:lnTo>
                  <a:lnTo>
                    <a:pt x="0" y="62443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19" name="TextBox 19"/>
            <p:cNvSpPr txBox="1"/>
            <p:nvPr/>
          </p:nvSpPr>
          <p:spPr>
            <a:xfrm>
              <a:off x="0" y="-28575"/>
              <a:ext cx="2365406" cy="653014"/>
            </a:xfrm>
            <a:prstGeom prst="rect">
              <a:avLst/>
            </a:prstGeom>
          </p:spPr>
          <p:txBody>
            <a:bodyPr lIns="50800" tIns="50800" rIns="50800" bIns="50800" rtlCol="0" anchor="ctr"/>
            <a:lstStyle/>
            <a:p>
              <a:pPr algn="ctr">
                <a:lnSpc>
                  <a:spcPts val="2100"/>
                </a:lnSpc>
              </a:pPr>
              <a:endParaRPr/>
            </a:p>
          </p:txBody>
        </p:sp>
      </p:grpSp>
      <p:grpSp>
        <p:nvGrpSpPr>
          <p:cNvPr id="20" name="Group 20"/>
          <p:cNvGrpSpPr/>
          <p:nvPr/>
        </p:nvGrpSpPr>
        <p:grpSpPr>
          <a:xfrm>
            <a:off x="521376" y="1406263"/>
            <a:ext cx="564314" cy="1742407"/>
            <a:chOff x="0" y="0"/>
            <a:chExt cx="202237" cy="624439"/>
          </a:xfrm>
        </p:grpSpPr>
        <p:sp>
          <p:nvSpPr>
            <p:cNvPr id="21" name="Freeform 21"/>
            <p:cNvSpPr/>
            <p:nvPr/>
          </p:nvSpPr>
          <p:spPr>
            <a:xfrm>
              <a:off x="0" y="0"/>
              <a:ext cx="202237" cy="624439"/>
            </a:xfrm>
            <a:custGeom>
              <a:avLst/>
              <a:gdLst/>
              <a:ahLst/>
              <a:cxnLst/>
              <a:rect l="l" t="t" r="r" b="b"/>
              <a:pathLst>
                <a:path w="202237" h="624439">
                  <a:moveTo>
                    <a:pt x="0" y="0"/>
                  </a:moveTo>
                  <a:lnTo>
                    <a:pt x="202237" y="0"/>
                  </a:lnTo>
                  <a:lnTo>
                    <a:pt x="202237" y="624439"/>
                  </a:lnTo>
                  <a:lnTo>
                    <a:pt x="0" y="62443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22" name="TextBox 22"/>
            <p:cNvSpPr txBox="1"/>
            <p:nvPr/>
          </p:nvSpPr>
          <p:spPr>
            <a:xfrm>
              <a:off x="0" y="-28575"/>
              <a:ext cx="202237" cy="653014"/>
            </a:xfrm>
            <a:prstGeom prst="rect">
              <a:avLst/>
            </a:prstGeom>
          </p:spPr>
          <p:txBody>
            <a:bodyPr lIns="50800" tIns="50800" rIns="50800" bIns="50800" rtlCol="0" anchor="ctr"/>
            <a:lstStyle/>
            <a:p>
              <a:pPr algn="ctr">
                <a:lnSpc>
                  <a:spcPts val="2100"/>
                </a:lnSpc>
              </a:pPr>
              <a:endParaRPr/>
            </a:p>
          </p:txBody>
        </p:sp>
      </p:grpSp>
      <p:sp>
        <p:nvSpPr>
          <p:cNvPr id="23" name="TextBox 23"/>
          <p:cNvSpPr txBox="1"/>
          <p:nvPr/>
        </p:nvSpPr>
        <p:spPr>
          <a:xfrm>
            <a:off x="603361" y="1540811"/>
            <a:ext cx="400344" cy="209550"/>
          </a:xfrm>
          <a:prstGeom prst="rect">
            <a:avLst/>
          </a:prstGeom>
        </p:spPr>
        <p:txBody>
          <a:bodyPr lIns="0" tIns="0" rIns="0" bIns="0" rtlCol="0" anchor="t">
            <a:spAutoFit/>
          </a:bodyPr>
          <a:lstStyle/>
          <a:p>
            <a:pPr algn="ctr">
              <a:lnSpc>
                <a:spcPts val="1559"/>
              </a:lnSpc>
              <a:spcBef>
                <a:spcPct val="0"/>
              </a:spcBef>
            </a:pPr>
            <a:r>
              <a:rPr lang="en-US" sz="1299" spc="-51">
                <a:solidFill>
                  <a:srgbClr val="34414A"/>
                </a:solidFill>
                <a:latin typeface="Arimo Bold"/>
              </a:rPr>
              <a:t>5</a:t>
            </a:r>
          </a:p>
        </p:txBody>
      </p:sp>
      <p:sp>
        <p:nvSpPr>
          <p:cNvPr id="24" name="TextBox 24"/>
          <p:cNvSpPr txBox="1"/>
          <p:nvPr/>
        </p:nvSpPr>
        <p:spPr>
          <a:xfrm>
            <a:off x="1222514" y="1568188"/>
            <a:ext cx="5834239" cy="180975"/>
          </a:xfrm>
          <a:prstGeom prst="rect">
            <a:avLst/>
          </a:prstGeom>
        </p:spPr>
        <p:txBody>
          <a:bodyPr lIns="0" tIns="0" rIns="0" bIns="0" rtlCol="0" anchor="t">
            <a:spAutoFit/>
          </a:bodyPr>
          <a:lstStyle/>
          <a:p>
            <a:pPr algn="just">
              <a:lnSpc>
                <a:spcPts val="1320"/>
              </a:lnSpc>
              <a:spcBef>
                <a:spcPct val="0"/>
              </a:spcBef>
            </a:pPr>
            <a:r>
              <a:rPr lang="en-US" sz="1100" spc="-44">
                <a:solidFill>
                  <a:srgbClr val="34414A"/>
                </a:solidFill>
                <a:latin typeface="Arimo"/>
              </a:rPr>
              <a:t>Czas trwania ww. zachowań lub działań:</a:t>
            </a:r>
          </a:p>
        </p:txBody>
      </p:sp>
      <p:grpSp>
        <p:nvGrpSpPr>
          <p:cNvPr id="25" name="Group 25"/>
          <p:cNvGrpSpPr/>
          <p:nvPr/>
        </p:nvGrpSpPr>
        <p:grpSpPr>
          <a:xfrm>
            <a:off x="545804" y="3281580"/>
            <a:ext cx="6575891" cy="6103617"/>
            <a:chOff x="0" y="0"/>
            <a:chExt cx="2356651" cy="2187399"/>
          </a:xfrm>
        </p:grpSpPr>
        <p:sp>
          <p:nvSpPr>
            <p:cNvPr id="26" name="Freeform 26"/>
            <p:cNvSpPr/>
            <p:nvPr/>
          </p:nvSpPr>
          <p:spPr>
            <a:xfrm>
              <a:off x="0" y="0"/>
              <a:ext cx="2356651" cy="2187399"/>
            </a:xfrm>
            <a:custGeom>
              <a:avLst/>
              <a:gdLst/>
              <a:ahLst/>
              <a:cxnLst/>
              <a:rect l="l" t="t" r="r" b="b"/>
              <a:pathLst>
                <a:path w="2356651" h="2187399">
                  <a:moveTo>
                    <a:pt x="0" y="0"/>
                  </a:moveTo>
                  <a:lnTo>
                    <a:pt x="2356651" y="0"/>
                  </a:lnTo>
                  <a:lnTo>
                    <a:pt x="2356651" y="2187399"/>
                  </a:lnTo>
                  <a:lnTo>
                    <a:pt x="0" y="2187399"/>
                  </a:lnTo>
                  <a:close/>
                </a:path>
              </a:pathLst>
            </a:custGeom>
            <a:solidFill>
              <a:srgbClr val="FFFFFF"/>
            </a:solidFill>
          </p:spPr>
          <p:txBody>
            <a:bodyPr/>
            <a:lstStyle/>
            <a:p>
              <a:endParaRPr lang="pl-PL"/>
            </a:p>
          </p:txBody>
        </p:sp>
        <p:sp>
          <p:nvSpPr>
            <p:cNvPr id="27" name="TextBox 27"/>
            <p:cNvSpPr txBox="1"/>
            <p:nvPr/>
          </p:nvSpPr>
          <p:spPr>
            <a:xfrm>
              <a:off x="0" y="-28575"/>
              <a:ext cx="2356651" cy="2215974"/>
            </a:xfrm>
            <a:prstGeom prst="rect">
              <a:avLst/>
            </a:prstGeom>
          </p:spPr>
          <p:txBody>
            <a:bodyPr lIns="50800" tIns="50800" rIns="50800" bIns="50800" rtlCol="0" anchor="ctr"/>
            <a:lstStyle/>
            <a:p>
              <a:pPr algn="ctr">
                <a:lnSpc>
                  <a:spcPts val="2100"/>
                </a:lnSpc>
              </a:pPr>
              <a:endParaRPr/>
            </a:p>
          </p:txBody>
        </p:sp>
      </p:grpSp>
      <p:grpSp>
        <p:nvGrpSpPr>
          <p:cNvPr id="28" name="Group 28"/>
          <p:cNvGrpSpPr/>
          <p:nvPr/>
        </p:nvGrpSpPr>
        <p:grpSpPr>
          <a:xfrm>
            <a:off x="521376" y="3281580"/>
            <a:ext cx="6600320" cy="6103617"/>
            <a:chOff x="0" y="0"/>
            <a:chExt cx="2365406" cy="2187399"/>
          </a:xfrm>
        </p:grpSpPr>
        <p:sp>
          <p:nvSpPr>
            <p:cNvPr id="29" name="Freeform 29"/>
            <p:cNvSpPr/>
            <p:nvPr/>
          </p:nvSpPr>
          <p:spPr>
            <a:xfrm>
              <a:off x="0" y="0"/>
              <a:ext cx="2365406" cy="2187399"/>
            </a:xfrm>
            <a:custGeom>
              <a:avLst/>
              <a:gdLst/>
              <a:ahLst/>
              <a:cxnLst/>
              <a:rect l="l" t="t" r="r" b="b"/>
              <a:pathLst>
                <a:path w="2365406" h="2187399">
                  <a:moveTo>
                    <a:pt x="0" y="0"/>
                  </a:moveTo>
                  <a:lnTo>
                    <a:pt x="2365406" y="0"/>
                  </a:lnTo>
                  <a:lnTo>
                    <a:pt x="2365406" y="2187399"/>
                  </a:lnTo>
                  <a:lnTo>
                    <a:pt x="0" y="218739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30" name="TextBox 30"/>
            <p:cNvSpPr txBox="1"/>
            <p:nvPr/>
          </p:nvSpPr>
          <p:spPr>
            <a:xfrm>
              <a:off x="0" y="-28575"/>
              <a:ext cx="2365406" cy="2215974"/>
            </a:xfrm>
            <a:prstGeom prst="rect">
              <a:avLst/>
            </a:prstGeom>
          </p:spPr>
          <p:txBody>
            <a:bodyPr lIns="50800" tIns="50800" rIns="50800" bIns="50800" rtlCol="0" anchor="ctr"/>
            <a:lstStyle/>
            <a:p>
              <a:pPr algn="ctr">
                <a:lnSpc>
                  <a:spcPts val="2100"/>
                </a:lnSpc>
              </a:pPr>
              <a:endParaRPr/>
            </a:p>
          </p:txBody>
        </p:sp>
      </p:grpSp>
      <p:grpSp>
        <p:nvGrpSpPr>
          <p:cNvPr id="31" name="Group 31"/>
          <p:cNvGrpSpPr/>
          <p:nvPr/>
        </p:nvGrpSpPr>
        <p:grpSpPr>
          <a:xfrm>
            <a:off x="521376" y="3281580"/>
            <a:ext cx="564314" cy="6103617"/>
            <a:chOff x="0" y="0"/>
            <a:chExt cx="202237" cy="2187399"/>
          </a:xfrm>
        </p:grpSpPr>
        <p:sp>
          <p:nvSpPr>
            <p:cNvPr id="32" name="Freeform 32"/>
            <p:cNvSpPr/>
            <p:nvPr/>
          </p:nvSpPr>
          <p:spPr>
            <a:xfrm>
              <a:off x="0" y="0"/>
              <a:ext cx="202237" cy="2187399"/>
            </a:xfrm>
            <a:custGeom>
              <a:avLst/>
              <a:gdLst/>
              <a:ahLst/>
              <a:cxnLst/>
              <a:rect l="l" t="t" r="r" b="b"/>
              <a:pathLst>
                <a:path w="202237" h="2187399">
                  <a:moveTo>
                    <a:pt x="0" y="0"/>
                  </a:moveTo>
                  <a:lnTo>
                    <a:pt x="202237" y="0"/>
                  </a:lnTo>
                  <a:lnTo>
                    <a:pt x="202237" y="2187399"/>
                  </a:lnTo>
                  <a:lnTo>
                    <a:pt x="0" y="218739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33" name="TextBox 33"/>
            <p:cNvSpPr txBox="1"/>
            <p:nvPr/>
          </p:nvSpPr>
          <p:spPr>
            <a:xfrm>
              <a:off x="0" y="-28575"/>
              <a:ext cx="202237" cy="2215974"/>
            </a:xfrm>
            <a:prstGeom prst="rect">
              <a:avLst/>
            </a:prstGeom>
          </p:spPr>
          <p:txBody>
            <a:bodyPr lIns="50800" tIns="50800" rIns="50800" bIns="50800" rtlCol="0" anchor="ctr"/>
            <a:lstStyle/>
            <a:p>
              <a:pPr algn="ctr">
                <a:lnSpc>
                  <a:spcPts val="2100"/>
                </a:lnSpc>
              </a:pPr>
              <a:endParaRPr/>
            </a:p>
          </p:txBody>
        </p:sp>
      </p:grpSp>
      <p:sp>
        <p:nvSpPr>
          <p:cNvPr id="34" name="TextBox 34"/>
          <p:cNvSpPr txBox="1"/>
          <p:nvPr/>
        </p:nvSpPr>
        <p:spPr>
          <a:xfrm>
            <a:off x="603361" y="3484520"/>
            <a:ext cx="400344" cy="209550"/>
          </a:xfrm>
          <a:prstGeom prst="rect">
            <a:avLst/>
          </a:prstGeom>
        </p:spPr>
        <p:txBody>
          <a:bodyPr lIns="0" tIns="0" rIns="0" bIns="0" rtlCol="0" anchor="t">
            <a:spAutoFit/>
          </a:bodyPr>
          <a:lstStyle/>
          <a:p>
            <a:pPr algn="ctr">
              <a:lnSpc>
                <a:spcPts val="1559"/>
              </a:lnSpc>
              <a:spcBef>
                <a:spcPct val="0"/>
              </a:spcBef>
            </a:pPr>
            <a:r>
              <a:rPr lang="en-US" sz="1299" spc="-51">
                <a:solidFill>
                  <a:srgbClr val="34414A"/>
                </a:solidFill>
                <a:latin typeface="Arimo Bold"/>
              </a:rPr>
              <a:t>6</a:t>
            </a:r>
          </a:p>
        </p:txBody>
      </p:sp>
      <p:sp>
        <p:nvSpPr>
          <p:cNvPr id="35" name="TextBox 35"/>
          <p:cNvSpPr txBox="1"/>
          <p:nvPr/>
        </p:nvSpPr>
        <p:spPr>
          <a:xfrm>
            <a:off x="1222514" y="3484520"/>
            <a:ext cx="5834239" cy="180975"/>
          </a:xfrm>
          <a:prstGeom prst="rect">
            <a:avLst/>
          </a:prstGeom>
        </p:spPr>
        <p:txBody>
          <a:bodyPr lIns="0" tIns="0" rIns="0" bIns="0" rtlCol="0" anchor="t">
            <a:spAutoFit/>
          </a:bodyPr>
          <a:lstStyle/>
          <a:p>
            <a:pPr algn="just">
              <a:lnSpc>
                <a:spcPts val="1320"/>
              </a:lnSpc>
              <a:spcBef>
                <a:spcPct val="0"/>
              </a:spcBef>
            </a:pPr>
            <a:r>
              <a:rPr lang="en-US" sz="1100" spc="-44">
                <a:solidFill>
                  <a:srgbClr val="34414A"/>
                </a:solidFill>
                <a:latin typeface="Arimo"/>
              </a:rPr>
              <a:t>Wskazanie świadków na poparcie przytoczonych okoliczności:</a:t>
            </a:r>
          </a:p>
        </p:txBody>
      </p:sp>
      <p:sp>
        <p:nvSpPr>
          <p:cNvPr id="36" name="TextBox 36"/>
          <p:cNvSpPr txBox="1"/>
          <p:nvPr/>
        </p:nvSpPr>
        <p:spPr>
          <a:xfrm rot="-2967759">
            <a:off x="-589181" y="4400986"/>
            <a:ext cx="8476194" cy="1665065"/>
          </a:xfrm>
          <a:prstGeom prst="rect">
            <a:avLst/>
          </a:prstGeom>
        </p:spPr>
        <p:txBody>
          <a:bodyPr lIns="0" tIns="0" rIns="0" bIns="0" rtlCol="0" anchor="t">
            <a:spAutoFit/>
          </a:bodyPr>
          <a:lstStyle/>
          <a:p>
            <a:pPr algn="ctr">
              <a:lnSpc>
                <a:spcPts val="12174"/>
              </a:lnSpc>
            </a:pPr>
            <a:r>
              <a:rPr lang="en-US" sz="8696">
                <a:solidFill>
                  <a:srgbClr val="000000">
                    <a:alpha val="6667"/>
                  </a:srgbClr>
                </a:solidFill>
                <a:latin typeface="Calibri (MS) Bold"/>
              </a:rPr>
              <a:t>WZÓR</a:t>
            </a:r>
          </a:p>
        </p:txBody>
      </p:sp>
      <p:sp>
        <p:nvSpPr>
          <p:cNvPr id="37" name="TextBox 37"/>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139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585003" y="3268439"/>
            <a:ext cx="536297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wspieranie działań sprzyjających budowaniu pozytywnych relacji między pracownikami/zleceniobiorcami/wolontariuszami;</a:t>
            </a:r>
          </a:p>
        </p:txBody>
      </p:sp>
      <p:sp>
        <p:nvSpPr>
          <p:cNvPr id="15" name="TextBox 15"/>
          <p:cNvSpPr txBox="1"/>
          <p:nvPr/>
        </p:nvSpPr>
        <p:spPr>
          <a:xfrm>
            <a:off x="1394046" y="328748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 </a:t>
            </a:r>
          </a:p>
        </p:txBody>
      </p:sp>
      <p:sp>
        <p:nvSpPr>
          <p:cNvPr id="16" name="TextBox 16"/>
          <p:cNvSpPr txBox="1"/>
          <p:nvPr/>
        </p:nvSpPr>
        <p:spPr>
          <a:xfrm>
            <a:off x="1394046" y="387556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17" name="TextBox 17"/>
          <p:cNvSpPr txBox="1"/>
          <p:nvPr/>
        </p:nvSpPr>
        <p:spPr>
          <a:xfrm>
            <a:off x="1585003" y="3843180"/>
            <a:ext cx="536297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budowanie poczucia odpowiedzialności wśród pracowników/ zleceniobiorców/ wolontariuszy poprzez poprawną komunikację oraz dobrą współpracę;</a:t>
            </a:r>
          </a:p>
        </p:txBody>
      </p:sp>
      <p:sp>
        <p:nvSpPr>
          <p:cNvPr id="18" name="TextBox 18"/>
          <p:cNvSpPr txBox="1"/>
          <p:nvPr/>
        </p:nvSpPr>
        <p:spPr>
          <a:xfrm>
            <a:off x="1394046" y="438961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19" name="TextBox 19"/>
          <p:cNvSpPr txBox="1"/>
          <p:nvPr/>
        </p:nvSpPr>
        <p:spPr>
          <a:xfrm>
            <a:off x="1585003" y="4356930"/>
            <a:ext cx="536297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uświadamianie pracownikom/zleceniobiorcom/wolontariuszom negatywnych skutków działań dyskryminujących i mobbingowych;</a:t>
            </a:r>
          </a:p>
        </p:txBody>
      </p:sp>
      <p:sp>
        <p:nvSpPr>
          <p:cNvPr id="20" name="TextBox 20"/>
          <p:cNvSpPr txBox="1"/>
          <p:nvPr/>
        </p:nvSpPr>
        <p:spPr>
          <a:xfrm>
            <a:off x="1394046" y="4903665"/>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34414A"/>
                </a:solidFill>
                <a:latin typeface="Arimo"/>
              </a:rPr>
              <a:t>d.</a:t>
            </a:r>
          </a:p>
        </p:txBody>
      </p:sp>
      <p:sp>
        <p:nvSpPr>
          <p:cNvPr id="21" name="TextBox 21"/>
          <p:cNvSpPr txBox="1"/>
          <p:nvPr/>
        </p:nvSpPr>
        <p:spPr>
          <a:xfrm>
            <a:off x="1585003" y="4859850"/>
            <a:ext cx="5362971" cy="8458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ochronę pracowników/zleceniobiorców/wolontariuszy przed dyskryminacją              i mobbingiem w miejscu pracy/zaangażowania, bez względu na charakter wykonywanej pracy/zaangażowania lub zakres wykonywanych czynności;</a:t>
            </a:r>
          </a:p>
          <a:p>
            <a:pPr algn="just">
              <a:lnSpc>
                <a:spcPts val="1679"/>
              </a:lnSpc>
            </a:pPr>
            <a:endParaRPr lang="en-US" sz="1200">
              <a:solidFill>
                <a:srgbClr val="000000"/>
              </a:solidFill>
              <a:latin typeface="Arimo"/>
            </a:endParaRPr>
          </a:p>
        </p:txBody>
      </p:sp>
      <p:sp>
        <p:nvSpPr>
          <p:cNvPr id="22" name="TextBox 22"/>
          <p:cNvSpPr txBox="1"/>
          <p:nvPr/>
        </p:nvSpPr>
        <p:spPr>
          <a:xfrm>
            <a:off x="1394046" y="559613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23" name="TextBox 23"/>
          <p:cNvSpPr txBox="1"/>
          <p:nvPr/>
        </p:nvSpPr>
        <p:spPr>
          <a:xfrm>
            <a:off x="1585003" y="5576730"/>
            <a:ext cx="536297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ograniczanie i eliminowanie konfliktów naruszających zasady współżycia społecznego oraz ich szkodliwych następstw;</a:t>
            </a:r>
          </a:p>
        </p:txBody>
      </p:sp>
      <p:sp>
        <p:nvSpPr>
          <p:cNvPr id="24" name="TextBox 24"/>
          <p:cNvSpPr txBox="1"/>
          <p:nvPr/>
        </p:nvSpPr>
        <p:spPr>
          <a:xfrm>
            <a:off x="1394046" y="611048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f.</a:t>
            </a:r>
          </a:p>
        </p:txBody>
      </p:sp>
      <p:sp>
        <p:nvSpPr>
          <p:cNvPr id="25" name="TextBox 25"/>
          <p:cNvSpPr txBox="1"/>
          <p:nvPr/>
        </p:nvSpPr>
        <p:spPr>
          <a:xfrm>
            <a:off x="1585003" y="6074887"/>
            <a:ext cx="536297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pomoc i wsparcie pracownikom/zleceniobiorcom/wolontariuszom zgłaszającym obawę naruszenia ich godności.</a:t>
            </a:r>
          </a:p>
        </p:txBody>
      </p:sp>
      <p:sp>
        <p:nvSpPr>
          <p:cNvPr id="26" name="TextBox 26"/>
          <p:cNvSpPr txBox="1"/>
          <p:nvPr/>
        </p:nvSpPr>
        <p:spPr>
          <a:xfrm>
            <a:off x="3624364" y="6744849"/>
            <a:ext cx="687286" cy="359073"/>
          </a:xfrm>
          <a:prstGeom prst="rect">
            <a:avLst/>
          </a:prstGeom>
        </p:spPr>
        <p:txBody>
          <a:bodyPr wrap="square"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err="1">
                <a:solidFill>
                  <a:srgbClr val="000000"/>
                </a:solidFill>
                <a:latin typeface="Arimo Bold"/>
              </a:rPr>
              <a:t>Definicje</a:t>
            </a:r>
            <a:endParaRPr lang="en-US" sz="1200" spc="-48">
              <a:solidFill>
                <a:srgbClr val="000000"/>
              </a:solidFill>
              <a:latin typeface="Arimo Bold"/>
            </a:endParaRPr>
          </a:p>
        </p:txBody>
      </p:sp>
      <p:sp>
        <p:nvSpPr>
          <p:cNvPr id="27" name="TextBox 27"/>
          <p:cNvSpPr txBox="1"/>
          <p:nvPr/>
        </p:nvSpPr>
        <p:spPr>
          <a:xfrm>
            <a:off x="1106511" y="7369090"/>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28" name="TextBox 28"/>
          <p:cNvSpPr txBox="1"/>
          <p:nvPr/>
        </p:nvSpPr>
        <p:spPr>
          <a:xfrm>
            <a:off x="577793" y="7718060"/>
            <a:ext cx="6487486" cy="18288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a:t>
            </a:r>
            <a:r>
              <a:rPr lang="en-US" sz="1200" spc="-48">
                <a:solidFill>
                  <a:srgbClr val="000000"/>
                </a:solidFill>
                <a:latin typeface="Arimo Bold"/>
              </a:rPr>
              <a:t>„Kodeks pracy” lub „KP”</a:t>
            </a:r>
            <a:r>
              <a:rPr lang="en-US" sz="1200" spc="-48">
                <a:solidFill>
                  <a:srgbClr val="000000"/>
                </a:solidFill>
                <a:latin typeface="Arimo"/>
              </a:rPr>
              <a:t> – obowiązujący akt normatywny uchwalony 26 czerwca 1974 r. jako Kodeks pracy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 </a:t>
            </a:r>
            <a:r>
              <a:rPr lang="en-US" sz="1200" spc="-48">
                <a:solidFill>
                  <a:srgbClr val="000000"/>
                </a:solidFill>
                <a:latin typeface="Arimo Bold"/>
              </a:rPr>
              <a:t>„Kodeks cywilny” </a:t>
            </a:r>
            <a:r>
              <a:rPr lang="en-US" sz="1200" spc="-48">
                <a:solidFill>
                  <a:srgbClr val="000000"/>
                </a:solidFill>
                <a:latin typeface="Arimo"/>
              </a:rPr>
              <a:t>– obowiązujący akt normatywny uchwalony  23 kwietnia 1964 r. jako Kodeks cywilny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„Ustawa o działalności pożytku publicznego i o wolontariacie” </a:t>
            </a:r>
            <a:r>
              <a:rPr lang="en-US" sz="1200" spc="-48">
                <a:solidFill>
                  <a:srgbClr val="000000"/>
                </a:solidFill>
                <a:latin typeface="Arimo"/>
              </a:rPr>
              <a:t>Ustawa z dnia 24 kwietnia 2003 r., regulująca działalność pożytku publicznego, w tym organizacji pożytku publicznego, oraz sposób sprawowania nadzoru nad działalnością pożytku publicznego;</a:t>
            </a:r>
          </a:p>
          <a:p>
            <a:pPr algn="just">
              <a:lnSpc>
                <a:spcPts val="1439"/>
              </a:lnSpc>
              <a:spcBef>
                <a:spcPct val="0"/>
              </a:spcBef>
            </a:pPr>
            <a:endParaRPr lang="en-US" sz="1200" spc="-48">
              <a:solidFill>
                <a:srgbClr val="000000"/>
              </a:solidFill>
              <a:latin typeface="Arimo"/>
            </a:endParaRPr>
          </a:p>
        </p:txBody>
      </p:sp>
      <p:sp>
        <p:nvSpPr>
          <p:cNvPr id="29" name="TextBox 29"/>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14</a:t>
            </a:r>
          </a:p>
        </p:txBody>
      </p:sp>
      <p:sp>
        <p:nvSpPr>
          <p:cNvPr id="30" name="TextBox 30"/>
          <p:cNvSpPr txBox="1"/>
          <p:nvPr/>
        </p:nvSpPr>
        <p:spPr>
          <a:xfrm>
            <a:off x="512866" y="1371521"/>
            <a:ext cx="6552413" cy="18935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6. Stowarzyszenie „.............................”  dzięki wdrożeniu Procedury potępia i uznaje za szkodliwe i niedopuszczalne działania mające znamiona dyskryminacji i mobbingu, naruszające godność pracowników, zleceniobiorców i wolontariuszy oraz wszelkie eskalowanie sytuacji konfliktowych, naruszających zasady współżycia społecznego w środowisku pracowniczym           i osób realizujących zlecenia i wolontariat.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7. Wdrożenie Procedury, tym samym przeciwdziałanie wszelkim przejawom sytuacji noszących znamiona dyskryminacji lub mobbingu następuje m.in. poprzez:</a:t>
            </a:r>
          </a:p>
          <a:p>
            <a:pPr algn="ctr">
              <a:lnSpc>
                <a:spcPts val="1679"/>
              </a:lnSpc>
            </a:pPr>
            <a:endParaRPr lang="en-US" sz="1200">
              <a:solidFill>
                <a:srgbClr val="000000"/>
              </a:solidFill>
              <a:latin typeface="Arimo"/>
            </a:endParaRPr>
          </a:p>
        </p:txBody>
      </p:sp>
      <p:sp>
        <p:nvSpPr>
          <p:cNvPr id="31" name="TextBox 31"/>
          <p:cNvSpPr txBox="1"/>
          <p:nvPr/>
        </p:nvSpPr>
        <p:spPr>
          <a:xfrm>
            <a:off x="3314057" y="139057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2" name="TextBox 39">
            <a:extLst>
              <a:ext uri="{FF2B5EF4-FFF2-40B4-BE49-F238E27FC236}">
                <a16:creationId xmlns:a16="http://schemas.microsoft.com/office/drawing/2014/main" id="{2F8236BB-766D-633C-ACD7-5F61268CEDC3}"/>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33" name="TextBox 40">
            <a:extLst>
              <a:ext uri="{FF2B5EF4-FFF2-40B4-BE49-F238E27FC236}">
                <a16:creationId xmlns:a16="http://schemas.microsoft.com/office/drawing/2014/main" id="{D088D72B-FC00-78F7-157F-73CC18B52136}"/>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44835" y="1236959"/>
            <a:ext cx="7126892" cy="8699041"/>
            <a:chOff x="0" y="0"/>
            <a:chExt cx="41841734" cy="51071764"/>
          </a:xfrm>
        </p:grpSpPr>
        <p:sp>
          <p:nvSpPr>
            <p:cNvPr id="3" name="Freeform 3"/>
            <p:cNvSpPr/>
            <p:nvPr/>
          </p:nvSpPr>
          <p:spPr>
            <a:xfrm>
              <a:off x="0" y="0"/>
              <a:ext cx="41841734" cy="51071763"/>
            </a:xfrm>
            <a:custGeom>
              <a:avLst/>
              <a:gdLst/>
              <a:ahLst/>
              <a:cxnLst/>
              <a:rect l="l" t="t" r="r" b="b"/>
              <a:pathLst>
                <a:path w="41841734" h="51071763">
                  <a:moveTo>
                    <a:pt x="0" y="0"/>
                  </a:moveTo>
                  <a:lnTo>
                    <a:pt x="0" y="51071763"/>
                  </a:lnTo>
                  <a:lnTo>
                    <a:pt x="41841734" y="51071763"/>
                  </a:lnTo>
                  <a:lnTo>
                    <a:pt x="41841734" y="0"/>
                  </a:lnTo>
                  <a:lnTo>
                    <a:pt x="0" y="0"/>
                  </a:lnTo>
                  <a:close/>
                  <a:moveTo>
                    <a:pt x="41780774" y="51010806"/>
                  </a:moveTo>
                  <a:lnTo>
                    <a:pt x="59690" y="51010806"/>
                  </a:lnTo>
                  <a:lnTo>
                    <a:pt x="59690" y="59690"/>
                  </a:lnTo>
                  <a:lnTo>
                    <a:pt x="41780774" y="59690"/>
                  </a:lnTo>
                  <a:lnTo>
                    <a:pt x="41780774"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479840" y="7545475"/>
            <a:ext cx="6600320" cy="1822142"/>
            <a:chOff x="0" y="-106313"/>
            <a:chExt cx="8800426" cy="2429523"/>
          </a:xfrm>
        </p:grpSpPr>
        <p:grpSp>
          <p:nvGrpSpPr>
            <p:cNvPr id="15" name="Group 15"/>
            <p:cNvGrpSpPr/>
            <p:nvPr/>
          </p:nvGrpSpPr>
          <p:grpSpPr>
            <a:xfrm>
              <a:off x="32571" y="-77422"/>
              <a:ext cx="8767855" cy="2400632"/>
              <a:chOff x="0" y="-28575"/>
              <a:chExt cx="2356651" cy="645249"/>
            </a:xfrm>
          </p:grpSpPr>
          <p:sp>
            <p:nvSpPr>
              <p:cNvPr id="16" name="Freeform 16"/>
              <p:cNvSpPr/>
              <p:nvPr/>
            </p:nvSpPr>
            <p:spPr>
              <a:xfrm>
                <a:off x="0" y="0"/>
                <a:ext cx="2356651" cy="616674"/>
              </a:xfrm>
              <a:custGeom>
                <a:avLst/>
                <a:gdLst/>
                <a:ahLst/>
                <a:cxnLst/>
                <a:rect l="l" t="t" r="r" b="b"/>
                <a:pathLst>
                  <a:path w="2356651" h="616674">
                    <a:moveTo>
                      <a:pt x="0" y="0"/>
                    </a:moveTo>
                    <a:lnTo>
                      <a:pt x="2356651" y="0"/>
                    </a:lnTo>
                    <a:lnTo>
                      <a:pt x="2356651" y="616674"/>
                    </a:lnTo>
                    <a:lnTo>
                      <a:pt x="0" y="616674"/>
                    </a:lnTo>
                    <a:close/>
                  </a:path>
                </a:pathLst>
              </a:custGeom>
              <a:solidFill>
                <a:srgbClr val="FFFFFF"/>
              </a:solidFill>
            </p:spPr>
            <p:txBody>
              <a:bodyPr/>
              <a:lstStyle/>
              <a:p>
                <a:endParaRPr lang="pl-PL"/>
              </a:p>
            </p:txBody>
          </p:sp>
          <p:sp>
            <p:nvSpPr>
              <p:cNvPr id="17" name="TextBox 17"/>
              <p:cNvSpPr txBox="1"/>
              <p:nvPr/>
            </p:nvSpPr>
            <p:spPr>
              <a:xfrm>
                <a:off x="0" y="-28575"/>
                <a:ext cx="2356651" cy="645249"/>
              </a:xfrm>
              <a:prstGeom prst="rect">
                <a:avLst/>
              </a:prstGeom>
            </p:spPr>
            <p:txBody>
              <a:bodyPr lIns="50800" tIns="50800" rIns="50800" bIns="50800" rtlCol="0" anchor="ctr"/>
              <a:lstStyle/>
              <a:p>
                <a:pPr algn="ctr">
                  <a:lnSpc>
                    <a:spcPts val="2100"/>
                  </a:lnSpc>
                </a:pPr>
                <a:endParaRPr/>
              </a:p>
            </p:txBody>
          </p:sp>
        </p:grpSp>
        <p:grpSp>
          <p:nvGrpSpPr>
            <p:cNvPr id="18" name="Group 18"/>
            <p:cNvGrpSpPr/>
            <p:nvPr/>
          </p:nvGrpSpPr>
          <p:grpSpPr>
            <a:xfrm>
              <a:off x="0" y="-106313"/>
              <a:ext cx="8800426" cy="2429523"/>
              <a:chOff x="0" y="-28575"/>
              <a:chExt cx="2365406" cy="653014"/>
            </a:xfrm>
          </p:grpSpPr>
          <p:sp>
            <p:nvSpPr>
              <p:cNvPr id="19" name="Freeform 19"/>
              <p:cNvSpPr/>
              <p:nvPr/>
            </p:nvSpPr>
            <p:spPr>
              <a:xfrm>
                <a:off x="0" y="0"/>
                <a:ext cx="2365406" cy="624439"/>
              </a:xfrm>
              <a:custGeom>
                <a:avLst/>
                <a:gdLst/>
                <a:ahLst/>
                <a:cxnLst/>
                <a:rect l="l" t="t" r="r" b="b"/>
                <a:pathLst>
                  <a:path w="2365406" h="624439">
                    <a:moveTo>
                      <a:pt x="0" y="0"/>
                    </a:moveTo>
                    <a:lnTo>
                      <a:pt x="2365406" y="0"/>
                    </a:lnTo>
                    <a:lnTo>
                      <a:pt x="2365406" y="624439"/>
                    </a:lnTo>
                    <a:lnTo>
                      <a:pt x="0" y="62443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20" name="TextBox 20"/>
              <p:cNvSpPr txBox="1"/>
              <p:nvPr/>
            </p:nvSpPr>
            <p:spPr>
              <a:xfrm>
                <a:off x="0" y="-28575"/>
                <a:ext cx="2365406" cy="653014"/>
              </a:xfrm>
              <a:prstGeom prst="rect">
                <a:avLst/>
              </a:prstGeom>
            </p:spPr>
            <p:txBody>
              <a:bodyPr lIns="50800" tIns="50800" rIns="50800" bIns="50800" rtlCol="0" anchor="ctr"/>
              <a:lstStyle/>
              <a:p>
                <a:pPr algn="ctr">
                  <a:lnSpc>
                    <a:spcPts val="2100"/>
                  </a:lnSpc>
                </a:pPr>
                <a:endParaRPr/>
              </a:p>
            </p:txBody>
          </p:sp>
        </p:grpSp>
        <p:grpSp>
          <p:nvGrpSpPr>
            <p:cNvPr id="21" name="Group 21"/>
            <p:cNvGrpSpPr/>
            <p:nvPr/>
          </p:nvGrpSpPr>
          <p:grpSpPr>
            <a:xfrm>
              <a:off x="0" y="-106313"/>
              <a:ext cx="752418" cy="2429523"/>
              <a:chOff x="0" y="-28575"/>
              <a:chExt cx="202237" cy="653014"/>
            </a:xfrm>
          </p:grpSpPr>
          <p:sp>
            <p:nvSpPr>
              <p:cNvPr id="22" name="Freeform 22"/>
              <p:cNvSpPr/>
              <p:nvPr/>
            </p:nvSpPr>
            <p:spPr>
              <a:xfrm>
                <a:off x="0" y="0"/>
                <a:ext cx="202237" cy="624439"/>
              </a:xfrm>
              <a:custGeom>
                <a:avLst/>
                <a:gdLst/>
                <a:ahLst/>
                <a:cxnLst/>
                <a:rect l="l" t="t" r="r" b="b"/>
                <a:pathLst>
                  <a:path w="202237" h="624439">
                    <a:moveTo>
                      <a:pt x="0" y="0"/>
                    </a:moveTo>
                    <a:lnTo>
                      <a:pt x="202237" y="0"/>
                    </a:lnTo>
                    <a:lnTo>
                      <a:pt x="202237" y="624439"/>
                    </a:lnTo>
                    <a:lnTo>
                      <a:pt x="0" y="624439"/>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23" name="TextBox 23"/>
              <p:cNvSpPr txBox="1"/>
              <p:nvPr/>
            </p:nvSpPr>
            <p:spPr>
              <a:xfrm>
                <a:off x="0" y="-28575"/>
                <a:ext cx="202237" cy="653014"/>
              </a:xfrm>
              <a:prstGeom prst="rect">
                <a:avLst/>
              </a:prstGeom>
            </p:spPr>
            <p:txBody>
              <a:bodyPr lIns="50800" tIns="50800" rIns="50800" bIns="50800" rtlCol="0" anchor="ctr"/>
              <a:lstStyle/>
              <a:p>
                <a:pPr algn="ctr">
                  <a:lnSpc>
                    <a:spcPts val="2100"/>
                  </a:lnSpc>
                </a:pPr>
                <a:endParaRPr/>
              </a:p>
            </p:txBody>
          </p:sp>
        </p:grpSp>
        <p:sp>
          <p:nvSpPr>
            <p:cNvPr id="24" name="TextBox 24"/>
            <p:cNvSpPr txBox="1"/>
            <p:nvPr/>
          </p:nvSpPr>
          <p:spPr>
            <a:xfrm>
              <a:off x="109313" y="185748"/>
              <a:ext cx="533792" cy="273050"/>
            </a:xfrm>
            <a:prstGeom prst="rect">
              <a:avLst/>
            </a:prstGeom>
          </p:spPr>
          <p:txBody>
            <a:bodyPr lIns="0" tIns="0" rIns="0" bIns="0" rtlCol="0" anchor="t">
              <a:spAutoFit/>
            </a:bodyPr>
            <a:lstStyle/>
            <a:p>
              <a:pPr algn="ctr">
                <a:lnSpc>
                  <a:spcPts val="1559"/>
                </a:lnSpc>
                <a:spcBef>
                  <a:spcPct val="0"/>
                </a:spcBef>
              </a:pPr>
              <a:r>
                <a:rPr lang="en-US" sz="1299" spc="-51">
                  <a:solidFill>
                    <a:srgbClr val="34414A"/>
                  </a:solidFill>
                  <a:latin typeface="Arimo Bold"/>
                </a:rPr>
                <a:t>8</a:t>
              </a:r>
            </a:p>
          </p:txBody>
        </p:sp>
        <p:sp>
          <p:nvSpPr>
            <p:cNvPr id="25" name="TextBox 25"/>
            <p:cNvSpPr txBox="1"/>
            <p:nvPr/>
          </p:nvSpPr>
          <p:spPr>
            <a:xfrm>
              <a:off x="934851" y="222249"/>
              <a:ext cx="7778985" cy="222283"/>
            </a:xfrm>
            <a:prstGeom prst="rect">
              <a:avLst/>
            </a:prstGeom>
          </p:spPr>
          <p:txBody>
            <a:bodyPr lIns="0" tIns="0" rIns="0" bIns="0" rtlCol="0" anchor="t">
              <a:spAutoFit/>
            </a:bodyPr>
            <a:lstStyle/>
            <a:p>
              <a:pPr algn="just">
                <a:lnSpc>
                  <a:spcPts val="1320"/>
                </a:lnSpc>
                <a:spcBef>
                  <a:spcPct val="0"/>
                </a:spcBef>
              </a:pPr>
              <a:r>
                <a:rPr lang="en-US" sz="1100" spc="-44">
                  <a:solidFill>
                    <a:srgbClr val="34414A"/>
                  </a:solidFill>
                  <a:latin typeface="Arimo"/>
                </a:rPr>
                <a:t>Data i </a:t>
              </a:r>
              <a:r>
                <a:rPr lang="en-US" sz="1100" spc="-44" err="1">
                  <a:solidFill>
                    <a:srgbClr val="34414A"/>
                  </a:solidFill>
                  <a:latin typeface="Arimo"/>
                </a:rPr>
                <a:t>podpis</a:t>
              </a:r>
              <a:r>
                <a:rPr lang="en-US" sz="1100" spc="-44">
                  <a:solidFill>
                    <a:srgbClr val="34414A"/>
                  </a:solidFill>
                  <a:latin typeface="Arimo"/>
                </a:rPr>
                <a:t> </a:t>
              </a:r>
              <a:r>
                <a:rPr lang="en-US" sz="1100" spc="-44" err="1">
                  <a:solidFill>
                    <a:srgbClr val="34414A"/>
                  </a:solidFill>
                  <a:latin typeface="Arimo"/>
                </a:rPr>
                <a:t>osoby</a:t>
              </a:r>
              <a:r>
                <a:rPr lang="en-US" sz="1100" spc="-44">
                  <a:solidFill>
                    <a:srgbClr val="34414A"/>
                  </a:solidFill>
                  <a:latin typeface="Arimo"/>
                </a:rPr>
                <a:t> </a:t>
              </a:r>
              <a:r>
                <a:rPr lang="en-US" sz="1100" spc="-44" err="1">
                  <a:solidFill>
                    <a:srgbClr val="34414A"/>
                  </a:solidFill>
                  <a:latin typeface="Arimo"/>
                </a:rPr>
                <a:t>składającej</a:t>
              </a:r>
              <a:r>
                <a:rPr lang="en-US" sz="1100" spc="-44">
                  <a:solidFill>
                    <a:srgbClr val="34414A"/>
                  </a:solidFill>
                  <a:latin typeface="Arimo"/>
                </a:rPr>
                <a:t> </a:t>
              </a:r>
              <a:r>
                <a:rPr lang="en-US" sz="1100" spc="-44" err="1">
                  <a:solidFill>
                    <a:srgbClr val="34414A"/>
                  </a:solidFill>
                  <a:latin typeface="Arimo"/>
                </a:rPr>
                <a:t>Zawiadomienie</a:t>
              </a:r>
              <a:r>
                <a:rPr lang="en-US" sz="1100" spc="-44">
                  <a:solidFill>
                    <a:srgbClr val="34414A"/>
                  </a:solidFill>
                  <a:latin typeface="Arimo"/>
                </a:rPr>
                <a:t>:</a:t>
              </a:r>
            </a:p>
          </p:txBody>
        </p:sp>
      </p:grpSp>
      <p:grpSp>
        <p:nvGrpSpPr>
          <p:cNvPr id="26" name="Group 26"/>
          <p:cNvGrpSpPr/>
          <p:nvPr/>
        </p:nvGrpSpPr>
        <p:grpSpPr>
          <a:xfrm>
            <a:off x="492054" y="1440451"/>
            <a:ext cx="6575891" cy="5976942"/>
            <a:chOff x="0" y="0"/>
            <a:chExt cx="2356651" cy="2142001"/>
          </a:xfrm>
        </p:grpSpPr>
        <p:sp>
          <p:nvSpPr>
            <p:cNvPr id="27" name="Freeform 27"/>
            <p:cNvSpPr/>
            <p:nvPr/>
          </p:nvSpPr>
          <p:spPr>
            <a:xfrm>
              <a:off x="0" y="0"/>
              <a:ext cx="2356651" cy="2142001"/>
            </a:xfrm>
            <a:custGeom>
              <a:avLst/>
              <a:gdLst/>
              <a:ahLst/>
              <a:cxnLst/>
              <a:rect l="l" t="t" r="r" b="b"/>
              <a:pathLst>
                <a:path w="2356651" h="2142001">
                  <a:moveTo>
                    <a:pt x="0" y="0"/>
                  </a:moveTo>
                  <a:lnTo>
                    <a:pt x="2356651" y="0"/>
                  </a:lnTo>
                  <a:lnTo>
                    <a:pt x="2356651" y="2142001"/>
                  </a:lnTo>
                  <a:lnTo>
                    <a:pt x="0" y="2142001"/>
                  </a:lnTo>
                  <a:close/>
                </a:path>
              </a:pathLst>
            </a:custGeom>
            <a:solidFill>
              <a:srgbClr val="FFFFFF"/>
            </a:solidFill>
          </p:spPr>
          <p:txBody>
            <a:bodyPr/>
            <a:lstStyle/>
            <a:p>
              <a:endParaRPr lang="pl-PL"/>
            </a:p>
          </p:txBody>
        </p:sp>
        <p:sp>
          <p:nvSpPr>
            <p:cNvPr id="28" name="TextBox 28"/>
            <p:cNvSpPr txBox="1"/>
            <p:nvPr/>
          </p:nvSpPr>
          <p:spPr>
            <a:xfrm>
              <a:off x="0" y="-28575"/>
              <a:ext cx="2356651" cy="2170576"/>
            </a:xfrm>
            <a:prstGeom prst="rect">
              <a:avLst/>
            </a:prstGeom>
          </p:spPr>
          <p:txBody>
            <a:bodyPr lIns="50800" tIns="50800" rIns="50800" bIns="50800" rtlCol="0" anchor="ctr"/>
            <a:lstStyle/>
            <a:p>
              <a:pPr algn="ctr">
                <a:lnSpc>
                  <a:spcPts val="2100"/>
                </a:lnSpc>
              </a:pPr>
              <a:endParaRPr/>
            </a:p>
          </p:txBody>
        </p:sp>
      </p:grpSp>
      <p:grpSp>
        <p:nvGrpSpPr>
          <p:cNvPr id="29" name="Group 29"/>
          <p:cNvGrpSpPr/>
          <p:nvPr/>
        </p:nvGrpSpPr>
        <p:grpSpPr>
          <a:xfrm>
            <a:off x="479840" y="1440451"/>
            <a:ext cx="6600320" cy="5976942"/>
            <a:chOff x="0" y="0"/>
            <a:chExt cx="2365406" cy="2142001"/>
          </a:xfrm>
        </p:grpSpPr>
        <p:sp>
          <p:nvSpPr>
            <p:cNvPr id="30" name="Freeform 30"/>
            <p:cNvSpPr/>
            <p:nvPr/>
          </p:nvSpPr>
          <p:spPr>
            <a:xfrm>
              <a:off x="0" y="0"/>
              <a:ext cx="2365406" cy="2142001"/>
            </a:xfrm>
            <a:custGeom>
              <a:avLst/>
              <a:gdLst/>
              <a:ahLst/>
              <a:cxnLst/>
              <a:rect l="l" t="t" r="r" b="b"/>
              <a:pathLst>
                <a:path w="2365406" h="2142001">
                  <a:moveTo>
                    <a:pt x="0" y="0"/>
                  </a:moveTo>
                  <a:lnTo>
                    <a:pt x="2365406" y="0"/>
                  </a:lnTo>
                  <a:lnTo>
                    <a:pt x="2365406" y="2142001"/>
                  </a:lnTo>
                  <a:lnTo>
                    <a:pt x="0" y="2142001"/>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31" name="TextBox 31"/>
            <p:cNvSpPr txBox="1"/>
            <p:nvPr/>
          </p:nvSpPr>
          <p:spPr>
            <a:xfrm>
              <a:off x="0" y="-28575"/>
              <a:ext cx="2365406" cy="2170576"/>
            </a:xfrm>
            <a:prstGeom prst="rect">
              <a:avLst/>
            </a:prstGeom>
          </p:spPr>
          <p:txBody>
            <a:bodyPr lIns="50800" tIns="50800" rIns="50800" bIns="50800" rtlCol="0" anchor="ctr"/>
            <a:lstStyle/>
            <a:p>
              <a:pPr algn="ctr">
                <a:lnSpc>
                  <a:spcPts val="2100"/>
                </a:lnSpc>
              </a:pPr>
              <a:endParaRPr/>
            </a:p>
          </p:txBody>
        </p:sp>
      </p:grpSp>
      <p:grpSp>
        <p:nvGrpSpPr>
          <p:cNvPr id="32" name="Group 32"/>
          <p:cNvGrpSpPr/>
          <p:nvPr/>
        </p:nvGrpSpPr>
        <p:grpSpPr>
          <a:xfrm>
            <a:off x="479840" y="1440451"/>
            <a:ext cx="564314" cy="5976942"/>
            <a:chOff x="0" y="0"/>
            <a:chExt cx="202237" cy="2142001"/>
          </a:xfrm>
        </p:grpSpPr>
        <p:sp>
          <p:nvSpPr>
            <p:cNvPr id="33" name="Freeform 33"/>
            <p:cNvSpPr/>
            <p:nvPr/>
          </p:nvSpPr>
          <p:spPr>
            <a:xfrm>
              <a:off x="0" y="0"/>
              <a:ext cx="202237" cy="2142001"/>
            </a:xfrm>
            <a:custGeom>
              <a:avLst/>
              <a:gdLst/>
              <a:ahLst/>
              <a:cxnLst/>
              <a:rect l="l" t="t" r="r" b="b"/>
              <a:pathLst>
                <a:path w="202237" h="2142001">
                  <a:moveTo>
                    <a:pt x="0" y="0"/>
                  </a:moveTo>
                  <a:lnTo>
                    <a:pt x="202237" y="0"/>
                  </a:lnTo>
                  <a:lnTo>
                    <a:pt x="202237" y="2142001"/>
                  </a:lnTo>
                  <a:lnTo>
                    <a:pt x="0" y="2142001"/>
                  </a:lnTo>
                  <a:close/>
                </a:path>
              </a:pathLst>
            </a:custGeom>
            <a:solidFill>
              <a:srgbClr val="000000">
                <a:alpha val="0"/>
              </a:srgbClr>
            </a:solidFill>
            <a:ln w="9525" cap="sq">
              <a:solidFill>
                <a:srgbClr val="000000"/>
              </a:solidFill>
              <a:prstDash val="solid"/>
              <a:miter/>
            </a:ln>
          </p:spPr>
          <p:txBody>
            <a:bodyPr/>
            <a:lstStyle/>
            <a:p>
              <a:endParaRPr lang="pl-PL"/>
            </a:p>
          </p:txBody>
        </p:sp>
        <p:sp>
          <p:nvSpPr>
            <p:cNvPr id="34" name="TextBox 34"/>
            <p:cNvSpPr txBox="1"/>
            <p:nvPr/>
          </p:nvSpPr>
          <p:spPr>
            <a:xfrm>
              <a:off x="0" y="-28575"/>
              <a:ext cx="202237" cy="2170576"/>
            </a:xfrm>
            <a:prstGeom prst="rect">
              <a:avLst/>
            </a:prstGeom>
          </p:spPr>
          <p:txBody>
            <a:bodyPr lIns="50800" tIns="50800" rIns="50800" bIns="50800" rtlCol="0" anchor="ctr"/>
            <a:lstStyle/>
            <a:p>
              <a:pPr algn="ctr">
                <a:lnSpc>
                  <a:spcPts val="2100"/>
                </a:lnSpc>
              </a:pPr>
              <a:endParaRPr/>
            </a:p>
          </p:txBody>
        </p:sp>
      </p:grpSp>
      <p:sp>
        <p:nvSpPr>
          <p:cNvPr id="35" name="TextBox 35"/>
          <p:cNvSpPr txBox="1"/>
          <p:nvPr/>
        </p:nvSpPr>
        <p:spPr>
          <a:xfrm>
            <a:off x="561825" y="1643390"/>
            <a:ext cx="400344" cy="209550"/>
          </a:xfrm>
          <a:prstGeom prst="rect">
            <a:avLst/>
          </a:prstGeom>
        </p:spPr>
        <p:txBody>
          <a:bodyPr lIns="0" tIns="0" rIns="0" bIns="0" rtlCol="0" anchor="t">
            <a:spAutoFit/>
          </a:bodyPr>
          <a:lstStyle/>
          <a:p>
            <a:pPr algn="ctr">
              <a:lnSpc>
                <a:spcPts val="1559"/>
              </a:lnSpc>
              <a:spcBef>
                <a:spcPct val="0"/>
              </a:spcBef>
            </a:pPr>
            <a:r>
              <a:rPr lang="en-US" sz="1299" spc="-51">
                <a:solidFill>
                  <a:srgbClr val="34414A"/>
                </a:solidFill>
                <a:latin typeface="Arimo Bold"/>
              </a:rPr>
              <a:t>7</a:t>
            </a:r>
          </a:p>
        </p:txBody>
      </p:sp>
      <p:sp>
        <p:nvSpPr>
          <p:cNvPr id="36" name="TextBox 36"/>
          <p:cNvSpPr txBox="1"/>
          <p:nvPr/>
        </p:nvSpPr>
        <p:spPr>
          <a:xfrm>
            <a:off x="1180979" y="1643390"/>
            <a:ext cx="5834239" cy="500137"/>
          </a:xfrm>
          <a:prstGeom prst="rect">
            <a:avLst/>
          </a:prstGeom>
        </p:spPr>
        <p:txBody>
          <a:bodyPr lIns="0" tIns="0" rIns="0" bIns="0" rtlCol="0" anchor="t">
            <a:spAutoFit/>
          </a:bodyPr>
          <a:lstStyle/>
          <a:p>
            <a:pPr algn="just">
              <a:lnSpc>
                <a:spcPts val="1320"/>
              </a:lnSpc>
            </a:pPr>
            <a:r>
              <a:rPr lang="en-US" sz="1100" spc="-44" err="1">
                <a:solidFill>
                  <a:srgbClr val="34414A"/>
                </a:solidFill>
                <a:latin typeface="Arimo"/>
              </a:rPr>
              <a:t>Dowody</a:t>
            </a:r>
            <a:r>
              <a:rPr lang="en-US" sz="1100" spc="-44">
                <a:solidFill>
                  <a:srgbClr val="34414A"/>
                </a:solidFill>
                <a:latin typeface="Arimo"/>
              </a:rPr>
              <a:t> (</a:t>
            </a:r>
            <a:r>
              <a:rPr lang="en-US" sz="1100" spc="-44" err="1">
                <a:solidFill>
                  <a:srgbClr val="34414A"/>
                </a:solidFill>
                <a:latin typeface="Arimo"/>
              </a:rPr>
              <a:t>prosimy</a:t>
            </a:r>
            <a:r>
              <a:rPr lang="en-US" sz="1100" spc="-44">
                <a:solidFill>
                  <a:srgbClr val="34414A"/>
                </a:solidFill>
                <a:latin typeface="Arimo"/>
              </a:rPr>
              <a:t> </a:t>
            </a:r>
            <a:r>
              <a:rPr lang="en-US" sz="1100" spc="-44" err="1">
                <a:solidFill>
                  <a:srgbClr val="34414A"/>
                </a:solidFill>
                <a:latin typeface="Arimo"/>
              </a:rPr>
              <a:t>opisać</a:t>
            </a:r>
            <a:r>
              <a:rPr lang="en-US" sz="1100" spc="-44">
                <a:solidFill>
                  <a:srgbClr val="34414A"/>
                </a:solidFill>
                <a:latin typeface="Arimo"/>
              </a:rPr>
              <a:t> </a:t>
            </a:r>
            <a:r>
              <a:rPr lang="en-US" sz="1100" spc="-44" err="1">
                <a:solidFill>
                  <a:srgbClr val="34414A"/>
                </a:solidFill>
                <a:latin typeface="Arimo"/>
              </a:rPr>
              <a:t>dowody</a:t>
            </a:r>
            <a:r>
              <a:rPr lang="en-US" sz="1100" spc="-44">
                <a:solidFill>
                  <a:srgbClr val="34414A"/>
                </a:solidFill>
                <a:latin typeface="Arimo"/>
              </a:rPr>
              <a:t> oraz </a:t>
            </a:r>
            <a:r>
              <a:rPr lang="en-US" sz="1100" spc="-44" err="1">
                <a:solidFill>
                  <a:srgbClr val="34414A"/>
                </a:solidFill>
                <a:latin typeface="Arimo"/>
              </a:rPr>
              <a:t>załączyć</a:t>
            </a:r>
            <a:r>
              <a:rPr lang="en-US" sz="1100" spc="-44">
                <a:solidFill>
                  <a:srgbClr val="34414A"/>
                </a:solidFill>
                <a:latin typeface="Arimo"/>
              </a:rPr>
              <a:t> w </a:t>
            </a:r>
            <a:r>
              <a:rPr lang="en-US" sz="1100" spc="-44" err="1">
                <a:solidFill>
                  <a:srgbClr val="34414A"/>
                </a:solidFill>
                <a:latin typeface="Arimo"/>
              </a:rPr>
              <a:t>miarę</a:t>
            </a:r>
            <a:r>
              <a:rPr lang="en-US" sz="1100" spc="-44">
                <a:solidFill>
                  <a:srgbClr val="34414A"/>
                </a:solidFill>
                <a:latin typeface="Arimo"/>
              </a:rPr>
              <a:t> możliwości wszystkie </a:t>
            </a:r>
            <a:r>
              <a:rPr lang="en-US" sz="1100" spc="-44" err="1">
                <a:solidFill>
                  <a:srgbClr val="34414A"/>
                </a:solidFill>
                <a:latin typeface="Arimo"/>
              </a:rPr>
              <a:t>dowody</a:t>
            </a:r>
            <a:r>
              <a:rPr lang="en-US" sz="1100" spc="-44">
                <a:solidFill>
                  <a:srgbClr val="34414A"/>
                </a:solidFill>
                <a:latin typeface="Arimo"/>
              </a:rPr>
              <a:t> </a:t>
            </a:r>
            <a:r>
              <a:rPr lang="en-US" sz="1100" spc="-44" err="1">
                <a:solidFill>
                  <a:srgbClr val="34414A"/>
                </a:solidFill>
                <a:latin typeface="Arimo"/>
              </a:rPr>
              <a:t>stanowiące</a:t>
            </a:r>
            <a:r>
              <a:rPr lang="en-US" sz="1100" spc="-44">
                <a:solidFill>
                  <a:srgbClr val="34414A"/>
                </a:solidFill>
                <a:latin typeface="Arimo"/>
              </a:rPr>
              <a:t> </a:t>
            </a:r>
            <a:r>
              <a:rPr lang="en-US" sz="1100" spc="-44" err="1">
                <a:solidFill>
                  <a:srgbClr val="34414A"/>
                </a:solidFill>
                <a:latin typeface="Arimo"/>
              </a:rPr>
              <a:t>potwierdzenie</a:t>
            </a:r>
            <a:r>
              <a:rPr lang="en-US" sz="1100" spc="-44">
                <a:solidFill>
                  <a:srgbClr val="34414A"/>
                </a:solidFill>
                <a:latin typeface="Arimo"/>
              </a:rPr>
              <a:t> </a:t>
            </a:r>
            <a:r>
              <a:rPr lang="en-US" sz="1100" spc="-44" err="1">
                <a:solidFill>
                  <a:srgbClr val="34414A"/>
                </a:solidFill>
                <a:latin typeface="Arimo"/>
              </a:rPr>
              <a:t>opisanego</a:t>
            </a:r>
            <a:r>
              <a:rPr lang="en-US" sz="1100" spc="-44">
                <a:solidFill>
                  <a:srgbClr val="34414A"/>
                </a:solidFill>
                <a:latin typeface="Arimo"/>
              </a:rPr>
              <a:t> </a:t>
            </a:r>
            <a:r>
              <a:rPr lang="en-US" sz="1100" spc="-44" err="1">
                <a:solidFill>
                  <a:srgbClr val="34414A"/>
                </a:solidFill>
                <a:latin typeface="Arimo"/>
              </a:rPr>
              <a:t>zachowania</a:t>
            </a:r>
            <a:r>
              <a:rPr lang="en-US" sz="1100" spc="-44">
                <a:solidFill>
                  <a:srgbClr val="34414A"/>
                </a:solidFill>
                <a:latin typeface="Arimo"/>
              </a:rPr>
              <a:t> np. </a:t>
            </a:r>
            <a:r>
              <a:rPr lang="en-US" sz="1100" spc="-44" err="1">
                <a:solidFill>
                  <a:srgbClr val="34414A"/>
                </a:solidFill>
                <a:latin typeface="Arimo"/>
              </a:rPr>
              <a:t>zdjęcia</a:t>
            </a:r>
            <a:r>
              <a:rPr lang="en-US" sz="1100" spc="-44">
                <a:solidFill>
                  <a:srgbClr val="34414A"/>
                </a:solidFill>
                <a:latin typeface="Arimo"/>
              </a:rPr>
              <a:t>, </a:t>
            </a:r>
            <a:r>
              <a:rPr lang="en-US" sz="1100" spc="-44" err="1">
                <a:solidFill>
                  <a:srgbClr val="34414A"/>
                </a:solidFill>
                <a:latin typeface="Arimo"/>
              </a:rPr>
              <a:t>wiadomości</a:t>
            </a:r>
            <a:r>
              <a:rPr lang="en-US" sz="1100" spc="-44">
                <a:solidFill>
                  <a:srgbClr val="34414A"/>
                </a:solidFill>
                <a:latin typeface="Arimo"/>
              </a:rPr>
              <a:t> </a:t>
            </a:r>
            <a:r>
              <a:rPr lang="en-US" sz="1100" spc="-44" err="1">
                <a:solidFill>
                  <a:srgbClr val="34414A"/>
                </a:solidFill>
                <a:latin typeface="Arimo"/>
              </a:rPr>
              <a:t>meilowe</a:t>
            </a:r>
            <a:r>
              <a:rPr lang="en-US" sz="1100" spc="-44">
                <a:solidFill>
                  <a:srgbClr val="34414A"/>
                </a:solidFill>
                <a:latin typeface="Arimo"/>
              </a:rPr>
              <a:t>, </a:t>
            </a:r>
            <a:r>
              <a:rPr lang="en-US" sz="1100" spc="-44" err="1">
                <a:solidFill>
                  <a:srgbClr val="34414A"/>
                </a:solidFill>
                <a:latin typeface="Arimo"/>
              </a:rPr>
              <a:t>sms</a:t>
            </a:r>
            <a:r>
              <a:rPr lang="en-US" sz="1100" spc="-44">
                <a:solidFill>
                  <a:srgbClr val="34414A"/>
                </a:solidFill>
                <a:latin typeface="Arimo"/>
              </a:rPr>
              <a:t>-y etc.):</a:t>
            </a:r>
          </a:p>
          <a:p>
            <a:pPr algn="just">
              <a:lnSpc>
                <a:spcPts val="1320"/>
              </a:lnSpc>
              <a:spcBef>
                <a:spcPct val="0"/>
              </a:spcBef>
            </a:pPr>
            <a:endParaRPr lang="en-US" sz="1100" spc="-44">
              <a:solidFill>
                <a:srgbClr val="34414A"/>
              </a:solidFill>
              <a:latin typeface="Arimo"/>
            </a:endParaRPr>
          </a:p>
        </p:txBody>
      </p:sp>
      <p:sp>
        <p:nvSpPr>
          <p:cNvPr id="37" name="TextBox 37"/>
          <p:cNvSpPr txBox="1"/>
          <p:nvPr/>
        </p:nvSpPr>
        <p:spPr>
          <a:xfrm rot="-2967759">
            <a:off x="-589181" y="4400986"/>
            <a:ext cx="8476194" cy="1665065"/>
          </a:xfrm>
          <a:prstGeom prst="rect">
            <a:avLst/>
          </a:prstGeom>
        </p:spPr>
        <p:txBody>
          <a:bodyPr lIns="0" tIns="0" rIns="0" bIns="0" rtlCol="0" anchor="t">
            <a:spAutoFit/>
          </a:bodyPr>
          <a:lstStyle/>
          <a:p>
            <a:pPr algn="ctr">
              <a:lnSpc>
                <a:spcPts val="12174"/>
              </a:lnSpc>
            </a:pPr>
            <a:r>
              <a:rPr lang="en-US" sz="8696">
                <a:solidFill>
                  <a:srgbClr val="000000">
                    <a:alpha val="6667"/>
                  </a:srgbClr>
                </a:solidFill>
                <a:latin typeface="Calibri (MS) Bold"/>
              </a:rPr>
              <a:t>WZÓR</a:t>
            </a:r>
          </a:p>
        </p:txBody>
      </p:sp>
      <p:sp>
        <p:nvSpPr>
          <p:cNvPr id="38" name="TextBox 38"/>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140</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8044" r="-58044"/>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290350" y="4689537"/>
            <a:ext cx="4979300" cy="1351026"/>
          </a:xfrm>
          <a:prstGeom prst="rect">
            <a:avLst/>
          </a:prstGeom>
        </p:spPr>
        <p:txBody>
          <a:bodyPr lIns="0" tIns="0" rIns="0" bIns="0" rtlCol="0" anchor="t">
            <a:spAutoFit/>
          </a:bodyPr>
          <a:lstStyle/>
          <a:p>
            <a:pPr algn="ctr">
              <a:lnSpc>
                <a:spcPts val="3596"/>
              </a:lnSpc>
            </a:pPr>
            <a:r>
              <a:rPr lang="en-US" sz="3299">
                <a:solidFill>
                  <a:srgbClr val="333F48"/>
                </a:solidFill>
                <a:latin typeface="IBM Plex Sans Bold"/>
              </a:rPr>
              <a:t>Wzory dokumentów przydatnych </a:t>
            </a:r>
          </a:p>
          <a:p>
            <a:pPr marL="0" lvl="0" indent="0" algn="ctr">
              <a:lnSpc>
                <a:spcPts val="3596"/>
              </a:lnSpc>
            </a:pPr>
            <a:r>
              <a:rPr lang="en-US" sz="3299">
                <a:solidFill>
                  <a:srgbClr val="333F48"/>
                </a:solidFill>
                <a:latin typeface="IBM Plex Sans Bold"/>
              </a:rPr>
              <a:t>w postępowaniu Komisji: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 y="2293015"/>
            <a:ext cx="7556501"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0"/>
            <a:ext cx="7556500" cy="986913"/>
            <a:chOff x="0" y="0"/>
            <a:chExt cx="2805794" cy="353687"/>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435179" y="1624401"/>
            <a:ext cx="6689643" cy="401914"/>
          </a:xfrm>
          <a:prstGeom prst="rect">
            <a:avLst/>
          </a:prstGeom>
        </p:spPr>
        <p:txBody>
          <a:bodyPr lIns="0" tIns="0" rIns="0" bIns="0" rtlCol="0" anchor="t">
            <a:spAutoFit/>
          </a:bodyPr>
          <a:lstStyle/>
          <a:p>
            <a:pPr marL="0" lvl="0" indent="0" algn="ctr">
              <a:lnSpc>
                <a:spcPts val="3118"/>
              </a:lnSpc>
            </a:pPr>
            <a:r>
              <a:rPr lang="en-US" sz="2860">
                <a:solidFill>
                  <a:srgbClr val="000000"/>
                </a:solidFill>
                <a:latin typeface="IBM Plex Sans Bold"/>
              </a:rPr>
              <a:t>Zobowiązanie</a:t>
            </a: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928344" y="2530785"/>
            <a:ext cx="5703312" cy="400050"/>
          </a:xfrm>
          <a:prstGeom prst="rect">
            <a:avLst/>
          </a:prstGeom>
        </p:spPr>
        <p:txBody>
          <a:bodyPr lIns="0" tIns="0" rIns="0" bIns="0" rtlCol="0" anchor="t">
            <a:spAutoFit/>
          </a:bodyPr>
          <a:lstStyle/>
          <a:p>
            <a:pPr algn="ctr">
              <a:lnSpc>
                <a:spcPts val="1559"/>
              </a:lnSpc>
            </a:pPr>
            <a:r>
              <a:rPr lang="en-US" sz="1299" spc="-51">
                <a:solidFill>
                  <a:srgbClr val="000000"/>
                </a:solidFill>
                <a:latin typeface="Arimo Bold"/>
              </a:rPr>
              <a:t>do zachowania poufności przez członka/członkinię Komisji</a:t>
            </a:r>
          </a:p>
          <a:p>
            <a:pPr algn="ctr">
              <a:lnSpc>
                <a:spcPts val="1559"/>
              </a:lnSpc>
              <a:spcBef>
                <a:spcPct val="0"/>
              </a:spcBef>
            </a:pPr>
            <a:endParaRPr lang="en-US" sz="1299" spc="-51">
              <a:solidFill>
                <a:srgbClr val="000000"/>
              </a:solidFill>
              <a:latin typeface="Arimo Bold"/>
            </a:endParaRPr>
          </a:p>
        </p:txBody>
      </p:sp>
      <p:sp>
        <p:nvSpPr>
          <p:cNvPr id="18" name="TextBox 18"/>
          <p:cNvSpPr txBox="1"/>
          <p:nvPr/>
        </p:nvSpPr>
        <p:spPr>
          <a:xfrm>
            <a:off x="435179" y="3279069"/>
            <a:ext cx="6838451" cy="3885166"/>
          </a:xfrm>
          <a:prstGeom prst="rect">
            <a:avLst/>
          </a:prstGeom>
        </p:spPr>
        <p:txBody>
          <a:bodyPr lIns="0" tIns="0" rIns="0" bIns="0" rtlCol="0" anchor="t">
            <a:spAutoFit/>
          </a:bodyPr>
          <a:lstStyle/>
          <a:p>
            <a:pPr algn="just">
              <a:lnSpc>
                <a:spcPts val="1559"/>
              </a:lnSpc>
            </a:pPr>
            <a:r>
              <a:rPr lang="pl-PL" sz="1200" spc="-51">
                <a:solidFill>
                  <a:srgbClr val="000000"/>
                </a:solidFill>
                <a:latin typeface="Arimo"/>
              </a:rPr>
              <a:t>J</a:t>
            </a:r>
            <a:r>
              <a:rPr lang="en-US" sz="1200" spc="-51">
                <a:solidFill>
                  <a:srgbClr val="000000"/>
                </a:solidFill>
                <a:latin typeface="Arimo"/>
              </a:rPr>
              <a:t>a </a:t>
            </a:r>
            <a:r>
              <a:rPr lang="en-US" sz="1200" spc="-51" err="1">
                <a:solidFill>
                  <a:srgbClr val="000000"/>
                </a:solidFill>
                <a:latin typeface="Arimo"/>
              </a:rPr>
              <a:t>niżej</a:t>
            </a:r>
            <a:r>
              <a:rPr lang="en-US" sz="1200" spc="-51">
                <a:solidFill>
                  <a:srgbClr val="000000"/>
                </a:solidFill>
                <a:latin typeface="Arimo"/>
              </a:rPr>
              <a:t> </a:t>
            </a:r>
            <a:r>
              <a:rPr lang="en-US" sz="1200" spc="-51" err="1">
                <a:solidFill>
                  <a:srgbClr val="000000"/>
                </a:solidFill>
                <a:latin typeface="Arimo"/>
              </a:rPr>
              <a:t>podpisany</a:t>
            </a:r>
            <a:r>
              <a:rPr lang="en-US" sz="1200" spc="-51">
                <a:solidFill>
                  <a:srgbClr val="000000"/>
                </a:solidFill>
                <a:latin typeface="Arimo"/>
              </a:rPr>
              <a:t>/-a ……………..…………………….................................</a:t>
            </a:r>
            <a:r>
              <a:rPr lang="en-US" sz="1200" spc="-51" err="1">
                <a:solidFill>
                  <a:srgbClr val="000000"/>
                </a:solidFill>
                <a:latin typeface="Arimo"/>
              </a:rPr>
              <a:t>oświadczam</a:t>
            </a:r>
            <a:r>
              <a:rPr lang="en-US" sz="1200" spc="-51">
                <a:solidFill>
                  <a:srgbClr val="000000"/>
                </a:solidFill>
                <a:latin typeface="Arimo"/>
              </a:rPr>
              <a:t>, </a:t>
            </a:r>
            <a:r>
              <a:rPr lang="en-US" sz="1200" spc="-51" err="1">
                <a:solidFill>
                  <a:srgbClr val="000000"/>
                </a:solidFill>
                <a:latin typeface="Arimo"/>
              </a:rPr>
              <a:t>że</a:t>
            </a:r>
            <a:r>
              <a:rPr lang="en-US" sz="1200" spc="-51">
                <a:solidFill>
                  <a:srgbClr val="000000"/>
                </a:solidFill>
                <a:latin typeface="Arimo"/>
              </a:rPr>
              <a:t>:</a:t>
            </a:r>
          </a:p>
          <a:p>
            <a:pPr algn="just">
              <a:lnSpc>
                <a:spcPts val="1559"/>
              </a:lnSpc>
            </a:pPr>
            <a:r>
              <a:rPr lang="en-US" sz="1200" spc="-51">
                <a:solidFill>
                  <a:srgbClr val="000000"/>
                </a:solidFill>
                <a:latin typeface="Arimo"/>
              </a:rPr>
              <a:t>jako </a:t>
            </a:r>
            <a:r>
              <a:rPr lang="en-US" sz="1200" spc="-51" err="1">
                <a:solidFill>
                  <a:srgbClr val="000000"/>
                </a:solidFill>
                <a:latin typeface="Arimo"/>
              </a:rPr>
              <a:t>osoba</a:t>
            </a:r>
            <a:r>
              <a:rPr lang="en-US" sz="1200" spc="-51">
                <a:solidFill>
                  <a:srgbClr val="000000"/>
                </a:solidFill>
                <a:latin typeface="Arimo"/>
              </a:rPr>
              <a:t> </a:t>
            </a:r>
            <a:r>
              <a:rPr lang="en-US" sz="1200" spc="-51" err="1">
                <a:solidFill>
                  <a:srgbClr val="000000"/>
                </a:solidFill>
                <a:latin typeface="Arimo"/>
              </a:rPr>
              <a:t>wskazana</a:t>
            </a:r>
            <a:r>
              <a:rPr lang="en-US" sz="1200" spc="-51">
                <a:solidFill>
                  <a:srgbClr val="000000"/>
                </a:solidFill>
                <a:latin typeface="Arimo"/>
              </a:rPr>
              <a:t> przez </a:t>
            </a:r>
            <a:r>
              <a:rPr lang="en-US" sz="1200" spc="-51" err="1">
                <a:solidFill>
                  <a:srgbClr val="000000"/>
                </a:solidFill>
                <a:latin typeface="Arimo"/>
              </a:rPr>
              <a:t>Komisję</a:t>
            </a:r>
            <a:r>
              <a:rPr lang="en-US" sz="1200" spc="-51">
                <a:solidFill>
                  <a:srgbClr val="000000"/>
                </a:solidFill>
                <a:latin typeface="Arimo"/>
              </a:rPr>
              <a:t> ds. </a:t>
            </a:r>
            <a:r>
              <a:rPr lang="en-US" sz="1200" spc="-51" err="1">
                <a:solidFill>
                  <a:srgbClr val="000000"/>
                </a:solidFill>
                <a:latin typeface="Arimo"/>
              </a:rPr>
              <a:t>rozpatrzenia</a:t>
            </a:r>
            <a:r>
              <a:rPr lang="en-US" sz="1200" spc="-51">
                <a:solidFill>
                  <a:srgbClr val="000000"/>
                </a:solidFill>
                <a:latin typeface="Arimo"/>
              </a:rPr>
              <a:t> i </a:t>
            </a:r>
            <a:r>
              <a:rPr lang="en-US" sz="1200" spc="-51" err="1">
                <a:solidFill>
                  <a:srgbClr val="000000"/>
                </a:solidFill>
                <a:latin typeface="Arimo"/>
              </a:rPr>
              <a:t>wyjaśnienia</a:t>
            </a:r>
            <a:r>
              <a:rPr lang="en-US" sz="1200" spc="-51">
                <a:solidFill>
                  <a:srgbClr val="000000"/>
                </a:solidFill>
                <a:latin typeface="Arimo"/>
              </a:rPr>
              <a:t> </a:t>
            </a:r>
            <a:r>
              <a:rPr lang="en-US" sz="1200" spc="-51" err="1">
                <a:solidFill>
                  <a:srgbClr val="000000"/>
                </a:solidFill>
                <a:latin typeface="Arimo"/>
              </a:rPr>
              <a:t>zgłoszenia</a:t>
            </a:r>
            <a:r>
              <a:rPr lang="en-US" sz="1200" spc="-51">
                <a:solidFill>
                  <a:srgbClr val="000000"/>
                </a:solidFill>
                <a:latin typeface="Arimo"/>
              </a:rPr>
              <a:t> </a:t>
            </a:r>
            <a:r>
              <a:rPr lang="en-US" sz="1200" spc="-51" err="1">
                <a:solidFill>
                  <a:srgbClr val="000000"/>
                </a:solidFill>
                <a:latin typeface="Arimo"/>
              </a:rPr>
              <a:t>zjawiska</a:t>
            </a:r>
            <a:r>
              <a:rPr lang="en-US" sz="1200" spc="-51">
                <a:solidFill>
                  <a:srgbClr val="000000"/>
                </a:solidFill>
                <a:latin typeface="Arimo"/>
              </a:rPr>
              <a:t> </a:t>
            </a:r>
            <a:r>
              <a:rPr lang="en-US" sz="1200" spc="-51" err="1">
                <a:solidFill>
                  <a:srgbClr val="000000"/>
                </a:solidFill>
                <a:latin typeface="Arimo"/>
              </a:rPr>
              <a:t>niepożądanego</a:t>
            </a:r>
            <a:r>
              <a:rPr lang="en-US" sz="1200" spc="-51">
                <a:solidFill>
                  <a:srgbClr val="000000"/>
                </a:solidFill>
                <a:latin typeface="Arimo"/>
              </a:rPr>
              <a:t> </a:t>
            </a:r>
            <a:r>
              <a:rPr lang="pl-PL" sz="1200" spc="-51">
                <a:solidFill>
                  <a:srgbClr val="000000"/>
                </a:solidFill>
                <a:latin typeface="Arimo"/>
              </a:rPr>
              <a:t>            </a:t>
            </a:r>
            <a:r>
              <a:rPr lang="en-US" sz="1200" spc="-51">
                <a:solidFill>
                  <a:srgbClr val="000000"/>
                </a:solidFill>
                <a:latin typeface="Arimo"/>
              </a:rPr>
              <a:t>w </a:t>
            </a:r>
            <a:r>
              <a:rPr lang="en-US" sz="1200" spc="-51" err="1">
                <a:solidFill>
                  <a:srgbClr val="000000"/>
                </a:solidFill>
                <a:latin typeface="Arimo"/>
              </a:rPr>
              <a:t>zatrudnieniu</a:t>
            </a:r>
            <a:r>
              <a:rPr lang="en-US" sz="1200" spc="-51">
                <a:solidFill>
                  <a:srgbClr val="000000"/>
                </a:solidFill>
                <a:latin typeface="Arimo"/>
              </a:rPr>
              <a:t>/</a:t>
            </a:r>
            <a:r>
              <a:rPr lang="en-US" sz="1200" spc="-51" err="1">
                <a:solidFill>
                  <a:srgbClr val="000000"/>
                </a:solidFill>
                <a:latin typeface="Arimo"/>
              </a:rPr>
              <a:t>zleceniu</a:t>
            </a:r>
            <a:r>
              <a:rPr lang="en-US" sz="1200" spc="-51">
                <a:solidFill>
                  <a:srgbClr val="000000"/>
                </a:solidFill>
                <a:latin typeface="Arimo"/>
              </a:rPr>
              <a:t>/</a:t>
            </a:r>
            <a:r>
              <a:rPr lang="en-US" sz="1200" spc="-51" err="1">
                <a:solidFill>
                  <a:srgbClr val="000000"/>
                </a:solidFill>
                <a:latin typeface="Arimo"/>
              </a:rPr>
              <a:t>wolontariacie</a:t>
            </a:r>
            <a:r>
              <a:rPr lang="pl-PL" sz="1200" spc="-51">
                <a:solidFill>
                  <a:srgbClr val="000000"/>
                </a:solidFill>
                <a:latin typeface="Arimo"/>
              </a:rPr>
              <a:t> </a:t>
            </a:r>
            <a:r>
              <a:rPr lang="en-US" sz="1200" spc="-51">
                <a:solidFill>
                  <a:srgbClr val="000000"/>
                </a:solidFill>
                <a:latin typeface="Arimo"/>
              </a:rPr>
              <a:t>w.......................................................................(</a:t>
            </a:r>
            <a:r>
              <a:rPr lang="en-US" sz="1200" spc="-51" err="1">
                <a:solidFill>
                  <a:srgbClr val="000000"/>
                </a:solidFill>
                <a:latin typeface="Arimo"/>
              </a:rPr>
              <a:t>nazwa</a:t>
            </a:r>
            <a:r>
              <a:rPr lang="en-US" sz="1200" spc="-51">
                <a:solidFill>
                  <a:srgbClr val="000000"/>
                </a:solidFill>
                <a:latin typeface="Arimo"/>
              </a:rPr>
              <a:t> </a:t>
            </a:r>
            <a:r>
              <a:rPr lang="en-US" sz="1200" spc="-51" err="1">
                <a:solidFill>
                  <a:srgbClr val="000000"/>
                </a:solidFill>
                <a:latin typeface="Arimo"/>
              </a:rPr>
              <a:t>organizacji</a:t>
            </a:r>
            <a:r>
              <a:rPr lang="en-US" sz="1200" spc="-51">
                <a:solidFill>
                  <a:srgbClr val="000000"/>
                </a:solidFill>
                <a:latin typeface="Arimo"/>
              </a:rPr>
              <a:t>), </a:t>
            </a:r>
            <a:r>
              <a:rPr lang="en-US" sz="1200" spc="-51" err="1">
                <a:solidFill>
                  <a:srgbClr val="000000"/>
                </a:solidFill>
                <a:latin typeface="Arimo"/>
              </a:rPr>
              <a:t>obowiązuję</a:t>
            </a:r>
            <a:r>
              <a:rPr lang="en-US" sz="1200" spc="-51">
                <a:solidFill>
                  <a:srgbClr val="000000"/>
                </a:solidFill>
                <a:latin typeface="Arimo"/>
              </a:rPr>
              <a:t> się do:</a:t>
            </a:r>
          </a:p>
          <a:p>
            <a:pPr algn="just">
              <a:lnSpc>
                <a:spcPts val="1559"/>
              </a:lnSpc>
            </a:pPr>
            <a:endParaRPr lang="en-US" sz="1200" spc="-51">
              <a:solidFill>
                <a:srgbClr val="000000"/>
              </a:solidFill>
              <a:latin typeface="Arimo"/>
            </a:endParaRPr>
          </a:p>
          <a:p>
            <a:pPr marL="280669" lvl="1" indent="-140335" algn="just">
              <a:lnSpc>
                <a:spcPts val="1559"/>
              </a:lnSpc>
              <a:buFont typeface="Arial"/>
              <a:buChar char="•"/>
            </a:pPr>
            <a:r>
              <a:rPr lang="en-US" sz="1200" spc="-51" err="1">
                <a:solidFill>
                  <a:srgbClr val="000000"/>
                </a:solidFill>
                <a:latin typeface="Arimo"/>
              </a:rPr>
              <a:t>wykorzystania</a:t>
            </a:r>
            <a:r>
              <a:rPr lang="en-US" sz="1200" spc="-51">
                <a:solidFill>
                  <a:srgbClr val="000000"/>
                </a:solidFill>
                <a:latin typeface="Arimo"/>
              </a:rPr>
              <a:t> </a:t>
            </a:r>
            <a:r>
              <a:rPr lang="en-US" sz="1200" spc="-51" err="1">
                <a:solidFill>
                  <a:srgbClr val="000000"/>
                </a:solidFill>
                <a:latin typeface="Arimo"/>
              </a:rPr>
              <a:t>informacji</a:t>
            </a:r>
            <a:r>
              <a:rPr lang="en-US" sz="1200" spc="-51">
                <a:solidFill>
                  <a:srgbClr val="000000"/>
                </a:solidFill>
                <a:latin typeface="Arimo"/>
              </a:rPr>
              <a:t> </a:t>
            </a:r>
            <a:r>
              <a:rPr lang="en-US" sz="1200" spc="-51" err="1">
                <a:solidFill>
                  <a:srgbClr val="000000"/>
                </a:solidFill>
                <a:latin typeface="Arimo"/>
              </a:rPr>
              <a:t>uzyskanych</a:t>
            </a:r>
            <a:r>
              <a:rPr lang="en-US" sz="1200" spc="-51">
                <a:solidFill>
                  <a:srgbClr val="000000"/>
                </a:solidFill>
                <a:latin typeface="Arimo"/>
              </a:rPr>
              <a:t> w </a:t>
            </a:r>
            <a:r>
              <a:rPr lang="en-US" sz="1200" spc="-51" err="1">
                <a:solidFill>
                  <a:srgbClr val="000000"/>
                </a:solidFill>
                <a:latin typeface="Arimo"/>
              </a:rPr>
              <a:t>związku</a:t>
            </a:r>
            <a:r>
              <a:rPr lang="en-US" sz="1200" spc="-51">
                <a:solidFill>
                  <a:srgbClr val="000000"/>
                </a:solidFill>
                <a:latin typeface="Arimo"/>
              </a:rPr>
              <a:t> z </a:t>
            </a:r>
            <a:r>
              <a:rPr lang="en-US" sz="1200" spc="-51" err="1">
                <a:solidFill>
                  <a:srgbClr val="000000"/>
                </a:solidFill>
                <a:latin typeface="Arimo"/>
              </a:rPr>
              <a:t>pracami</a:t>
            </a:r>
            <a:r>
              <a:rPr lang="en-US" sz="1200" spc="-51">
                <a:solidFill>
                  <a:srgbClr val="000000"/>
                </a:solidFill>
                <a:latin typeface="Arimo"/>
              </a:rPr>
              <a:t> </a:t>
            </a:r>
            <a:r>
              <a:rPr lang="en-US" sz="1200" spc="-51" err="1">
                <a:solidFill>
                  <a:srgbClr val="000000"/>
                </a:solidFill>
                <a:latin typeface="Arimo"/>
              </a:rPr>
              <a:t>Komisji</a:t>
            </a:r>
            <a:r>
              <a:rPr lang="en-US" sz="1200" spc="-51">
                <a:solidFill>
                  <a:srgbClr val="000000"/>
                </a:solidFill>
                <a:latin typeface="Arimo"/>
              </a:rPr>
              <a:t> </a:t>
            </a:r>
            <a:r>
              <a:rPr lang="en-US" sz="1200" spc="-51" err="1">
                <a:solidFill>
                  <a:srgbClr val="000000"/>
                </a:solidFill>
                <a:latin typeface="Arimo"/>
              </a:rPr>
              <a:t>wyłącznie</a:t>
            </a:r>
            <a:r>
              <a:rPr lang="en-US" sz="1200" spc="-51">
                <a:solidFill>
                  <a:srgbClr val="000000"/>
                </a:solidFill>
                <a:latin typeface="Arimo"/>
              </a:rPr>
              <a:t> w </a:t>
            </a:r>
            <a:r>
              <a:rPr lang="en-US" sz="1200" spc="-51" err="1">
                <a:solidFill>
                  <a:srgbClr val="000000"/>
                </a:solidFill>
                <a:latin typeface="Arimo"/>
              </a:rPr>
              <a:t>celach</a:t>
            </a:r>
            <a:r>
              <a:rPr lang="en-US" sz="1200" spc="-51">
                <a:solidFill>
                  <a:srgbClr val="000000"/>
                </a:solidFill>
                <a:latin typeface="Arimo"/>
              </a:rPr>
              <a:t> związanych </a:t>
            </a:r>
            <a:r>
              <a:rPr lang="pl-PL" sz="1200" spc="-51">
                <a:solidFill>
                  <a:srgbClr val="000000"/>
                </a:solidFill>
                <a:latin typeface="Arimo"/>
              </a:rPr>
              <a:t>              </a:t>
            </a:r>
            <a:r>
              <a:rPr lang="en-US" sz="1200" spc="-51">
                <a:solidFill>
                  <a:srgbClr val="000000"/>
                </a:solidFill>
                <a:latin typeface="Arimo"/>
              </a:rPr>
              <a:t>z </a:t>
            </a:r>
            <a:r>
              <a:rPr lang="en-US" sz="1200" spc="-51" err="1">
                <a:solidFill>
                  <a:srgbClr val="000000"/>
                </a:solidFill>
                <a:latin typeface="Arimo"/>
              </a:rPr>
              <a:t>pełnioną</a:t>
            </a:r>
            <a:r>
              <a:rPr lang="en-US" sz="1200" spc="-51">
                <a:solidFill>
                  <a:srgbClr val="000000"/>
                </a:solidFill>
                <a:latin typeface="Arimo"/>
              </a:rPr>
              <a:t> w </a:t>
            </a:r>
            <a:r>
              <a:rPr lang="en-US" sz="1200" spc="-51" err="1">
                <a:solidFill>
                  <a:srgbClr val="000000"/>
                </a:solidFill>
                <a:latin typeface="Arimo"/>
              </a:rPr>
              <a:t>niej</a:t>
            </a:r>
            <a:r>
              <a:rPr lang="en-US" sz="1200" spc="-51">
                <a:solidFill>
                  <a:srgbClr val="000000"/>
                </a:solidFill>
                <a:latin typeface="Arimo"/>
              </a:rPr>
              <a:t> </a:t>
            </a:r>
            <a:r>
              <a:rPr lang="en-US" sz="1200" spc="-51" err="1">
                <a:solidFill>
                  <a:srgbClr val="000000"/>
                </a:solidFill>
                <a:latin typeface="Arimo"/>
              </a:rPr>
              <a:t>funkcją</a:t>
            </a:r>
            <a:r>
              <a:rPr lang="en-US" sz="1200" spc="-51">
                <a:solidFill>
                  <a:srgbClr val="000000"/>
                </a:solidFill>
                <a:latin typeface="Arimo"/>
              </a:rPr>
              <a:t>, </a:t>
            </a:r>
          </a:p>
          <a:p>
            <a:pPr marL="280669" lvl="1" indent="-140335" algn="just">
              <a:lnSpc>
                <a:spcPts val="1559"/>
              </a:lnSpc>
              <a:buFont typeface="Arial"/>
              <a:buChar char="•"/>
            </a:pPr>
            <a:r>
              <a:rPr lang="en-US" sz="1200" spc="-51" err="1">
                <a:solidFill>
                  <a:srgbClr val="000000"/>
                </a:solidFill>
                <a:latin typeface="Arimo"/>
              </a:rPr>
              <a:t>zachowania</a:t>
            </a:r>
            <a:r>
              <a:rPr lang="en-US" sz="1200" spc="-51">
                <a:solidFill>
                  <a:srgbClr val="000000"/>
                </a:solidFill>
                <a:latin typeface="Arimo"/>
              </a:rPr>
              <a:t> w </a:t>
            </a:r>
            <a:r>
              <a:rPr lang="en-US" sz="1200" spc="-51" err="1">
                <a:solidFill>
                  <a:srgbClr val="000000"/>
                </a:solidFill>
                <a:latin typeface="Arimo"/>
              </a:rPr>
              <a:t>tajemnicy</a:t>
            </a:r>
            <a:r>
              <a:rPr lang="en-US" sz="1200" spc="-51">
                <a:solidFill>
                  <a:srgbClr val="000000"/>
                </a:solidFill>
                <a:latin typeface="Arimo"/>
              </a:rPr>
              <a:t> </a:t>
            </a:r>
            <a:r>
              <a:rPr lang="en-US" sz="1200" spc="-51" err="1">
                <a:solidFill>
                  <a:srgbClr val="000000"/>
                </a:solidFill>
                <a:latin typeface="Arimo"/>
              </a:rPr>
              <a:t>wszelkich</a:t>
            </a:r>
            <a:r>
              <a:rPr lang="en-US" sz="1200" spc="-51">
                <a:solidFill>
                  <a:srgbClr val="000000"/>
                </a:solidFill>
                <a:latin typeface="Arimo"/>
              </a:rPr>
              <a:t> </a:t>
            </a:r>
            <a:r>
              <a:rPr lang="en-US" sz="1200" spc="-51" err="1">
                <a:solidFill>
                  <a:srgbClr val="000000"/>
                </a:solidFill>
                <a:latin typeface="Arimo"/>
              </a:rPr>
              <a:t>informacji</a:t>
            </a:r>
            <a:r>
              <a:rPr lang="en-US" sz="1200" spc="-51">
                <a:solidFill>
                  <a:srgbClr val="000000"/>
                </a:solidFill>
                <a:latin typeface="Arimo"/>
              </a:rPr>
              <a:t> </a:t>
            </a:r>
            <a:r>
              <a:rPr lang="en-US" sz="1200" spc="-51" err="1">
                <a:solidFill>
                  <a:srgbClr val="000000"/>
                </a:solidFill>
                <a:latin typeface="Arimo"/>
              </a:rPr>
              <a:t>poufnych</a:t>
            </a:r>
            <a:r>
              <a:rPr lang="en-US" sz="1200" spc="-51">
                <a:solidFill>
                  <a:srgbClr val="000000"/>
                </a:solidFill>
                <a:latin typeface="Arimo"/>
              </a:rPr>
              <a:t> </a:t>
            </a:r>
            <a:r>
              <a:rPr lang="en-US" sz="1200" spc="-51" err="1">
                <a:solidFill>
                  <a:srgbClr val="000000"/>
                </a:solidFill>
                <a:latin typeface="Arimo"/>
              </a:rPr>
              <a:t>pozyskanych</a:t>
            </a:r>
            <a:r>
              <a:rPr lang="en-US" sz="1200" spc="-51">
                <a:solidFill>
                  <a:srgbClr val="000000"/>
                </a:solidFill>
                <a:latin typeface="Arimo"/>
              </a:rPr>
              <a:t> w </a:t>
            </a:r>
            <a:r>
              <a:rPr lang="en-US" sz="1200" spc="-51" err="1">
                <a:solidFill>
                  <a:srgbClr val="000000"/>
                </a:solidFill>
                <a:latin typeface="Arimo"/>
              </a:rPr>
              <a:t>związku</a:t>
            </a:r>
            <a:r>
              <a:rPr lang="en-US" sz="1200" spc="-51">
                <a:solidFill>
                  <a:srgbClr val="000000"/>
                </a:solidFill>
                <a:latin typeface="Arimo"/>
              </a:rPr>
              <a:t> z </a:t>
            </a:r>
            <a:r>
              <a:rPr lang="en-US" sz="1200" spc="-51" err="1">
                <a:solidFill>
                  <a:srgbClr val="000000"/>
                </a:solidFill>
                <a:latin typeface="Arimo"/>
              </a:rPr>
              <a:t>pracami</a:t>
            </a:r>
            <a:r>
              <a:rPr lang="en-US" sz="1200" spc="-51">
                <a:solidFill>
                  <a:srgbClr val="000000"/>
                </a:solidFill>
                <a:latin typeface="Arimo"/>
              </a:rPr>
              <a:t> </a:t>
            </a:r>
            <a:r>
              <a:rPr lang="en-US" sz="1200" spc="-51" err="1">
                <a:solidFill>
                  <a:srgbClr val="000000"/>
                </a:solidFill>
                <a:latin typeface="Arimo"/>
              </a:rPr>
              <a:t>Komisji</a:t>
            </a:r>
            <a:r>
              <a:rPr lang="en-US" sz="1200" spc="-51">
                <a:solidFill>
                  <a:srgbClr val="000000"/>
                </a:solidFill>
                <a:latin typeface="Arimo"/>
              </a:rPr>
              <a:t>, </a:t>
            </a:r>
            <a:r>
              <a:rPr lang="en-US" sz="1200" spc="-51" err="1">
                <a:solidFill>
                  <a:srgbClr val="000000"/>
                </a:solidFill>
                <a:latin typeface="Arimo"/>
              </a:rPr>
              <a:t>niezależnie</a:t>
            </a:r>
            <a:r>
              <a:rPr lang="en-US" sz="1200" spc="-51">
                <a:solidFill>
                  <a:srgbClr val="000000"/>
                </a:solidFill>
                <a:latin typeface="Arimo"/>
              </a:rPr>
              <a:t> od </a:t>
            </a:r>
            <a:r>
              <a:rPr lang="en-US" sz="1200" spc="-51" err="1">
                <a:solidFill>
                  <a:srgbClr val="000000"/>
                </a:solidFill>
                <a:latin typeface="Arimo"/>
              </a:rPr>
              <a:t>formy</a:t>
            </a:r>
            <a:r>
              <a:rPr lang="en-US" sz="1200" spc="-51">
                <a:solidFill>
                  <a:srgbClr val="000000"/>
                </a:solidFill>
                <a:latin typeface="Arimo"/>
              </a:rPr>
              <a:t> </a:t>
            </a:r>
            <a:r>
              <a:rPr lang="en-US" sz="1200" spc="-51" err="1">
                <a:solidFill>
                  <a:srgbClr val="000000"/>
                </a:solidFill>
                <a:latin typeface="Arimo"/>
              </a:rPr>
              <a:t>przekazania</a:t>
            </a:r>
            <a:r>
              <a:rPr lang="en-US" sz="1200" spc="-51">
                <a:solidFill>
                  <a:srgbClr val="000000"/>
                </a:solidFill>
                <a:latin typeface="Arimo"/>
              </a:rPr>
              <a:t> </a:t>
            </a:r>
            <a:r>
              <a:rPr lang="en-US" sz="1200" spc="-51" err="1">
                <a:solidFill>
                  <a:srgbClr val="000000"/>
                </a:solidFill>
                <a:latin typeface="Arimo"/>
              </a:rPr>
              <a:t>tych</a:t>
            </a:r>
            <a:r>
              <a:rPr lang="en-US" sz="1200" spc="-51">
                <a:solidFill>
                  <a:srgbClr val="000000"/>
                </a:solidFill>
                <a:latin typeface="Arimo"/>
              </a:rPr>
              <a:t> </a:t>
            </a:r>
            <a:r>
              <a:rPr lang="en-US" sz="1200" spc="-51" err="1">
                <a:solidFill>
                  <a:srgbClr val="000000"/>
                </a:solidFill>
                <a:latin typeface="Arimo"/>
              </a:rPr>
              <a:t>informacji</a:t>
            </a:r>
            <a:r>
              <a:rPr lang="en-US" sz="1200" spc="-51">
                <a:solidFill>
                  <a:srgbClr val="000000"/>
                </a:solidFill>
                <a:latin typeface="Arimo"/>
              </a:rPr>
              <a:t> i ich </a:t>
            </a:r>
            <a:r>
              <a:rPr lang="en-US" sz="1200" spc="-51" err="1">
                <a:solidFill>
                  <a:srgbClr val="000000"/>
                </a:solidFill>
                <a:latin typeface="Arimo"/>
              </a:rPr>
              <a:t>źródła</a:t>
            </a:r>
            <a:r>
              <a:rPr lang="en-US" sz="1200" spc="-51">
                <a:solidFill>
                  <a:srgbClr val="000000"/>
                </a:solidFill>
                <a:latin typeface="Arimo"/>
              </a:rPr>
              <a:t>,</a:t>
            </a:r>
          </a:p>
          <a:p>
            <a:pPr marL="280669" lvl="1" indent="-140335" algn="just">
              <a:lnSpc>
                <a:spcPts val="1559"/>
              </a:lnSpc>
              <a:buFont typeface="Arial"/>
              <a:buChar char="•"/>
            </a:pPr>
            <a:r>
              <a:rPr lang="en-US" sz="1200" spc="-51" err="1">
                <a:solidFill>
                  <a:srgbClr val="000000"/>
                </a:solidFill>
                <a:latin typeface="Arimo"/>
              </a:rPr>
              <a:t>niekopiowania</a:t>
            </a:r>
            <a:r>
              <a:rPr lang="en-US" sz="1200" spc="-51">
                <a:solidFill>
                  <a:srgbClr val="000000"/>
                </a:solidFill>
                <a:latin typeface="Arimo"/>
              </a:rPr>
              <a:t>, </a:t>
            </a:r>
            <a:r>
              <a:rPr lang="en-US" sz="1200" spc="-51" err="1">
                <a:solidFill>
                  <a:srgbClr val="000000"/>
                </a:solidFill>
                <a:latin typeface="Arimo"/>
              </a:rPr>
              <a:t>niepowielania</a:t>
            </a:r>
            <a:r>
              <a:rPr lang="en-US" sz="1200" spc="-51">
                <a:solidFill>
                  <a:srgbClr val="000000"/>
                </a:solidFill>
                <a:latin typeface="Arimo"/>
              </a:rPr>
              <a:t>, </a:t>
            </a:r>
            <a:r>
              <a:rPr lang="en-US" sz="1200" spc="-51" err="1">
                <a:solidFill>
                  <a:srgbClr val="000000"/>
                </a:solidFill>
                <a:latin typeface="Arimo"/>
              </a:rPr>
              <a:t>nieutrwalania</a:t>
            </a:r>
            <a:r>
              <a:rPr lang="en-US" sz="1200" spc="-51">
                <a:solidFill>
                  <a:srgbClr val="000000"/>
                </a:solidFill>
                <a:latin typeface="Arimo"/>
              </a:rPr>
              <a:t> </a:t>
            </a:r>
            <a:r>
              <a:rPr lang="en-US" sz="1200" spc="-51" err="1">
                <a:solidFill>
                  <a:srgbClr val="000000"/>
                </a:solidFill>
                <a:latin typeface="Arimo"/>
              </a:rPr>
              <a:t>żadnych</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a:t>
            </a:r>
            <a:r>
              <a:rPr lang="en-US" sz="1200" spc="-51" err="1">
                <a:solidFill>
                  <a:srgbClr val="000000"/>
                </a:solidFill>
                <a:latin typeface="Arimo"/>
              </a:rPr>
              <a:t>lub</a:t>
            </a:r>
            <a:r>
              <a:rPr lang="en-US" sz="1200" spc="-51">
                <a:solidFill>
                  <a:srgbClr val="000000"/>
                </a:solidFill>
                <a:latin typeface="Arimo"/>
              </a:rPr>
              <a:t> </a:t>
            </a:r>
            <a:r>
              <a:rPr lang="en-US" sz="1200" spc="-51" err="1">
                <a:solidFill>
                  <a:srgbClr val="000000"/>
                </a:solidFill>
                <a:latin typeface="Arimo"/>
              </a:rPr>
              <a:t>informacji</a:t>
            </a:r>
            <a:r>
              <a:rPr lang="en-US" sz="1200" spc="-51">
                <a:solidFill>
                  <a:srgbClr val="000000"/>
                </a:solidFill>
                <a:latin typeface="Arimo"/>
              </a:rPr>
              <a:t> w </a:t>
            </a:r>
            <a:r>
              <a:rPr lang="en-US" sz="1200" spc="-51" err="1">
                <a:solidFill>
                  <a:srgbClr val="000000"/>
                </a:solidFill>
                <a:latin typeface="Arimo"/>
              </a:rPr>
              <a:t>jakikolwiek</a:t>
            </a:r>
            <a:r>
              <a:rPr lang="en-US" sz="1200" spc="-51">
                <a:solidFill>
                  <a:srgbClr val="000000"/>
                </a:solidFill>
                <a:latin typeface="Arimo"/>
              </a:rPr>
              <a:t> </a:t>
            </a:r>
            <a:r>
              <a:rPr lang="en-US" sz="1200" spc="-51" err="1">
                <a:solidFill>
                  <a:srgbClr val="000000"/>
                </a:solidFill>
                <a:latin typeface="Arimo"/>
              </a:rPr>
              <a:t>sposób</a:t>
            </a:r>
            <a:r>
              <a:rPr lang="en-US" sz="1200" spc="-51">
                <a:solidFill>
                  <a:srgbClr val="000000"/>
                </a:solidFill>
                <a:latin typeface="Arimo"/>
              </a:rPr>
              <a:t> oraz </a:t>
            </a:r>
            <a:r>
              <a:rPr lang="en-US" sz="1200" spc="-51" err="1">
                <a:solidFill>
                  <a:srgbClr val="000000"/>
                </a:solidFill>
                <a:latin typeface="Arimo"/>
              </a:rPr>
              <a:t>nierozpowszechniania</a:t>
            </a:r>
            <a:r>
              <a:rPr lang="en-US" sz="1200" spc="-51">
                <a:solidFill>
                  <a:srgbClr val="000000"/>
                </a:solidFill>
                <a:latin typeface="Arimo"/>
              </a:rPr>
              <a:t> </a:t>
            </a:r>
            <a:r>
              <a:rPr lang="en-US" sz="1200" spc="-51" err="1">
                <a:solidFill>
                  <a:srgbClr val="000000"/>
                </a:solidFill>
                <a:latin typeface="Arimo"/>
              </a:rPr>
              <a:t>jakichkolwiek</a:t>
            </a:r>
            <a:r>
              <a:rPr lang="en-US" sz="1200" spc="-51">
                <a:solidFill>
                  <a:srgbClr val="000000"/>
                </a:solidFill>
                <a:latin typeface="Arimo"/>
              </a:rPr>
              <a:t> </a:t>
            </a:r>
            <a:r>
              <a:rPr lang="en-US" sz="1200" spc="-51" err="1">
                <a:solidFill>
                  <a:srgbClr val="000000"/>
                </a:solidFill>
                <a:latin typeface="Arimo"/>
              </a:rPr>
              <a:t>informacji</a:t>
            </a:r>
            <a:r>
              <a:rPr lang="en-US" sz="1200" spc="-51">
                <a:solidFill>
                  <a:srgbClr val="000000"/>
                </a:solidFill>
                <a:latin typeface="Arimo"/>
              </a:rPr>
              <a:t> </a:t>
            </a:r>
            <a:r>
              <a:rPr lang="en-US" sz="1200" spc="-51" err="1">
                <a:solidFill>
                  <a:srgbClr val="000000"/>
                </a:solidFill>
                <a:latin typeface="Arimo"/>
              </a:rPr>
              <a:t>lub</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związanych z </a:t>
            </a:r>
            <a:r>
              <a:rPr lang="en-US" sz="1200" spc="-51" err="1">
                <a:solidFill>
                  <a:srgbClr val="000000"/>
                </a:solidFill>
                <a:latin typeface="Arimo"/>
              </a:rPr>
              <a:t>pracami</a:t>
            </a:r>
            <a:r>
              <a:rPr lang="en-US" sz="1200" spc="-51">
                <a:solidFill>
                  <a:srgbClr val="000000"/>
                </a:solidFill>
                <a:latin typeface="Arimo"/>
              </a:rPr>
              <a:t> </a:t>
            </a:r>
            <a:r>
              <a:rPr lang="en-US" sz="1200" spc="-51" err="1">
                <a:solidFill>
                  <a:srgbClr val="000000"/>
                </a:solidFill>
                <a:latin typeface="Arimo"/>
              </a:rPr>
              <a:t>Komisji</a:t>
            </a:r>
            <a:r>
              <a:rPr lang="en-US" sz="1200" spc="-51">
                <a:solidFill>
                  <a:srgbClr val="000000"/>
                </a:solidFill>
                <a:latin typeface="Arimo"/>
              </a:rPr>
              <a:t>.</a:t>
            </a:r>
          </a:p>
          <a:p>
            <a:pPr algn="just">
              <a:lnSpc>
                <a:spcPts val="1559"/>
              </a:lnSpc>
            </a:pPr>
            <a:endParaRPr lang="en-US" sz="1200" spc="-51">
              <a:solidFill>
                <a:srgbClr val="000000"/>
              </a:solidFill>
              <a:latin typeface="Arimo"/>
            </a:endParaRPr>
          </a:p>
          <a:p>
            <a:pPr algn="just">
              <a:lnSpc>
                <a:spcPts val="1559"/>
              </a:lnSpc>
            </a:pPr>
            <a:r>
              <a:rPr lang="en-US" sz="1200" spc="-51">
                <a:solidFill>
                  <a:srgbClr val="000000"/>
                </a:solidFill>
                <a:latin typeface="Arimo"/>
              </a:rPr>
              <a:t>Jednocześnie jako </a:t>
            </a:r>
            <a:r>
              <a:rPr lang="en-US" sz="1200" spc="-51" err="1">
                <a:solidFill>
                  <a:srgbClr val="000000"/>
                </a:solidFill>
                <a:latin typeface="Arimo"/>
              </a:rPr>
              <a:t>osoba</a:t>
            </a:r>
            <a:r>
              <a:rPr lang="en-US" sz="1200" spc="-51">
                <a:solidFill>
                  <a:srgbClr val="000000"/>
                </a:solidFill>
                <a:latin typeface="Arimo"/>
              </a:rPr>
              <a:t> </a:t>
            </a:r>
            <a:r>
              <a:rPr lang="en-US" sz="1200" spc="-51" err="1">
                <a:solidFill>
                  <a:srgbClr val="000000"/>
                </a:solidFill>
                <a:latin typeface="Arimo"/>
              </a:rPr>
              <a:t>zaangażowana</a:t>
            </a:r>
            <a:r>
              <a:rPr lang="en-US" sz="1200" spc="-51">
                <a:solidFill>
                  <a:srgbClr val="000000"/>
                </a:solidFill>
                <a:latin typeface="Arimo"/>
              </a:rPr>
              <a:t> w </a:t>
            </a:r>
            <a:r>
              <a:rPr lang="en-US" sz="1200" spc="-51" err="1">
                <a:solidFill>
                  <a:srgbClr val="000000"/>
                </a:solidFill>
                <a:latin typeface="Arimo"/>
              </a:rPr>
              <a:t>działania</a:t>
            </a:r>
            <a:r>
              <a:rPr lang="en-US" sz="1200" spc="-51">
                <a:solidFill>
                  <a:srgbClr val="000000"/>
                </a:solidFill>
                <a:latin typeface="Arimo"/>
              </a:rPr>
              <a:t> </a:t>
            </a:r>
            <a:r>
              <a:rPr lang="en-US" sz="1200" spc="-51" err="1">
                <a:solidFill>
                  <a:srgbClr val="000000"/>
                </a:solidFill>
                <a:latin typeface="Arimo"/>
              </a:rPr>
              <a:t>Komisji</a:t>
            </a:r>
            <a:r>
              <a:rPr lang="en-US" sz="1200" spc="-51">
                <a:solidFill>
                  <a:srgbClr val="000000"/>
                </a:solidFill>
                <a:latin typeface="Arimo"/>
              </a:rPr>
              <a:t> jestem </a:t>
            </a:r>
            <a:r>
              <a:rPr lang="en-US" sz="1200" spc="-51" err="1">
                <a:solidFill>
                  <a:srgbClr val="000000"/>
                </a:solidFill>
                <a:latin typeface="Arimo"/>
              </a:rPr>
              <a:t>upoważniony</a:t>
            </a:r>
            <a:r>
              <a:rPr lang="en-US" sz="1200" spc="-51">
                <a:solidFill>
                  <a:srgbClr val="000000"/>
                </a:solidFill>
                <a:latin typeface="Arimo"/>
              </a:rPr>
              <a:t>/-a do </a:t>
            </a:r>
            <a:r>
              <a:rPr lang="en-US" sz="1200" spc="-51" err="1">
                <a:solidFill>
                  <a:srgbClr val="000000"/>
                </a:solidFill>
                <a:latin typeface="Arimo"/>
              </a:rPr>
              <a:t>przetwarzania</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a:t>
            </a:r>
            <a:r>
              <a:rPr lang="en-US" sz="1200" spc="-51" err="1">
                <a:solidFill>
                  <a:srgbClr val="000000"/>
                </a:solidFill>
                <a:latin typeface="Arimo"/>
              </a:rPr>
              <a:t>osobowych</a:t>
            </a:r>
            <a:r>
              <a:rPr lang="en-US" sz="1200" spc="-51">
                <a:solidFill>
                  <a:srgbClr val="000000"/>
                </a:solidFill>
                <a:latin typeface="Arimo"/>
              </a:rPr>
              <a:t> </a:t>
            </a:r>
            <a:r>
              <a:rPr lang="en-US" sz="1200" spc="-51" err="1">
                <a:solidFill>
                  <a:srgbClr val="000000"/>
                </a:solidFill>
                <a:latin typeface="Arimo"/>
              </a:rPr>
              <a:t>osób</a:t>
            </a:r>
            <a:r>
              <a:rPr lang="en-US" sz="1200" spc="-51">
                <a:solidFill>
                  <a:srgbClr val="000000"/>
                </a:solidFill>
                <a:latin typeface="Arimo"/>
              </a:rPr>
              <a:t> </a:t>
            </a:r>
            <a:r>
              <a:rPr lang="en-US" sz="1200" spc="-51" err="1">
                <a:solidFill>
                  <a:srgbClr val="000000"/>
                </a:solidFill>
                <a:latin typeface="Arimo"/>
              </a:rPr>
              <a:t>występujących</a:t>
            </a:r>
            <a:r>
              <a:rPr lang="en-US" sz="1200" spc="-51">
                <a:solidFill>
                  <a:srgbClr val="000000"/>
                </a:solidFill>
                <a:latin typeface="Arimo"/>
              </a:rPr>
              <a:t> w </a:t>
            </a:r>
            <a:r>
              <a:rPr lang="en-US" sz="1200" spc="-51" err="1">
                <a:solidFill>
                  <a:srgbClr val="000000"/>
                </a:solidFill>
                <a:latin typeface="Arimo"/>
              </a:rPr>
              <a:t>postępowaniu</a:t>
            </a:r>
            <a:r>
              <a:rPr lang="en-US" sz="1200" spc="-51">
                <a:solidFill>
                  <a:srgbClr val="000000"/>
                </a:solidFill>
                <a:latin typeface="Arimo"/>
              </a:rPr>
              <a:t>, w </a:t>
            </a:r>
            <a:r>
              <a:rPr lang="en-US" sz="1200" spc="-51" err="1">
                <a:solidFill>
                  <a:srgbClr val="000000"/>
                </a:solidFill>
                <a:latin typeface="Arimo"/>
              </a:rPr>
              <a:t>szczególności</a:t>
            </a:r>
            <a:r>
              <a:rPr lang="en-US" sz="1200" spc="-51">
                <a:solidFill>
                  <a:srgbClr val="000000"/>
                </a:solidFill>
                <a:latin typeface="Arimo"/>
              </a:rPr>
              <a:t> </a:t>
            </a:r>
            <a:r>
              <a:rPr lang="en-US" sz="1200" spc="-51" err="1">
                <a:solidFill>
                  <a:srgbClr val="000000"/>
                </a:solidFill>
                <a:latin typeface="Arimo"/>
              </a:rPr>
              <a:t>osób</a:t>
            </a:r>
            <a:r>
              <a:rPr lang="en-US" sz="1200" spc="-51">
                <a:solidFill>
                  <a:srgbClr val="000000"/>
                </a:solidFill>
                <a:latin typeface="Arimo"/>
              </a:rPr>
              <a:t> </a:t>
            </a:r>
            <a:r>
              <a:rPr lang="en-US" sz="1200" spc="-51" err="1">
                <a:solidFill>
                  <a:srgbClr val="000000"/>
                </a:solidFill>
                <a:latin typeface="Arimo"/>
              </a:rPr>
              <a:t>wskazanych</a:t>
            </a:r>
            <a:r>
              <a:rPr lang="en-US" sz="1200" spc="-51">
                <a:solidFill>
                  <a:srgbClr val="000000"/>
                </a:solidFill>
                <a:latin typeface="Arimo"/>
              </a:rPr>
              <a:t> w </a:t>
            </a:r>
            <a:r>
              <a:rPr lang="en-US" sz="1200" spc="-51" err="1">
                <a:solidFill>
                  <a:srgbClr val="000000"/>
                </a:solidFill>
                <a:latin typeface="Arimo"/>
              </a:rPr>
              <a:t>Zawiadomieniu</a:t>
            </a:r>
            <a:r>
              <a:rPr lang="en-US" sz="1200" spc="-51">
                <a:solidFill>
                  <a:srgbClr val="000000"/>
                </a:solidFill>
                <a:latin typeface="Arimo"/>
              </a:rPr>
              <a:t>, </a:t>
            </a:r>
            <a:r>
              <a:rPr lang="en-US" sz="1200" spc="-51" err="1">
                <a:solidFill>
                  <a:srgbClr val="000000"/>
                </a:solidFill>
                <a:latin typeface="Arimo"/>
              </a:rPr>
              <a:t>wyłącznie</a:t>
            </a:r>
            <a:r>
              <a:rPr lang="en-US" sz="1200" spc="-51">
                <a:solidFill>
                  <a:srgbClr val="000000"/>
                </a:solidFill>
                <a:latin typeface="Arimo"/>
              </a:rPr>
              <a:t> w </a:t>
            </a:r>
            <a:r>
              <a:rPr lang="en-US" sz="1200" spc="-51" err="1">
                <a:solidFill>
                  <a:srgbClr val="000000"/>
                </a:solidFill>
                <a:latin typeface="Arimo"/>
              </a:rPr>
              <a:t>celu</a:t>
            </a:r>
            <a:r>
              <a:rPr lang="en-US" sz="1200" spc="-51">
                <a:solidFill>
                  <a:srgbClr val="000000"/>
                </a:solidFill>
                <a:latin typeface="Arimo"/>
              </a:rPr>
              <a:t> </a:t>
            </a:r>
            <a:r>
              <a:rPr lang="en-US" sz="1200" spc="-51" err="1">
                <a:solidFill>
                  <a:srgbClr val="000000"/>
                </a:solidFill>
                <a:latin typeface="Arimo"/>
              </a:rPr>
              <a:t>wynikającym</a:t>
            </a:r>
            <a:r>
              <a:rPr lang="en-US" sz="1200" spc="-51">
                <a:solidFill>
                  <a:srgbClr val="000000"/>
                </a:solidFill>
                <a:latin typeface="Arimo"/>
              </a:rPr>
              <a:t> z </a:t>
            </a:r>
            <a:r>
              <a:rPr lang="en-US" sz="1200" spc="-51" err="1">
                <a:solidFill>
                  <a:srgbClr val="000000"/>
                </a:solidFill>
                <a:latin typeface="Arimo"/>
              </a:rPr>
              <a:t>prowadzonego</a:t>
            </a:r>
            <a:r>
              <a:rPr lang="en-US" sz="1200" spc="-51">
                <a:solidFill>
                  <a:srgbClr val="000000"/>
                </a:solidFill>
                <a:latin typeface="Arimo"/>
              </a:rPr>
              <a:t> </a:t>
            </a:r>
            <a:r>
              <a:rPr lang="en-US" sz="1200" spc="-51" err="1">
                <a:solidFill>
                  <a:srgbClr val="000000"/>
                </a:solidFill>
                <a:latin typeface="Arimo"/>
              </a:rPr>
              <a:t>postępowania</a:t>
            </a:r>
            <a:r>
              <a:rPr lang="en-US" sz="1200" spc="-51">
                <a:solidFill>
                  <a:srgbClr val="000000"/>
                </a:solidFill>
                <a:latin typeface="Arimo"/>
              </a:rPr>
              <a:t> oraz </a:t>
            </a:r>
            <a:r>
              <a:rPr lang="en-US" sz="1200" spc="-51" err="1">
                <a:solidFill>
                  <a:srgbClr val="000000"/>
                </a:solidFill>
                <a:latin typeface="Arimo"/>
              </a:rPr>
              <a:t>zobowiązuję</a:t>
            </a:r>
            <a:r>
              <a:rPr lang="en-US" sz="1200" spc="-51">
                <a:solidFill>
                  <a:srgbClr val="000000"/>
                </a:solidFill>
                <a:latin typeface="Arimo"/>
              </a:rPr>
              <a:t> się do </a:t>
            </a:r>
            <a:r>
              <a:rPr lang="en-US" sz="1200" spc="-51" err="1">
                <a:solidFill>
                  <a:srgbClr val="000000"/>
                </a:solidFill>
                <a:latin typeface="Arimo"/>
              </a:rPr>
              <a:t>zachowania</a:t>
            </a:r>
            <a:r>
              <a:rPr lang="en-US" sz="1200" spc="-51">
                <a:solidFill>
                  <a:srgbClr val="000000"/>
                </a:solidFill>
                <a:latin typeface="Arimo"/>
              </a:rPr>
              <a:t> </a:t>
            </a:r>
            <a:r>
              <a:rPr lang="en-US" sz="1200" spc="-51" err="1">
                <a:solidFill>
                  <a:srgbClr val="000000"/>
                </a:solidFill>
                <a:latin typeface="Arimo"/>
              </a:rPr>
              <a:t>tych</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w </a:t>
            </a:r>
            <a:r>
              <a:rPr lang="en-US" sz="1200" spc="-51" err="1">
                <a:solidFill>
                  <a:srgbClr val="000000"/>
                </a:solidFill>
                <a:latin typeface="Arimo"/>
              </a:rPr>
              <a:t>poufności</a:t>
            </a:r>
            <a:r>
              <a:rPr lang="en-US" sz="1200" spc="-51">
                <a:solidFill>
                  <a:srgbClr val="000000"/>
                </a:solidFill>
                <a:latin typeface="Arimo"/>
              </a:rPr>
              <a:t>, pod </a:t>
            </a:r>
            <a:r>
              <a:rPr lang="en-US" sz="1200" spc="-51" err="1">
                <a:solidFill>
                  <a:srgbClr val="000000"/>
                </a:solidFill>
                <a:latin typeface="Arimo"/>
              </a:rPr>
              <a:t>rygorem</a:t>
            </a:r>
            <a:r>
              <a:rPr lang="en-US" sz="1200" spc="-51">
                <a:solidFill>
                  <a:srgbClr val="000000"/>
                </a:solidFill>
                <a:latin typeface="Arimo"/>
              </a:rPr>
              <a:t> </a:t>
            </a:r>
            <a:r>
              <a:rPr lang="en-US" sz="1200" spc="-51" err="1">
                <a:solidFill>
                  <a:srgbClr val="000000"/>
                </a:solidFill>
                <a:latin typeface="Arimo"/>
              </a:rPr>
              <a:t>sankcji</a:t>
            </a:r>
            <a:r>
              <a:rPr lang="en-US" sz="1200" spc="-51">
                <a:solidFill>
                  <a:srgbClr val="000000"/>
                </a:solidFill>
                <a:latin typeface="Arimo"/>
              </a:rPr>
              <a:t> </a:t>
            </a:r>
            <a:r>
              <a:rPr lang="en-US" sz="1200" spc="-51" err="1">
                <a:solidFill>
                  <a:srgbClr val="000000"/>
                </a:solidFill>
                <a:latin typeface="Arimo"/>
              </a:rPr>
              <a:t>wynikających</a:t>
            </a:r>
            <a:r>
              <a:rPr lang="en-US" sz="1200" spc="-51">
                <a:solidFill>
                  <a:srgbClr val="000000"/>
                </a:solidFill>
                <a:latin typeface="Arimo"/>
              </a:rPr>
              <a:t>                z </a:t>
            </a:r>
            <a:r>
              <a:rPr lang="en-US" sz="1200" spc="-51" err="1">
                <a:solidFill>
                  <a:srgbClr val="000000"/>
                </a:solidFill>
                <a:latin typeface="Arimo"/>
              </a:rPr>
              <a:t>obowiązujących</a:t>
            </a:r>
            <a:r>
              <a:rPr lang="en-US" sz="1200" spc="-51">
                <a:solidFill>
                  <a:srgbClr val="000000"/>
                </a:solidFill>
                <a:latin typeface="Arimo"/>
              </a:rPr>
              <a:t> </a:t>
            </a:r>
            <a:r>
              <a:rPr lang="en-US" sz="1200" spc="-51" err="1">
                <a:solidFill>
                  <a:srgbClr val="000000"/>
                </a:solidFill>
                <a:latin typeface="Arimo"/>
              </a:rPr>
              <a:t>przepisów</a:t>
            </a:r>
            <a:r>
              <a:rPr lang="en-US" sz="1200" spc="-51">
                <a:solidFill>
                  <a:srgbClr val="000000"/>
                </a:solidFill>
                <a:latin typeface="Arimo"/>
              </a:rPr>
              <a:t> </a:t>
            </a:r>
            <a:r>
              <a:rPr lang="en-US" sz="1200" spc="-51" err="1">
                <a:solidFill>
                  <a:srgbClr val="000000"/>
                </a:solidFill>
                <a:latin typeface="Arimo"/>
              </a:rPr>
              <a:t>prawa</a:t>
            </a:r>
            <a:r>
              <a:rPr lang="en-US" sz="1200" spc="-51">
                <a:solidFill>
                  <a:srgbClr val="000000"/>
                </a:solidFill>
                <a:latin typeface="Arimo"/>
              </a:rPr>
              <a:t> o </a:t>
            </a:r>
            <a:r>
              <a:rPr lang="en-US" sz="1200" spc="-51" err="1">
                <a:solidFill>
                  <a:srgbClr val="000000"/>
                </a:solidFill>
                <a:latin typeface="Arimo"/>
              </a:rPr>
              <a:t>ochronie</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a:t>
            </a:r>
            <a:r>
              <a:rPr lang="en-US" sz="1200" spc="-51" err="1">
                <a:solidFill>
                  <a:srgbClr val="000000"/>
                </a:solidFill>
                <a:latin typeface="Arimo"/>
              </a:rPr>
              <a:t>osobowych</a:t>
            </a:r>
            <a:r>
              <a:rPr lang="en-US" sz="1200" spc="-51">
                <a:solidFill>
                  <a:srgbClr val="000000"/>
                </a:solidFill>
                <a:latin typeface="Arimo"/>
              </a:rPr>
              <a:t>. </a:t>
            </a:r>
          </a:p>
          <a:p>
            <a:pPr algn="just">
              <a:lnSpc>
                <a:spcPts val="1559"/>
              </a:lnSpc>
            </a:pPr>
            <a:endParaRPr lang="en-US" sz="1299" spc="-51">
              <a:solidFill>
                <a:srgbClr val="000000"/>
              </a:solidFill>
              <a:latin typeface="Arimo"/>
            </a:endParaRPr>
          </a:p>
          <a:p>
            <a:pPr algn="just">
              <a:lnSpc>
                <a:spcPts val="1559"/>
              </a:lnSpc>
              <a:spcBef>
                <a:spcPct val="0"/>
              </a:spcBef>
            </a:pPr>
            <a:endParaRPr lang="en-US" sz="1299" spc="-51">
              <a:solidFill>
                <a:srgbClr val="000000"/>
              </a:solidFill>
              <a:latin typeface="Arimo"/>
            </a:endParaRPr>
          </a:p>
        </p:txBody>
      </p:sp>
      <p:sp>
        <p:nvSpPr>
          <p:cNvPr id="19" name="TextBox 19"/>
          <p:cNvSpPr txBox="1"/>
          <p:nvPr/>
        </p:nvSpPr>
        <p:spPr>
          <a:xfrm>
            <a:off x="4760021" y="7978435"/>
            <a:ext cx="2198293"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Podpis</a:t>
            </a:r>
          </a:p>
        </p:txBody>
      </p:sp>
      <p:sp>
        <p:nvSpPr>
          <p:cNvPr id="20" name="AutoShape 20"/>
          <p:cNvSpPr/>
          <p:nvPr/>
        </p:nvSpPr>
        <p:spPr>
          <a:xfrm>
            <a:off x="4617752" y="7870002"/>
            <a:ext cx="2419200" cy="0"/>
          </a:xfrm>
          <a:prstGeom prst="line">
            <a:avLst/>
          </a:prstGeom>
          <a:ln w="19050" cap="flat">
            <a:solidFill>
              <a:srgbClr val="000000"/>
            </a:solidFill>
            <a:prstDash val="sysDot"/>
            <a:headEnd type="none" w="sm" len="sm"/>
            <a:tailEnd type="none" w="sm" len="sm"/>
          </a:ln>
        </p:spPr>
        <p:txBody>
          <a:bodyPr/>
          <a:lstStyle/>
          <a:p>
            <a:endParaRPr lang="pl-PL"/>
          </a:p>
        </p:txBody>
      </p:sp>
      <p:sp>
        <p:nvSpPr>
          <p:cNvPr id="21" name="TextBox 21"/>
          <p:cNvSpPr txBox="1"/>
          <p:nvPr/>
        </p:nvSpPr>
        <p:spPr>
          <a:xfrm>
            <a:off x="3221467" y="1345662"/>
            <a:ext cx="4052162" cy="161925"/>
          </a:xfrm>
          <a:prstGeom prst="rect">
            <a:avLst/>
          </a:prstGeom>
        </p:spPr>
        <p:txBody>
          <a:bodyPr lIns="0" tIns="0" rIns="0" bIns="0" rtlCol="0" anchor="t">
            <a:spAutoFit/>
          </a:bodyPr>
          <a:lstStyle/>
          <a:p>
            <a:pPr algn="r">
              <a:lnSpc>
                <a:spcPts val="1200"/>
              </a:lnSpc>
              <a:spcBef>
                <a:spcPct val="0"/>
              </a:spcBef>
            </a:pPr>
            <a:r>
              <a:rPr lang="en-US" sz="1000" spc="-40">
                <a:solidFill>
                  <a:srgbClr val="000000"/>
                </a:solidFill>
                <a:latin typeface="Arimo"/>
              </a:rPr>
              <a:t>miejscowość....................................data.............................</a:t>
            </a:r>
          </a:p>
        </p:txBody>
      </p:sp>
      <p:sp>
        <p:nvSpPr>
          <p:cNvPr id="22" name="TextBox 22"/>
          <p:cNvSpPr txBox="1"/>
          <p:nvPr/>
        </p:nvSpPr>
        <p:spPr>
          <a:xfrm rot="-2967759">
            <a:off x="-666113" y="4998547"/>
            <a:ext cx="8476194" cy="1665065"/>
          </a:xfrm>
          <a:prstGeom prst="rect">
            <a:avLst/>
          </a:prstGeom>
        </p:spPr>
        <p:txBody>
          <a:bodyPr lIns="0" tIns="0" rIns="0" bIns="0" rtlCol="0" anchor="t">
            <a:spAutoFit/>
          </a:bodyPr>
          <a:lstStyle/>
          <a:p>
            <a:pPr algn="ctr">
              <a:lnSpc>
                <a:spcPts val="12174"/>
              </a:lnSpc>
            </a:pPr>
            <a:r>
              <a:rPr lang="en-US" sz="8696">
                <a:solidFill>
                  <a:srgbClr val="000000">
                    <a:alpha val="6667"/>
                  </a:srgbClr>
                </a:solidFill>
                <a:latin typeface="Calibri (MS) Bold"/>
              </a:rPr>
              <a:t>WZÓR</a:t>
            </a:r>
          </a:p>
        </p:txBody>
      </p:sp>
      <p:sp>
        <p:nvSpPr>
          <p:cNvPr id="23" name="TextBox 23"/>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142</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 y="2293015"/>
            <a:ext cx="7556501"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0"/>
            <a:ext cx="7829158" cy="986913"/>
            <a:chOff x="0" y="0"/>
            <a:chExt cx="2805794" cy="353687"/>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435179" y="1624401"/>
            <a:ext cx="6689643" cy="401914"/>
          </a:xfrm>
          <a:prstGeom prst="rect">
            <a:avLst/>
          </a:prstGeom>
        </p:spPr>
        <p:txBody>
          <a:bodyPr lIns="0" tIns="0" rIns="0" bIns="0" rtlCol="0" anchor="t">
            <a:spAutoFit/>
          </a:bodyPr>
          <a:lstStyle/>
          <a:p>
            <a:pPr marL="0" lvl="0" indent="0" algn="ctr">
              <a:lnSpc>
                <a:spcPts val="3118"/>
              </a:lnSpc>
            </a:pPr>
            <a:r>
              <a:rPr lang="en-US" sz="2860">
                <a:solidFill>
                  <a:srgbClr val="000000"/>
                </a:solidFill>
                <a:latin typeface="IBM Plex Sans Bold"/>
              </a:rPr>
              <a:t>Zobowiązanie</a:t>
            </a: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884323" y="2435890"/>
            <a:ext cx="5703312" cy="590550"/>
          </a:xfrm>
          <a:prstGeom prst="rect">
            <a:avLst/>
          </a:prstGeom>
        </p:spPr>
        <p:txBody>
          <a:bodyPr lIns="0" tIns="0" rIns="0" bIns="0" rtlCol="0" anchor="t">
            <a:spAutoFit/>
          </a:bodyPr>
          <a:lstStyle/>
          <a:p>
            <a:pPr algn="ctr">
              <a:lnSpc>
                <a:spcPts val="1559"/>
              </a:lnSpc>
            </a:pPr>
            <a:r>
              <a:rPr lang="en-US" sz="1299" spc="-51">
                <a:solidFill>
                  <a:srgbClr val="000000"/>
                </a:solidFill>
                <a:latin typeface="Arimo Bold"/>
              </a:rPr>
              <a:t>do zachowania poufności jako świadek/świadkini</a:t>
            </a:r>
          </a:p>
          <a:p>
            <a:pPr algn="ctr">
              <a:lnSpc>
                <a:spcPts val="1559"/>
              </a:lnSpc>
            </a:pPr>
            <a:r>
              <a:rPr lang="en-US" sz="1299" spc="-51">
                <a:solidFill>
                  <a:srgbClr val="000000"/>
                </a:solidFill>
                <a:latin typeface="Arimo Bold"/>
              </a:rPr>
              <a:t> w związku z postępowaniem Komisji</a:t>
            </a:r>
          </a:p>
          <a:p>
            <a:pPr algn="ctr">
              <a:lnSpc>
                <a:spcPts val="1559"/>
              </a:lnSpc>
              <a:spcBef>
                <a:spcPct val="0"/>
              </a:spcBef>
            </a:pPr>
            <a:endParaRPr lang="en-US" sz="1299" spc="-51">
              <a:solidFill>
                <a:srgbClr val="000000"/>
              </a:solidFill>
              <a:latin typeface="Arimo Bold"/>
            </a:endParaRPr>
          </a:p>
        </p:txBody>
      </p:sp>
      <p:sp>
        <p:nvSpPr>
          <p:cNvPr id="18" name="TextBox 18"/>
          <p:cNvSpPr txBox="1"/>
          <p:nvPr/>
        </p:nvSpPr>
        <p:spPr>
          <a:xfrm rot="-2967759">
            <a:off x="-499605" y="5341447"/>
            <a:ext cx="8476194" cy="1665065"/>
          </a:xfrm>
          <a:prstGeom prst="rect">
            <a:avLst/>
          </a:prstGeom>
        </p:spPr>
        <p:txBody>
          <a:bodyPr lIns="0" tIns="0" rIns="0" bIns="0" rtlCol="0" anchor="t">
            <a:spAutoFit/>
          </a:bodyPr>
          <a:lstStyle/>
          <a:p>
            <a:pPr algn="ctr">
              <a:lnSpc>
                <a:spcPts val="12174"/>
              </a:lnSpc>
            </a:pPr>
            <a:r>
              <a:rPr lang="en-US" sz="8696">
                <a:solidFill>
                  <a:srgbClr val="000000">
                    <a:alpha val="6667"/>
                  </a:srgbClr>
                </a:solidFill>
                <a:latin typeface="Calibri (MS) Bold"/>
              </a:rPr>
              <a:t>WZÓR</a:t>
            </a:r>
          </a:p>
        </p:txBody>
      </p:sp>
      <p:sp>
        <p:nvSpPr>
          <p:cNvPr id="19" name="TextBox 19"/>
          <p:cNvSpPr txBox="1"/>
          <p:nvPr/>
        </p:nvSpPr>
        <p:spPr>
          <a:xfrm>
            <a:off x="654976" y="3277542"/>
            <a:ext cx="6381976" cy="3679982"/>
          </a:xfrm>
          <a:prstGeom prst="rect">
            <a:avLst/>
          </a:prstGeom>
        </p:spPr>
        <p:txBody>
          <a:bodyPr lIns="0" tIns="0" rIns="0" bIns="0" rtlCol="0" anchor="t">
            <a:spAutoFit/>
          </a:bodyPr>
          <a:lstStyle/>
          <a:p>
            <a:pPr algn="just">
              <a:lnSpc>
                <a:spcPts val="1559"/>
              </a:lnSpc>
            </a:pPr>
            <a:r>
              <a:rPr lang="en-US" sz="1200" spc="-51">
                <a:solidFill>
                  <a:srgbClr val="000000"/>
                </a:solidFill>
                <a:latin typeface="Arimo"/>
              </a:rPr>
              <a:t>Ja </a:t>
            </a:r>
            <a:r>
              <a:rPr lang="en-US" sz="1200" spc="-51" err="1">
                <a:solidFill>
                  <a:srgbClr val="000000"/>
                </a:solidFill>
                <a:latin typeface="Arimo"/>
              </a:rPr>
              <a:t>niżej</a:t>
            </a:r>
            <a:r>
              <a:rPr lang="en-US" sz="1200" spc="-51">
                <a:solidFill>
                  <a:srgbClr val="000000"/>
                </a:solidFill>
                <a:latin typeface="Arimo"/>
              </a:rPr>
              <a:t> </a:t>
            </a:r>
            <a:r>
              <a:rPr lang="en-US" sz="1200" spc="-51" err="1">
                <a:solidFill>
                  <a:srgbClr val="000000"/>
                </a:solidFill>
                <a:latin typeface="Arimo"/>
              </a:rPr>
              <a:t>podpisany</a:t>
            </a:r>
            <a:r>
              <a:rPr lang="en-US" sz="1200" spc="-51">
                <a:solidFill>
                  <a:srgbClr val="000000"/>
                </a:solidFill>
                <a:latin typeface="Arimo"/>
              </a:rPr>
              <a:t>/-a ……………..…………………….................................</a:t>
            </a:r>
            <a:r>
              <a:rPr lang="en-US" sz="1200" spc="-51" err="1">
                <a:solidFill>
                  <a:srgbClr val="000000"/>
                </a:solidFill>
                <a:latin typeface="Arimo"/>
              </a:rPr>
              <a:t>oświadczam</a:t>
            </a:r>
            <a:r>
              <a:rPr lang="en-US" sz="1200" spc="-51">
                <a:solidFill>
                  <a:srgbClr val="000000"/>
                </a:solidFill>
                <a:latin typeface="Arimo"/>
              </a:rPr>
              <a:t>, </a:t>
            </a:r>
            <a:r>
              <a:rPr lang="en-US" sz="1200" spc="-51" err="1">
                <a:solidFill>
                  <a:srgbClr val="000000"/>
                </a:solidFill>
                <a:latin typeface="Arimo"/>
              </a:rPr>
              <a:t>że</a:t>
            </a:r>
            <a:r>
              <a:rPr lang="en-US" sz="1200" spc="-51">
                <a:solidFill>
                  <a:srgbClr val="000000"/>
                </a:solidFill>
                <a:latin typeface="Arimo"/>
              </a:rPr>
              <a:t>:</a:t>
            </a:r>
          </a:p>
          <a:p>
            <a:pPr algn="just">
              <a:lnSpc>
                <a:spcPts val="1559"/>
              </a:lnSpc>
            </a:pPr>
            <a:r>
              <a:rPr lang="en-US" sz="1200" spc="-51">
                <a:solidFill>
                  <a:srgbClr val="000000"/>
                </a:solidFill>
                <a:latin typeface="Arimo"/>
              </a:rPr>
              <a:t>jako </a:t>
            </a:r>
            <a:r>
              <a:rPr lang="en-US" sz="1200" spc="-51" err="1">
                <a:solidFill>
                  <a:srgbClr val="000000"/>
                </a:solidFill>
                <a:latin typeface="Arimo"/>
              </a:rPr>
              <a:t>osoba</a:t>
            </a:r>
            <a:r>
              <a:rPr lang="en-US" sz="1200" spc="-51">
                <a:solidFill>
                  <a:srgbClr val="000000"/>
                </a:solidFill>
                <a:latin typeface="Arimo"/>
              </a:rPr>
              <a:t> </a:t>
            </a:r>
            <a:r>
              <a:rPr lang="en-US" sz="1200" spc="-51" err="1">
                <a:solidFill>
                  <a:srgbClr val="000000"/>
                </a:solidFill>
                <a:latin typeface="Arimo"/>
              </a:rPr>
              <a:t>wskazana</a:t>
            </a:r>
            <a:r>
              <a:rPr lang="en-US" sz="1200" spc="-51">
                <a:solidFill>
                  <a:srgbClr val="000000"/>
                </a:solidFill>
                <a:latin typeface="Arimo"/>
              </a:rPr>
              <a:t> przez </a:t>
            </a:r>
            <a:r>
              <a:rPr lang="en-US" sz="1200" spc="-51" err="1">
                <a:solidFill>
                  <a:srgbClr val="000000"/>
                </a:solidFill>
                <a:latin typeface="Arimo"/>
              </a:rPr>
              <a:t>Komisję</a:t>
            </a:r>
            <a:r>
              <a:rPr lang="en-US" sz="1200" spc="-51">
                <a:solidFill>
                  <a:srgbClr val="000000"/>
                </a:solidFill>
                <a:latin typeface="Arimo"/>
              </a:rPr>
              <a:t> ds. </a:t>
            </a:r>
            <a:r>
              <a:rPr lang="en-US" sz="1200" spc="-51" err="1">
                <a:solidFill>
                  <a:srgbClr val="000000"/>
                </a:solidFill>
                <a:latin typeface="Arimo"/>
              </a:rPr>
              <a:t>rozpatrzenia</a:t>
            </a:r>
            <a:r>
              <a:rPr lang="en-US" sz="1200" spc="-51">
                <a:solidFill>
                  <a:srgbClr val="000000"/>
                </a:solidFill>
                <a:latin typeface="Arimo"/>
              </a:rPr>
              <a:t> i </a:t>
            </a:r>
            <a:r>
              <a:rPr lang="en-US" sz="1200" spc="-51" err="1">
                <a:solidFill>
                  <a:srgbClr val="000000"/>
                </a:solidFill>
                <a:latin typeface="Arimo"/>
              </a:rPr>
              <a:t>wyjaśnienia</a:t>
            </a:r>
            <a:r>
              <a:rPr lang="en-US" sz="1200" spc="-51">
                <a:solidFill>
                  <a:srgbClr val="000000"/>
                </a:solidFill>
                <a:latin typeface="Arimo"/>
              </a:rPr>
              <a:t> </a:t>
            </a:r>
            <a:r>
              <a:rPr lang="en-US" sz="1200" spc="-51" err="1">
                <a:solidFill>
                  <a:srgbClr val="000000"/>
                </a:solidFill>
                <a:latin typeface="Arimo"/>
              </a:rPr>
              <a:t>zgłoszenia</a:t>
            </a:r>
            <a:r>
              <a:rPr lang="en-US" sz="1200" spc="-51">
                <a:solidFill>
                  <a:srgbClr val="000000"/>
                </a:solidFill>
                <a:latin typeface="Arimo"/>
              </a:rPr>
              <a:t> </a:t>
            </a:r>
            <a:r>
              <a:rPr lang="en-US" sz="1200" spc="-51" err="1">
                <a:solidFill>
                  <a:srgbClr val="000000"/>
                </a:solidFill>
                <a:latin typeface="Arimo"/>
              </a:rPr>
              <a:t>zjawiska</a:t>
            </a:r>
            <a:r>
              <a:rPr lang="en-US" sz="1200" spc="-51">
                <a:solidFill>
                  <a:srgbClr val="000000"/>
                </a:solidFill>
                <a:latin typeface="Arimo"/>
              </a:rPr>
              <a:t> </a:t>
            </a:r>
            <a:r>
              <a:rPr lang="en-US" sz="1200" spc="-51" err="1">
                <a:solidFill>
                  <a:srgbClr val="000000"/>
                </a:solidFill>
                <a:latin typeface="Arimo"/>
              </a:rPr>
              <a:t>niepożądanego</a:t>
            </a:r>
            <a:r>
              <a:rPr lang="en-US" sz="1200" spc="-51">
                <a:solidFill>
                  <a:srgbClr val="000000"/>
                </a:solidFill>
                <a:latin typeface="Arimo"/>
              </a:rPr>
              <a:t> w </a:t>
            </a:r>
            <a:r>
              <a:rPr lang="en-US" sz="1200" spc="-51" err="1">
                <a:solidFill>
                  <a:srgbClr val="000000"/>
                </a:solidFill>
                <a:latin typeface="Arimo"/>
              </a:rPr>
              <a:t>zatrudnieniu</a:t>
            </a:r>
            <a:r>
              <a:rPr lang="en-US" sz="1200" spc="-51">
                <a:solidFill>
                  <a:srgbClr val="000000"/>
                </a:solidFill>
                <a:latin typeface="Arimo"/>
              </a:rPr>
              <a:t>/</a:t>
            </a:r>
            <a:r>
              <a:rPr lang="en-US" sz="1200" spc="-51" err="1">
                <a:solidFill>
                  <a:srgbClr val="000000"/>
                </a:solidFill>
                <a:latin typeface="Arimo"/>
              </a:rPr>
              <a:t>zleceniu</a:t>
            </a:r>
            <a:r>
              <a:rPr lang="en-US" sz="1200" spc="-51">
                <a:solidFill>
                  <a:srgbClr val="000000"/>
                </a:solidFill>
                <a:latin typeface="Arimo"/>
              </a:rPr>
              <a:t>/</a:t>
            </a:r>
            <a:r>
              <a:rPr lang="en-US" sz="1200" spc="-51" err="1">
                <a:solidFill>
                  <a:srgbClr val="000000"/>
                </a:solidFill>
                <a:latin typeface="Arimo"/>
              </a:rPr>
              <a:t>wolontariacie</a:t>
            </a:r>
            <a:r>
              <a:rPr lang="en-US" sz="1200" spc="-51">
                <a:solidFill>
                  <a:srgbClr val="000000"/>
                </a:solidFill>
                <a:latin typeface="Arimo"/>
              </a:rPr>
              <a:t>                              </a:t>
            </a:r>
          </a:p>
          <a:p>
            <a:pPr algn="just">
              <a:lnSpc>
                <a:spcPts val="1559"/>
              </a:lnSpc>
            </a:pPr>
            <a:r>
              <a:rPr lang="en-US" sz="1200" spc="-51">
                <a:solidFill>
                  <a:srgbClr val="000000"/>
                </a:solidFill>
                <a:latin typeface="Arimo"/>
              </a:rPr>
              <a:t>w.......................................................................</a:t>
            </a:r>
            <a:r>
              <a:rPr lang="en-US" sz="1200" spc="-51">
                <a:solidFill>
                  <a:srgbClr val="000000"/>
                </a:solidFill>
                <a:latin typeface="Arimo Italics"/>
              </a:rPr>
              <a:t>(</a:t>
            </a:r>
            <a:r>
              <a:rPr lang="en-US" sz="1200" spc="-51" err="1">
                <a:solidFill>
                  <a:srgbClr val="000000"/>
                </a:solidFill>
                <a:latin typeface="Arimo Italics"/>
              </a:rPr>
              <a:t>nazwa</a:t>
            </a:r>
            <a:r>
              <a:rPr lang="en-US" sz="1200" spc="-51">
                <a:solidFill>
                  <a:srgbClr val="000000"/>
                </a:solidFill>
                <a:latin typeface="Arimo Italics"/>
              </a:rPr>
              <a:t> </a:t>
            </a:r>
            <a:r>
              <a:rPr lang="en-US" sz="1200" spc="-51" err="1">
                <a:solidFill>
                  <a:srgbClr val="000000"/>
                </a:solidFill>
                <a:latin typeface="Arimo Italics"/>
              </a:rPr>
              <a:t>organizacji</a:t>
            </a:r>
            <a:r>
              <a:rPr lang="en-US" sz="1200" spc="-51">
                <a:solidFill>
                  <a:srgbClr val="000000"/>
                </a:solidFill>
                <a:latin typeface="Arimo Italics"/>
              </a:rPr>
              <a:t>)</a:t>
            </a:r>
            <a:r>
              <a:rPr lang="en-US" sz="1200" spc="-51">
                <a:solidFill>
                  <a:srgbClr val="000000"/>
                </a:solidFill>
                <a:latin typeface="Arimo"/>
              </a:rPr>
              <a:t>, na </a:t>
            </a:r>
            <a:r>
              <a:rPr lang="en-US" sz="1200" spc="-51" err="1">
                <a:solidFill>
                  <a:srgbClr val="000000"/>
                </a:solidFill>
                <a:latin typeface="Arimo"/>
              </a:rPr>
              <a:t>okoliczność</a:t>
            </a:r>
            <a:r>
              <a:rPr lang="en-US" sz="1200" spc="-51">
                <a:solidFill>
                  <a:srgbClr val="000000"/>
                </a:solidFill>
                <a:latin typeface="Arimo"/>
              </a:rPr>
              <a:t> </a:t>
            </a:r>
            <a:r>
              <a:rPr lang="en-US" sz="1200" spc="-51" err="1">
                <a:solidFill>
                  <a:srgbClr val="000000"/>
                </a:solidFill>
                <a:latin typeface="Arimo"/>
              </a:rPr>
              <a:t>przedstawienia</a:t>
            </a:r>
            <a:r>
              <a:rPr lang="en-US" sz="1200" spc="-51">
                <a:solidFill>
                  <a:srgbClr val="000000"/>
                </a:solidFill>
                <a:latin typeface="Arimo"/>
              </a:rPr>
              <a:t> </a:t>
            </a:r>
            <a:r>
              <a:rPr lang="en-US" sz="1200" spc="-51" err="1">
                <a:solidFill>
                  <a:srgbClr val="000000"/>
                </a:solidFill>
                <a:latin typeface="Arimo"/>
              </a:rPr>
              <a:t>stanu</a:t>
            </a:r>
            <a:r>
              <a:rPr lang="en-US" sz="1200" spc="-51">
                <a:solidFill>
                  <a:srgbClr val="000000"/>
                </a:solidFill>
                <a:latin typeface="Arimo"/>
              </a:rPr>
              <a:t> </a:t>
            </a:r>
            <a:r>
              <a:rPr lang="en-US" sz="1200" spc="-51" err="1">
                <a:solidFill>
                  <a:srgbClr val="000000"/>
                </a:solidFill>
                <a:latin typeface="Arimo"/>
              </a:rPr>
              <a:t>faktycznego</a:t>
            </a:r>
            <a:r>
              <a:rPr lang="en-US" sz="1200" spc="-51">
                <a:solidFill>
                  <a:srgbClr val="000000"/>
                </a:solidFill>
                <a:latin typeface="Arimo"/>
              </a:rPr>
              <a:t> </a:t>
            </a:r>
            <a:r>
              <a:rPr lang="en-US" sz="1200" spc="-51" err="1">
                <a:solidFill>
                  <a:srgbClr val="000000"/>
                </a:solidFill>
                <a:latin typeface="Arimo"/>
              </a:rPr>
              <a:t>znanego</a:t>
            </a:r>
            <a:r>
              <a:rPr lang="en-US" sz="1200" spc="-51">
                <a:solidFill>
                  <a:srgbClr val="000000"/>
                </a:solidFill>
                <a:latin typeface="Arimo"/>
              </a:rPr>
              <a:t> mi w </a:t>
            </a:r>
            <a:r>
              <a:rPr lang="en-US" sz="1200" spc="-51" err="1">
                <a:solidFill>
                  <a:srgbClr val="000000"/>
                </a:solidFill>
                <a:latin typeface="Arimo"/>
              </a:rPr>
              <a:t>sprawie</a:t>
            </a:r>
            <a:r>
              <a:rPr lang="en-US" sz="1200" spc="-51">
                <a:solidFill>
                  <a:srgbClr val="000000"/>
                </a:solidFill>
                <a:latin typeface="Arimo"/>
              </a:rPr>
              <a:t> </a:t>
            </a:r>
            <a:r>
              <a:rPr lang="en-US" sz="1200" spc="-51" err="1">
                <a:solidFill>
                  <a:srgbClr val="000000"/>
                </a:solidFill>
                <a:latin typeface="Arimo"/>
              </a:rPr>
              <a:t>będącej</a:t>
            </a:r>
            <a:r>
              <a:rPr lang="en-US" sz="1200" spc="-51">
                <a:solidFill>
                  <a:srgbClr val="000000"/>
                </a:solidFill>
                <a:latin typeface="Arimo"/>
              </a:rPr>
              <a:t> </a:t>
            </a:r>
            <a:r>
              <a:rPr lang="en-US" sz="1200" spc="-51" err="1">
                <a:solidFill>
                  <a:srgbClr val="000000"/>
                </a:solidFill>
                <a:latin typeface="Arimo"/>
              </a:rPr>
              <a:t>przedmiotem</a:t>
            </a:r>
            <a:r>
              <a:rPr lang="en-US" sz="1200" spc="-51">
                <a:solidFill>
                  <a:srgbClr val="000000"/>
                </a:solidFill>
                <a:latin typeface="Arimo"/>
              </a:rPr>
              <a:t> </a:t>
            </a:r>
            <a:r>
              <a:rPr lang="en-US" sz="1200" spc="-51" err="1">
                <a:solidFill>
                  <a:srgbClr val="000000"/>
                </a:solidFill>
                <a:latin typeface="Arimo"/>
              </a:rPr>
              <a:t>postępowania</a:t>
            </a:r>
            <a:r>
              <a:rPr lang="en-US" sz="1200" spc="-51">
                <a:solidFill>
                  <a:srgbClr val="000000"/>
                </a:solidFill>
                <a:latin typeface="Arimo"/>
              </a:rPr>
              <a:t> </a:t>
            </a:r>
            <a:r>
              <a:rPr lang="en-US" sz="1200" spc="-51" err="1">
                <a:solidFill>
                  <a:srgbClr val="000000"/>
                </a:solidFill>
                <a:latin typeface="Arimo"/>
              </a:rPr>
              <a:t>Komisji</a:t>
            </a:r>
            <a:r>
              <a:rPr lang="en-US" sz="1200" spc="-51">
                <a:solidFill>
                  <a:srgbClr val="000000"/>
                </a:solidFill>
                <a:latin typeface="Arimo"/>
              </a:rPr>
              <a:t>, </a:t>
            </a:r>
            <a:r>
              <a:rPr lang="en-US" sz="1200" spc="-51" err="1">
                <a:solidFill>
                  <a:srgbClr val="000000"/>
                </a:solidFill>
                <a:latin typeface="Arimo"/>
              </a:rPr>
              <a:t>zobowiązuję</a:t>
            </a:r>
            <a:r>
              <a:rPr lang="en-US" sz="1200" spc="-51">
                <a:solidFill>
                  <a:srgbClr val="000000"/>
                </a:solidFill>
                <a:latin typeface="Arimo"/>
              </a:rPr>
              <a:t> się do:</a:t>
            </a:r>
          </a:p>
          <a:p>
            <a:pPr algn="just">
              <a:lnSpc>
                <a:spcPts val="1559"/>
              </a:lnSpc>
            </a:pPr>
            <a:endParaRPr lang="en-US" sz="1200" spc="-51">
              <a:solidFill>
                <a:srgbClr val="000000"/>
              </a:solidFill>
              <a:latin typeface="Arimo"/>
            </a:endParaRPr>
          </a:p>
          <a:p>
            <a:pPr marL="280669" lvl="1" indent="-140335" algn="just">
              <a:lnSpc>
                <a:spcPts val="1559"/>
              </a:lnSpc>
              <a:buFont typeface="Arial"/>
              <a:buChar char="•"/>
            </a:pPr>
            <a:r>
              <a:rPr lang="en-US" sz="1200" spc="-51" err="1">
                <a:solidFill>
                  <a:srgbClr val="000000"/>
                </a:solidFill>
                <a:latin typeface="Arimo"/>
              </a:rPr>
              <a:t>zachowania</a:t>
            </a:r>
            <a:r>
              <a:rPr lang="en-US" sz="1200" spc="-51">
                <a:solidFill>
                  <a:srgbClr val="000000"/>
                </a:solidFill>
                <a:latin typeface="Arimo"/>
              </a:rPr>
              <a:t> w </a:t>
            </a:r>
            <a:r>
              <a:rPr lang="en-US" sz="1200" spc="-51" err="1">
                <a:solidFill>
                  <a:srgbClr val="000000"/>
                </a:solidFill>
                <a:latin typeface="Arimo"/>
              </a:rPr>
              <a:t>tajemnicy</a:t>
            </a:r>
            <a:r>
              <a:rPr lang="en-US" sz="1200" spc="-51">
                <a:solidFill>
                  <a:srgbClr val="000000"/>
                </a:solidFill>
                <a:latin typeface="Arimo"/>
              </a:rPr>
              <a:t> </a:t>
            </a:r>
            <a:r>
              <a:rPr lang="en-US" sz="1200" spc="-51" err="1">
                <a:solidFill>
                  <a:srgbClr val="000000"/>
                </a:solidFill>
                <a:latin typeface="Arimo"/>
              </a:rPr>
              <a:t>wszelkich</a:t>
            </a:r>
            <a:r>
              <a:rPr lang="en-US" sz="1200" spc="-51">
                <a:solidFill>
                  <a:srgbClr val="000000"/>
                </a:solidFill>
                <a:latin typeface="Arimo"/>
              </a:rPr>
              <a:t> </a:t>
            </a:r>
            <a:r>
              <a:rPr lang="en-US" sz="1200" spc="-51" err="1">
                <a:solidFill>
                  <a:srgbClr val="000000"/>
                </a:solidFill>
                <a:latin typeface="Arimo"/>
              </a:rPr>
              <a:t>informacji</a:t>
            </a:r>
            <a:r>
              <a:rPr lang="en-US" sz="1200" spc="-51">
                <a:solidFill>
                  <a:srgbClr val="000000"/>
                </a:solidFill>
                <a:latin typeface="Arimo"/>
              </a:rPr>
              <a:t> </a:t>
            </a:r>
            <a:r>
              <a:rPr lang="en-US" sz="1200" spc="-51" err="1">
                <a:solidFill>
                  <a:srgbClr val="000000"/>
                </a:solidFill>
                <a:latin typeface="Arimo"/>
              </a:rPr>
              <a:t>pozyskanych</a:t>
            </a:r>
            <a:r>
              <a:rPr lang="en-US" sz="1200" spc="-51">
                <a:solidFill>
                  <a:srgbClr val="000000"/>
                </a:solidFill>
                <a:latin typeface="Arimo"/>
              </a:rPr>
              <a:t> w </a:t>
            </a:r>
            <a:r>
              <a:rPr lang="en-US" sz="1200" spc="-51" err="1">
                <a:solidFill>
                  <a:srgbClr val="000000"/>
                </a:solidFill>
                <a:latin typeface="Arimo"/>
              </a:rPr>
              <a:t>związku</a:t>
            </a:r>
            <a:r>
              <a:rPr lang="en-US" sz="1200" spc="-51">
                <a:solidFill>
                  <a:srgbClr val="000000"/>
                </a:solidFill>
                <a:latin typeface="Arimo"/>
              </a:rPr>
              <a:t> z </a:t>
            </a:r>
            <a:r>
              <a:rPr lang="en-US" sz="1200" spc="-51" err="1">
                <a:solidFill>
                  <a:srgbClr val="000000"/>
                </a:solidFill>
                <a:latin typeface="Arimo"/>
              </a:rPr>
              <a:t>pracami</a:t>
            </a:r>
            <a:r>
              <a:rPr lang="en-US" sz="1200" spc="-51">
                <a:solidFill>
                  <a:srgbClr val="000000"/>
                </a:solidFill>
                <a:latin typeface="Arimo"/>
              </a:rPr>
              <a:t> </a:t>
            </a:r>
            <a:r>
              <a:rPr lang="en-US" sz="1200" spc="-51" err="1">
                <a:solidFill>
                  <a:srgbClr val="000000"/>
                </a:solidFill>
                <a:latin typeface="Arimo"/>
              </a:rPr>
              <a:t>Komisji</a:t>
            </a:r>
            <a:r>
              <a:rPr lang="en-US" sz="1200" spc="-51">
                <a:solidFill>
                  <a:srgbClr val="000000"/>
                </a:solidFill>
                <a:latin typeface="Arimo"/>
              </a:rPr>
              <a:t>, </a:t>
            </a:r>
            <a:r>
              <a:rPr lang="en-US" sz="1200" spc="-51" err="1">
                <a:solidFill>
                  <a:srgbClr val="000000"/>
                </a:solidFill>
                <a:latin typeface="Arimo"/>
              </a:rPr>
              <a:t>niezależnie</a:t>
            </a:r>
            <a:r>
              <a:rPr lang="en-US" sz="1200" spc="-51">
                <a:solidFill>
                  <a:srgbClr val="000000"/>
                </a:solidFill>
                <a:latin typeface="Arimo"/>
              </a:rPr>
              <a:t> od </a:t>
            </a:r>
            <a:r>
              <a:rPr lang="en-US" sz="1200" spc="-51" err="1">
                <a:solidFill>
                  <a:srgbClr val="000000"/>
                </a:solidFill>
                <a:latin typeface="Arimo"/>
              </a:rPr>
              <a:t>formy</a:t>
            </a:r>
            <a:r>
              <a:rPr lang="en-US" sz="1200" spc="-51">
                <a:solidFill>
                  <a:srgbClr val="000000"/>
                </a:solidFill>
                <a:latin typeface="Arimo"/>
              </a:rPr>
              <a:t> </a:t>
            </a:r>
            <a:r>
              <a:rPr lang="en-US" sz="1200" spc="-51" err="1">
                <a:solidFill>
                  <a:srgbClr val="000000"/>
                </a:solidFill>
                <a:latin typeface="Arimo"/>
              </a:rPr>
              <a:t>przekazania</a:t>
            </a:r>
            <a:r>
              <a:rPr lang="en-US" sz="1200" spc="-51">
                <a:solidFill>
                  <a:srgbClr val="000000"/>
                </a:solidFill>
                <a:latin typeface="Arimo"/>
              </a:rPr>
              <a:t> </a:t>
            </a:r>
            <a:r>
              <a:rPr lang="en-US" sz="1200" spc="-51" err="1">
                <a:solidFill>
                  <a:srgbClr val="000000"/>
                </a:solidFill>
                <a:latin typeface="Arimo"/>
              </a:rPr>
              <a:t>tych</a:t>
            </a:r>
            <a:r>
              <a:rPr lang="en-US" sz="1200" spc="-51">
                <a:solidFill>
                  <a:srgbClr val="000000"/>
                </a:solidFill>
                <a:latin typeface="Arimo"/>
              </a:rPr>
              <a:t> </a:t>
            </a:r>
            <a:r>
              <a:rPr lang="en-US" sz="1200" spc="-51" err="1">
                <a:solidFill>
                  <a:srgbClr val="000000"/>
                </a:solidFill>
                <a:latin typeface="Arimo"/>
              </a:rPr>
              <a:t>informacji</a:t>
            </a:r>
            <a:r>
              <a:rPr lang="en-US" sz="1200" spc="-51">
                <a:solidFill>
                  <a:srgbClr val="000000"/>
                </a:solidFill>
                <a:latin typeface="Arimo"/>
              </a:rPr>
              <a:t> i ich </a:t>
            </a:r>
            <a:r>
              <a:rPr lang="en-US" sz="1200" spc="-51" err="1">
                <a:solidFill>
                  <a:srgbClr val="000000"/>
                </a:solidFill>
                <a:latin typeface="Arimo"/>
              </a:rPr>
              <a:t>źródła</a:t>
            </a:r>
            <a:r>
              <a:rPr lang="en-US" sz="1200" spc="-51">
                <a:solidFill>
                  <a:srgbClr val="000000"/>
                </a:solidFill>
                <a:latin typeface="Arimo"/>
              </a:rPr>
              <a:t>, w tym </a:t>
            </a:r>
            <a:r>
              <a:rPr lang="en-US" sz="1200" spc="-51" err="1">
                <a:solidFill>
                  <a:srgbClr val="000000"/>
                </a:solidFill>
                <a:latin typeface="Arimo"/>
              </a:rPr>
              <a:t>informacji</a:t>
            </a:r>
            <a:r>
              <a:rPr lang="en-US" sz="1200" spc="-51">
                <a:solidFill>
                  <a:srgbClr val="000000"/>
                </a:solidFill>
                <a:latin typeface="Arimo"/>
              </a:rPr>
              <a:t> o </a:t>
            </a:r>
            <a:r>
              <a:rPr lang="en-US" sz="1200" spc="-51" err="1">
                <a:solidFill>
                  <a:srgbClr val="000000"/>
                </a:solidFill>
                <a:latin typeface="Arimo"/>
              </a:rPr>
              <a:t>toczącym</a:t>
            </a:r>
            <a:r>
              <a:rPr lang="en-US" sz="1200" spc="-51">
                <a:solidFill>
                  <a:srgbClr val="000000"/>
                </a:solidFill>
                <a:latin typeface="Arimo"/>
              </a:rPr>
              <a:t> się </a:t>
            </a:r>
            <a:r>
              <a:rPr lang="en-US" sz="1200" spc="-51" err="1">
                <a:solidFill>
                  <a:srgbClr val="000000"/>
                </a:solidFill>
                <a:latin typeface="Arimo"/>
              </a:rPr>
              <a:t>Postępowaniu</a:t>
            </a:r>
            <a:r>
              <a:rPr lang="en-US" sz="1200" spc="-51">
                <a:solidFill>
                  <a:srgbClr val="000000"/>
                </a:solidFill>
                <a:latin typeface="Arimo"/>
              </a:rPr>
              <a:t> oraz </a:t>
            </a:r>
            <a:r>
              <a:rPr lang="en-US" sz="1200" spc="-51" err="1">
                <a:solidFill>
                  <a:srgbClr val="000000"/>
                </a:solidFill>
                <a:latin typeface="Arimo"/>
              </a:rPr>
              <a:t>jego</a:t>
            </a:r>
            <a:r>
              <a:rPr lang="en-US" sz="1200" spc="-51">
                <a:solidFill>
                  <a:srgbClr val="000000"/>
                </a:solidFill>
                <a:latin typeface="Arimo"/>
              </a:rPr>
              <a:t> </a:t>
            </a:r>
            <a:r>
              <a:rPr lang="en-US" sz="1200" spc="-51" err="1">
                <a:solidFill>
                  <a:srgbClr val="000000"/>
                </a:solidFill>
                <a:latin typeface="Arimo"/>
              </a:rPr>
              <a:t>przebiegu</a:t>
            </a:r>
            <a:r>
              <a:rPr lang="en-US" sz="1200" spc="-51">
                <a:solidFill>
                  <a:srgbClr val="000000"/>
                </a:solidFill>
                <a:latin typeface="Arimo"/>
              </a:rPr>
              <a:t>, w tym w zakresie </a:t>
            </a:r>
            <a:r>
              <a:rPr lang="en-US" sz="1200" spc="-51" err="1">
                <a:solidFill>
                  <a:srgbClr val="000000"/>
                </a:solidFill>
                <a:latin typeface="Arimo"/>
              </a:rPr>
              <a:t>miejsca</a:t>
            </a:r>
            <a:r>
              <a:rPr lang="en-US" sz="1200" spc="-51">
                <a:solidFill>
                  <a:srgbClr val="000000"/>
                </a:solidFill>
                <a:latin typeface="Arimo"/>
              </a:rPr>
              <a:t>, </a:t>
            </a:r>
            <a:r>
              <a:rPr lang="en-US" sz="1200" spc="-51" err="1">
                <a:solidFill>
                  <a:srgbClr val="000000"/>
                </a:solidFill>
                <a:latin typeface="Arimo"/>
              </a:rPr>
              <a:t>czasu</a:t>
            </a:r>
            <a:r>
              <a:rPr lang="en-US" sz="1200" spc="-51">
                <a:solidFill>
                  <a:srgbClr val="000000"/>
                </a:solidFill>
                <a:latin typeface="Arimo"/>
              </a:rPr>
              <a:t> i </a:t>
            </a:r>
            <a:r>
              <a:rPr lang="en-US" sz="1200" spc="-51" err="1">
                <a:solidFill>
                  <a:srgbClr val="000000"/>
                </a:solidFill>
                <a:latin typeface="Arimo"/>
              </a:rPr>
              <a:t>treści</a:t>
            </a:r>
            <a:r>
              <a:rPr lang="en-US" sz="1200" spc="-51">
                <a:solidFill>
                  <a:srgbClr val="000000"/>
                </a:solidFill>
                <a:latin typeface="Arimo"/>
              </a:rPr>
              <a:t> </a:t>
            </a:r>
            <a:r>
              <a:rPr lang="en-US" sz="1200" spc="-51" err="1">
                <a:solidFill>
                  <a:srgbClr val="000000"/>
                </a:solidFill>
                <a:latin typeface="Arimo"/>
              </a:rPr>
              <a:t>rozmowy</a:t>
            </a:r>
            <a:r>
              <a:rPr lang="en-US" sz="1200" spc="-51">
                <a:solidFill>
                  <a:srgbClr val="000000"/>
                </a:solidFill>
                <a:latin typeface="Arimo"/>
              </a:rPr>
              <a:t>   </a:t>
            </a:r>
            <a:r>
              <a:rPr lang="pl-PL" sz="1200" spc="-51">
                <a:solidFill>
                  <a:srgbClr val="000000"/>
                </a:solidFill>
                <a:latin typeface="Arimo"/>
              </a:rPr>
              <a:t>                     </a:t>
            </a:r>
            <a:r>
              <a:rPr lang="en-US" sz="1200" spc="-51">
                <a:solidFill>
                  <a:srgbClr val="000000"/>
                </a:solidFill>
                <a:latin typeface="Arimo"/>
              </a:rPr>
              <a:t>z </a:t>
            </a:r>
            <a:r>
              <a:rPr lang="en-US" sz="1200" spc="-51" err="1">
                <a:solidFill>
                  <a:srgbClr val="000000"/>
                </a:solidFill>
                <a:latin typeface="Arimo"/>
              </a:rPr>
              <a:t>członkiem</a:t>
            </a:r>
            <a:r>
              <a:rPr lang="en-US" sz="1200" spc="-51">
                <a:solidFill>
                  <a:srgbClr val="000000"/>
                </a:solidFill>
                <a:latin typeface="Arimo"/>
              </a:rPr>
              <a:t>/</a:t>
            </a:r>
            <a:r>
              <a:rPr lang="en-US" sz="1200" spc="-51" err="1">
                <a:solidFill>
                  <a:srgbClr val="000000"/>
                </a:solidFill>
                <a:latin typeface="Arimo"/>
              </a:rPr>
              <a:t>członkinią</a:t>
            </a:r>
            <a:r>
              <a:rPr lang="en-US" sz="1200" spc="-51">
                <a:solidFill>
                  <a:srgbClr val="000000"/>
                </a:solidFill>
                <a:latin typeface="Arimo"/>
              </a:rPr>
              <a:t> </a:t>
            </a:r>
            <a:r>
              <a:rPr lang="en-US" sz="1200" spc="-51" err="1">
                <a:solidFill>
                  <a:srgbClr val="000000"/>
                </a:solidFill>
                <a:latin typeface="Arimo"/>
              </a:rPr>
              <a:t>Komisji</a:t>
            </a:r>
            <a:r>
              <a:rPr lang="en-US" sz="1200" spc="-51">
                <a:solidFill>
                  <a:srgbClr val="000000"/>
                </a:solidFill>
                <a:latin typeface="Arimo"/>
              </a:rPr>
              <a:t>, w której </a:t>
            </a:r>
            <a:r>
              <a:rPr lang="en-US" sz="1200" spc="-51" err="1">
                <a:solidFill>
                  <a:srgbClr val="000000"/>
                </a:solidFill>
                <a:latin typeface="Arimo"/>
              </a:rPr>
              <a:t>brałem</a:t>
            </a:r>
            <a:r>
              <a:rPr lang="en-US" sz="1200" spc="-51">
                <a:solidFill>
                  <a:srgbClr val="000000"/>
                </a:solidFill>
                <a:latin typeface="Arimo"/>
              </a:rPr>
              <a:t>/am </a:t>
            </a:r>
            <a:r>
              <a:rPr lang="en-US" sz="1200" spc="-51" err="1">
                <a:solidFill>
                  <a:srgbClr val="000000"/>
                </a:solidFill>
                <a:latin typeface="Arimo"/>
              </a:rPr>
              <a:t>udział</a:t>
            </a:r>
            <a:r>
              <a:rPr lang="en-US" sz="1200" spc="-51">
                <a:solidFill>
                  <a:srgbClr val="000000"/>
                </a:solidFill>
                <a:latin typeface="Arimo"/>
              </a:rPr>
              <a:t>;</a:t>
            </a:r>
          </a:p>
          <a:p>
            <a:pPr marL="280669" lvl="1" indent="-140335" algn="just">
              <a:lnSpc>
                <a:spcPts val="1559"/>
              </a:lnSpc>
              <a:buFont typeface="Arial"/>
              <a:buChar char="•"/>
            </a:pPr>
            <a:r>
              <a:rPr lang="en-US" sz="1200" spc="-51" err="1">
                <a:solidFill>
                  <a:srgbClr val="000000"/>
                </a:solidFill>
                <a:latin typeface="Arimo"/>
              </a:rPr>
              <a:t>niekopiowania</a:t>
            </a:r>
            <a:r>
              <a:rPr lang="en-US" sz="1200" spc="-51">
                <a:solidFill>
                  <a:srgbClr val="000000"/>
                </a:solidFill>
                <a:latin typeface="Arimo"/>
              </a:rPr>
              <a:t>, </a:t>
            </a:r>
            <a:r>
              <a:rPr lang="en-US" sz="1200" spc="-51" err="1">
                <a:solidFill>
                  <a:srgbClr val="000000"/>
                </a:solidFill>
                <a:latin typeface="Arimo"/>
              </a:rPr>
              <a:t>niepowielania</a:t>
            </a:r>
            <a:r>
              <a:rPr lang="en-US" sz="1200" spc="-51">
                <a:solidFill>
                  <a:srgbClr val="000000"/>
                </a:solidFill>
                <a:latin typeface="Arimo"/>
              </a:rPr>
              <a:t>, </a:t>
            </a:r>
            <a:r>
              <a:rPr lang="en-US" sz="1200" spc="-51" err="1">
                <a:solidFill>
                  <a:srgbClr val="000000"/>
                </a:solidFill>
                <a:latin typeface="Arimo"/>
              </a:rPr>
              <a:t>nieutrwalania</a:t>
            </a:r>
            <a:r>
              <a:rPr lang="en-US" sz="1200" spc="-51">
                <a:solidFill>
                  <a:srgbClr val="000000"/>
                </a:solidFill>
                <a:latin typeface="Arimo"/>
              </a:rPr>
              <a:t> </a:t>
            </a:r>
            <a:r>
              <a:rPr lang="en-US" sz="1200" spc="-51" err="1">
                <a:solidFill>
                  <a:srgbClr val="000000"/>
                </a:solidFill>
                <a:latin typeface="Arimo"/>
              </a:rPr>
              <a:t>żadnych</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a:t>
            </a:r>
            <a:r>
              <a:rPr lang="en-US" sz="1200" spc="-51" err="1">
                <a:solidFill>
                  <a:srgbClr val="000000"/>
                </a:solidFill>
                <a:latin typeface="Arimo"/>
              </a:rPr>
              <a:t>lub</a:t>
            </a:r>
            <a:r>
              <a:rPr lang="en-US" sz="1200" spc="-51">
                <a:solidFill>
                  <a:srgbClr val="000000"/>
                </a:solidFill>
                <a:latin typeface="Arimo"/>
              </a:rPr>
              <a:t> </a:t>
            </a:r>
            <a:r>
              <a:rPr lang="en-US" sz="1200" spc="-51" err="1">
                <a:solidFill>
                  <a:srgbClr val="000000"/>
                </a:solidFill>
                <a:latin typeface="Arimo"/>
              </a:rPr>
              <a:t>informacji</a:t>
            </a:r>
            <a:r>
              <a:rPr lang="en-US" sz="1200" spc="-51">
                <a:solidFill>
                  <a:srgbClr val="000000"/>
                </a:solidFill>
                <a:latin typeface="Arimo"/>
              </a:rPr>
              <a:t> w </a:t>
            </a:r>
            <a:r>
              <a:rPr lang="en-US" sz="1200" spc="-51" err="1">
                <a:solidFill>
                  <a:srgbClr val="000000"/>
                </a:solidFill>
                <a:latin typeface="Arimo"/>
              </a:rPr>
              <a:t>jakikolwiek</a:t>
            </a:r>
            <a:r>
              <a:rPr lang="en-US" sz="1200" spc="-51">
                <a:solidFill>
                  <a:srgbClr val="000000"/>
                </a:solidFill>
                <a:latin typeface="Arimo"/>
              </a:rPr>
              <a:t> </a:t>
            </a:r>
            <a:r>
              <a:rPr lang="en-US" sz="1200" spc="-51" err="1">
                <a:solidFill>
                  <a:srgbClr val="000000"/>
                </a:solidFill>
                <a:latin typeface="Arimo"/>
              </a:rPr>
              <a:t>sposób</a:t>
            </a:r>
            <a:r>
              <a:rPr lang="en-US" sz="1200" spc="-51">
                <a:solidFill>
                  <a:srgbClr val="000000"/>
                </a:solidFill>
                <a:latin typeface="Arimo"/>
              </a:rPr>
              <a:t> oraz </a:t>
            </a:r>
            <a:r>
              <a:rPr lang="en-US" sz="1200" spc="-51" err="1">
                <a:solidFill>
                  <a:srgbClr val="000000"/>
                </a:solidFill>
                <a:latin typeface="Arimo"/>
              </a:rPr>
              <a:t>nierozpowszechniania</a:t>
            </a:r>
            <a:r>
              <a:rPr lang="en-US" sz="1200" spc="-51">
                <a:solidFill>
                  <a:srgbClr val="000000"/>
                </a:solidFill>
                <a:latin typeface="Arimo"/>
              </a:rPr>
              <a:t> </a:t>
            </a:r>
            <a:r>
              <a:rPr lang="en-US" sz="1200" spc="-51" err="1">
                <a:solidFill>
                  <a:srgbClr val="000000"/>
                </a:solidFill>
                <a:latin typeface="Arimo"/>
              </a:rPr>
              <a:t>jakichkolwiek</a:t>
            </a:r>
            <a:r>
              <a:rPr lang="en-US" sz="1200" spc="-51">
                <a:solidFill>
                  <a:srgbClr val="000000"/>
                </a:solidFill>
                <a:latin typeface="Arimo"/>
              </a:rPr>
              <a:t> </a:t>
            </a:r>
            <a:r>
              <a:rPr lang="en-US" sz="1200" spc="-51" err="1">
                <a:solidFill>
                  <a:srgbClr val="000000"/>
                </a:solidFill>
                <a:latin typeface="Arimo"/>
              </a:rPr>
              <a:t>informacji</a:t>
            </a:r>
            <a:r>
              <a:rPr lang="en-US" sz="1200" spc="-51">
                <a:solidFill>
                  <a:srgbClr val="000000"/>
                </a:solidFill>
                <a:latin typeface="Arimo"/>
              </a:rPr>
              <a:t> </a:t>
            </a:r>
            <a:r>
              <a:rPr lang="en-US" sz="1200" spc="-51" err="1">
                <a:solidFill>
                  <a:srgbClr val="000000"/>
                </a:solidFill>
                <a:latin typeface="Arimo"/>
              </a:rPr>
              <a:t>lub</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związanych  z </a:t>
            </a:r>
            <a:r>
              <a:rPr lang="en-US" sz="1200" spc="-51" err="1">
                <a:solidFill>
                  <a:srgbClr val="000000"/>
                </a:solidFill>
                <a:latin typeface="Arimo"/>
              </a:rPr>
              <a:t>pracami</a:t>
            </a:r>
            <a:r>
              <a:rPr lang="en-US" sz="1200" spc="-51">
                <a:solidFill>
                  <a:srgbClr val="000000"/>
                </a:solidFill>
                <a:latin typeface="Arimo"/>
              </a:rPr>
              <a:t> </a:t>
            </a:r>
            <a:r>
              <a:rPr lang="en-US" sz="1200" spc="-51" err="1">
                <a:solidFill>
                  <a:srgbClr val="000000"/>
                </a:solidFill>
                <a:latin typeface="Arimo"/>
              </a:rPr>
              <a:t>Komisji</a:t>
            </a:r>
            <a:r>
              <a:rPr lang="en-US" sz="1200" spc="-51">
                <a:solidFill>
                  <a:srgbClr val="000000"/>
                </a:solidFill>
                <a:latin typeface="Arimo"/>
              </a:rPr>
              <a:t>. </a:t>
            </a:r>
          </a:p>
          <a:p>
            <a:pPr algn="just">
              <a:lnSpc>
                <a:spcPts val="1559"/>
              </a:lnSpc>
            </a:pPr>
            <a:endParaRPr lang="en-US" sz="1200" spc="-51">
              <a:solidFill>
                <a:srgbClr val="000000"/>
              </a:solidFill>
              <a:latin typeface="Arimo"/>
            </a:endParaRPr>
          </a:p>
          <a:p>
            <a:pPr algn="just">
              <a:lnSpc>
                <a:spcPts val="1559"/>
              </a:lnSpc>
            </a:pPr>
            <a:r>
              <a:rPr lang="en-US" sz="1200" spc="-51">
                <a:solidFill>
                  <a:srgbClr val="000000"/>
                </a:solidFill>
                <a:latin typeface="Arimo"/>
              </a:rPr>
              <a:t>Jednocześnie jestem </a:t>
            </a:r>
            <a:r>
              <a:rPr lang="en-US" sz="1200" spc="-51" err="1">
                <a:solidFill>
                  <a:srgbClr val="000000"/>
                </a:solidFill>
                <a:latin typeface="Arimo"/>
              </a:rPr>
              <a:t>upoważniony</a:t>
            </a:r>
            <a:r>
              <a:rPr lang="en-US" sz="1200" spc="-51">
                <a:solidFill>
                  <a:srgbClr val="000000"/>
                </a:solidFill>
                <a:latin typeface="Arimo"/>
              </a:rPr>
              <a:t>/-a do </a:t>
            </a:r>
            <a:r>
              <a:rPr lang="en-US" sz="1200" spc="-51" err="1">
                <a:solidFill>
                  <a:srgbClr val="000000"/>
                </a:solidFill>
                <a:latin typeface="Arimo"/>
              </a:rPr>
              <a:t>przetwarzania</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a:t>
            </a:r>
            <a:r>
              <a:rPr lang="en-US" sz="1200" spc="-51" err="1">
                <a:solidFill>
                  <a:srgbClr val="000000"/>
                </a:solidFill>
                <a:latin typeface="Arimo"/>
              </a:rPr>
              <a:t>osobowych</a:t>
            </a:r>
            <a:r>
              <a:rPr lang="en-US" sz="1200" spc="-51">
                <a:solidFill>
                  <a:srgbClr val="000000"/>
                </a:solidFill>
                <a:latin typeface="Arimo"/>
              </a:rPr>
              <a:t> </a:t>
            </a:r>
            <a:r>
              <a:rPr lang="en-US" sz="1200" spc="-51" err="1">
                <a:solidFill>
                  <a:srgbClr val="000000"/>
                </a:solidFill>
                <a:latin typeface="Arimo"/>
              </a:rPr>
              <a:t>osób</a:t>
            </a:r>
            <a:r>
              <a:rPr lang="en-US" sz="1200" spc="-51">
                <a:solidFill>
                  <a:srgbClr val="000000"/>
                </a:solidFill>
                <a:latin typeface="Arimo"/>
              </a:rPr>
              <a:t> </a:t>
            </a:r>
            <a:r>
              <a:rPr lang="en-US" sz="1200" spc="-51" err="1">
                <a:solidFill>
                  <a:srgbClr val="000000"/>
                </a:solidFill>
                <a:latin typeface="Arimo"/>
              </a:rPr>
              <a:t>występujących</a:t>
            </a:r>
            <a:r>
              <a:rPr lang="en-US" sz="1200" spc="-51">
                <a:solidFill>
                  <a:srgbClr val="000000"/>
                </a:solidFill>
                <a:latin typeface="Arimo"/>
              </a:rPr>
              <a:t> </a:t>
            </a:r>
            <a:r>
              <a:rPr lang="pl-PL" sz="1200" spc="-51">
                <a:solidFill>
                  <a:srgbClr val="000000"/>
                </a:solidFill>
                <a:latin typeface="Arimo"/>
              </a:rPr>
              <a:t>          </a:t>
            </a:r>
            <a:r>
              <a:rPr lang="en-US" sz="1200" spc="-51">
                <a:solidFill>
                  <a:srgbClr val="000000"/>
                </a:solidFill>
                <a:latin typeface="Arimo"/>
              </a:rPr>
              <a:t>w </a:t>
            </a:r>
            <a:r>
              <a:rPr lang="en-US" sz="1200" spc="-51" err="1">
                <a:solidFill>
                  <a:srgbClr val="000000"/>
                </a:solidFill>
                <a:latin typeface="Arimo"/>
              </a:rPr>
              <a:t>postępowaniu</a:t>
            </a:r>
            <a:r>
              <a:rPr lang="en-US" sz="1200" spc="-51">
                <a:solidFill>
                  <a:srgbClr val="000000"/>
                </a:solidFill>
                <a:latin typeface="Arimo"/>
              </a:rPr>
              <a:t>, </a:t>
            </a:r>
            <a:r>
              <a:rPr lang="en-US" sz="1200" spc="-51" err="1">
                <a:solidFill>
                  <a:srgbClr val="000000"/>
                </a:solidFill>
                <a:latin typeface="Arimo"/>
              </a:rPr>
              <a:t>wyłącznie</a:t>
            </a:r>
            <a:r>
              <a:rPr lang="en-US" sz="1200" spc="-51">
                <a:solidFill>
                  <a:srgbClr val="000000"/>
                </a:solidFill>
                <a:latin typeface="Arimo"/>
              </a:rPr>
              <a:t> w </a:t>
            </a:r>
            <a:r>
              <a:rPr lang="en-US" sz="1200" spc="-51" err="1">
                <a:solidFill>
                  <a:srgbClr val="000000"/>
                </a:solidFill>
                <a:latin typeface="Arimo"/>
              </a:rPr>
              <a:t>celu</a:t>
            </a:r>
            <a:r>
              <a:rPr lang="en-US" sz="1200" spc="-51">
                <a:solidFill>
                  <a:srgbClr val="000000"/>
                </a:solidFill>
                <a:latin typeface="Arimo"/>
              </a:rPr>
              <a:t> </a:t>
            </a:r>
            <a:r>
              <a:rPr lang="en-US" sz="1200" spc="-51" err="1">
                <a:solidFill>
                  <a:srgbClr val="000000"/>
                </a:solidFill>
                <a:latin typeface="Arimo"/>
              </a:rPr>
              <a:t>wynikającym</a:t>
            </a:r>
            <a:r>
              <a:rPr lang="en-US" sz="1200" spc="-51">
                <a:solidFill>
                  <a:srgbClr val="000000"/>
                </a:solidFill>
                <a:latin typeface="Arimo"/>
              </a:rPr>
              <a:t> z </a:t>
            </a:r>
            <a:r>
              <a:rPr lang="en-US" sz="1200" spc="-51" err="1">
                <a:solidFill>
                  <a:srgbClr val="000000"/>
                </a:solidFill>
                <a:latin typeface="Arimo"/>
              </a:rPr>
              <a:t>prowadzonego</a:t>
            </a:r>
            <a:r>
              <a:rPr lang="en-US" sz="1200" spc="-51">
                <a:solidFill>
                  <a:srgbClr val="000000"/>
                </a:solidFill>
                <a:latin typeface="Arimo"/>
              </a:rPr>
              <a:t> </a:t>
            </a:r>
            <a:r>
              <a:rPr lang="en-US" sz="1200" spc="-51" err="1">
                <a:solidFill>
                  <a:srgbClr val="000000"/>
                </a:solidFill>
                <a:latin typeface="Arimo"/>
              </a:rPr>
              <a:t>postępowania</a:t>
            </a:r>
            <a:r>
              <a:rPr lang="en-US" sz="1200" spc="-51">
                <a:solidFill>
                  <a:srgbClr val="000000"/>
                </a:solidFill>
                <a:latin typeface="Arimo"/>
              </a:rPr>
              <a:t> oraz </a:t>
            </a:r>
            <a:r>
              <a:rPr lang="en-US" sz="1200" spc="-51" err="1">
                <a:solidFill>
                  <a:srgbClr val="000000"/>
                </a:solidFill>
                <a:latin typeface="Arimo"/>
              </a:rPr>
              <a:t>zobowiązuję</a:t>
            </a:r>
            <a:r>
              <a:rPr lang="en-US" sz="1200" spc="-51">
                <a:solidFill>
                  <a:srgbClr val="000000"/>
                </a:solidFill>
                <a:latin typeface="Arimo"/>
              </a:rPr>
              <a:t> się do </a:t>
            </a:r>
            <a:r>
              <a:rPr lang="en-US" sz="1200" spc="-51" err="1">
                <a:solidFill>
                  <a:srgbClr val="000000"/>
                </a:solidFill>
                <a:latin typeface="Arimo"/>
              </a:rPr>
              <a:t>zachowania</a:t>
            </a:r>
            <a:r>
              <a:rPr lang="en-US" sz="1200" spc="-51">
                <a:solidFill>
                  <a:srgbClr val="000000"/>
                </a:solidFill>
                <a:latin typeface="Arimo"/>
              </a:rPr>
              <a:t> </a:t>
            </a:r>
            <a:r>
              <a:rPr lang="en-US" sz="1200" spc="-51" err="1">
                <a:solidFill>
                  <a:srgbClr val="000000"/>
                </a:solidFill>
                <a:latin typeface="Arimo"/>
              </a:rPr>
              <a:t>tych</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w </a:t>
            </a:r>
            <a:r>
              <a:rPr lang="en-US" sz="1200" spc="-51" err="1">
                <a:solidFill>
                  <a:srgbClr val="000000"/>
                </a:solidFill>
                <a:latin typeface="Arimo"/>
              </a:rPr>
              <a:t>poufności</a:t>
            </a:r>
            <a:r>
              <a:rPr lang="en-US" sz="1200" spc="-51">
                <a:solidFill>
                  <a:srgbClr val="000000"/>
                </a:solidFill>
                <a:latin typeface="Arimo"/>
              </a:rPr>
              <a:t>, pod </a:t>
            </a:r>
            <a:r>
              <a:rPr lang="en-US" sz="1200" spc="-51" err="1">
                <a:solidFill>
                  <a:srgbClr val="000000"/>
                </a:solidFill>
                <a:latin typeface="Arimo"/>
              </a:rPr>
              <a:t>rygorem</a:t>
            </a:r>
            <a:r>
              <a:rPr lang="en-US" sz="1200" spc="-51">
                <a:solidFill>
                  <a:srgbClr val="000000"/>
                </a:solidFill>
                <a:latin typeface="Arimo"/>
              </a:rPr>
              <a:t> </a:t>
            </a:r>
            <a:r>
              <a:rPr lang="en-US" sz="1200" spc="-51" err="1">
                <a:solidFill>
                  <a:srgbClr val="000000"/>
                </a:solidFill>
                <a:latin typeface="Arimo"/>
              </a:rPr>
              <a:t>sankcji</a:t>
            </a:r>
            <a:r>
              <a:rPr lang="en-US" sz="1200" spc="-51">
                <a:solidFill>
                  <a:srgbClr val="000000"/>
                </a:solidFill>
                <a:latin typeface="Arimo"/>
              </a:rPr>
              <a:t> </a:t>
            </a:r>
            <a:r>
              <a:rPr lang="en-US" sz="1200" spc="-51" err="1">
                <a:solidFill>
                  <a:srgbClr val="000000"/>
                </a:solidFill>
                <a:latin typeface="Arimo"/>
              </a:rPr>
              <a:t>wynikających</a:t>
            </a:r>
            <a:r>
              <a:rPr lang="en-US" sz="1200" spc="-51">
                <a:solidFill>
                  <a:srgbClr val="000000"/>
                </a:solidFill>
                <a:latin typeface="Arimo"/>
              </a:rPr>
              <a:t> z </a:t>
            </a:r>
            <a:r>
              <a:rPr lang="en-US" sz="1200" spc="-51" err="1">
                <a:solidFill>
                  <a:srgbClr val="000000"/>
                </a:solidFill>
                <a:latin typeface="Arimo"/>
              </a:rPr>
              <a:t>obowiązujących</a:t>
            </a:r>
            <a:r>
              <a:rPr lang="en-US" sz="1200" spc="-51">
                <a:solidFill>
                  <a:srgbClr val="000000"/>
                </a:solidFill>
                <a:latin typeface="Arimo"/>
              </a:rPr>
              <a:t> </a:t>
            </a:r>
            <a:r>
              <a:rPr lang="en-US" sz="1200" spc="-51" err="1">
                <a:solidFill>
                  <a:srgbClr val="000000"/>
                </a:solidFill>
                <a:latin typeface="Arimo"/>
              </a:rPr>
              <a:t>przepisów</a:t>
            </a:r>
            <a:r>
              <a:rPr lang="en-US" sz="1200" spc="-51">
                <a:solidFill>
                  <a:srgbClr val="000000"/>
                </a:solidFill>
                <a:latin typeface="Arimo"/>
              </a:rPr>
              <a:t> </a:t>
            </a:r>
            <a:r>
              <a:rPr lang="en-US" sz="1200" spc="-51" err="1">
                <a:solidFill>
                  <a:srgbClr val="000000"/>
                </a:solidFill>
                <a:latin typeface="Arimo"/>
              </a:rPr>
              <a:t>prawa</a:t>
            </a:r>
            <a:r>
              <a:rPr lang="en-US" sz="1200" spc="-51">
                <a:solidFill>
                  <a:srgbClr val="000000"/>
                </a:solidFill>
                <a:latin typeface="Arimo"/>
              </a:rPr>
              <a:t> o </a:t>
            </a:r>
            <a:r>
              <a:rPr lang="en-US" sz="1200" spc="-51" err="1">
                <a:solidFill>
                  <a:srgbClr val="000000"/>
                </a:solidFill>
                <a:latin typeface="Arimo"/>
              </a:rPr>
              <a:t>ochronie</a:t>
            </a:r>
            <a:r>
              <a:rPr lang="en-US" sz="1200" spc="-51">
                <a:solidFill>
                  <a:srgbClr val="000000"/>
                </a:solidFill>
                <a:latin typeface="Arimo"/>
              </a:rPr>
              <a:t> </a:t>
            </a:r>
            <a:r>
              <a:rPr lang="en-US" sz="1200" spc="-51" err="1">
                <a:solidFill>
                  <a:srgbClr val="000000"/>
                </a:solidFill>
                <a:latin typeface="Arimo"/>
              </a:rPr>
              <a:t>danych</a:t>
            </a:r>
            <a:r>
              <a:rPr lang="en-US" sz="1200" spc="-51">
                <a:solidFill>
                  <a:srgbClr val="000000"/>
                </a:solidFill>
                <a:latin typeface="Arimo"/>
              </a:rPr>
              <a:t> </a:t>
            </a:r>
            <a:r>
              <a:rPr lang="en-US" sz="1200" spc="-51" err="1">
                <a:solidFill>
                  <a:srgbClr val="000000"/>
                </a:solidFill>
                <a:latin typeface="Arimo"/>
              </a:rPr>
              <a:t>osobowych</a:t>
            </a:r>
            <a:r>
              <a:rPr lang="en-US" sz="1200" spc="-51">
                <a:solidFill>
                  <a:srgbClr val="000000"/>
                </a:solidFill>
                <a:latin typeface="Arimo"/>
              </a:rPr>
              <a:t>. </a:t>
            </a:r>
          </a:p>
          <a:p>
            <a:pPr algn="just">
              <a:lnSpc>
                <a:spcPts val="1559"/>
              </a:lnSpc>
              <a:spcBef>
                <a:spcPct val="0"/>
              </a:spcBef>
            </a:pPr>
            <a:endParaRPr lang="en-US" sz="1299" spc="-51">
              <a:solidFill>
                <a:srgbClr val="000000"/>
              </a:solidFill>
              <a:latin typeface="Arimo"/>
            </a:endParaRPr>
          </a:p>
        </p:txBody>
      </p:sp>
      <p:sp>
        <p:nvSpPr>
          <p:cNvPr id="20" name="TextBox 20"/>
          <p:cNvSpPr txBox="1"/>
          <p:nvPr/>
        </p:nvSpPr>
        <p:spPr>
          <a:xfrm>
            <a:off x="4760021" y="7978435"/>
            <a:ext cx="2198293" cy="179536"/>
          </a:xfrm>
          <a:prstGeom prst="rect">
            <a:avLst/>
          </a:prstGeom>
        </p:spPr>
        <p:txBody>
          <a:bodyPr lIns="0" tIns="0" rIns="0" bIns="0" rtlCol="0" anchor="t">
            <a:spAutoFit/>
          </a:bodyPr>
          <a:lstStyle/>
          <a:p>
            <a:pPr algn="ctr">
              <a:lnSpc>
                <a:spcPts val="1439"/>
              </a:lnSpc>
              <a:spcBef>
                <a:spcPct val="0"/>
              </a:spcBef>
            </a:pPr>
            <a:r>
              <a:rPr lang="en-US" sz="1200" spc="-48" err="1">
                <a:solidFill>
                  <a:srgbClr val="000000"/>
                </a:solidFill>
                <a:latin typeface="Arimo"/>
              </a:rPr>
              <a:t>Podpis</a:t>
            </a:r>
            <a:endParaRPr lang="en-US" sz="1200" spc="-48">
              <a:solidFill>
                <a:srgbClr val="000000"/>
              </a:solidFill>
              <a:latin typeface="Arimo"/>
            </a:endParaRPr>
          </a:p>
        </p:txBody>
      </p:sp>
      <p:sp>
        <p:nvSpPr>
          <p:cNvPr id="21" name="AutoShape 21"/>
          <p:cNvSpPr/>
          <p:nvPr/>
        </p:nvSpPr>
        <p:spPr>
          <a:xfrm>
            <a:off x="4617752" y="7870002"/>
            <a:ext cx="2419200" cy="0"/>
          </a:xfrm>
          <a:prstGeom prst="line">
            <a:avLst/>
          </a:prstGeom>
          <a:ln w="19050" cap="flat">
            <a:solidFill>
              <a:srgbClr val="000000"/>
            </a:solidFill>
            <a:prstDash val="sysDot"/>
            <a:headEnd type="none" w="sm" len="sm"/>
            <a:tailEnd type="none" w="sm" len="sm"/>
          </a:ln>
        </p:spPr>
        <p:txBody>
          <a:bodyPr/>
          <a:lstStyle/>
          <a:p>
            <a:endParaRPr lang="pl-PL"/>
          </a:p>
        </p:txBody>
      </p:sp>
      <p:sp>
        <p:nvSpPr>
          <p:cNvPr id="22" name="TextBox 22"/>
          <p:cNvSpPr txBox="1"/>
          <p:nvPr/>
        </p:nvSpPr>
        <p:spPr>
          <a:xfrm>
            <a:off x="3221467" y="1345662"/>
            <a:ext cx="4052162" cy="161925"/>
          </a:xfrm>
          <a:prstGeom prst="rect">
            <a:avLst/>
          </a:prstGeom>
        </p:spPr>
        <p:txBody>
          <a:bodyPr lIns="0" tIns="0" rIns="0" bIns="0" rtlCol="0" anchor="t">
            <a:spAutoFit/>
          </a:bodyPr>
          <a:lstStyle/>
          <a:p>
            <a:pPr algn="r">
              <a:lnSpc>
                <a:spcPts val="1200"/>
              </a:lnSpc>
              <a:spcBef>
                <a:spcPct val="0"/>
              </a:spcBef>
            </a:pPr>
            <a:r>
              <a:rPr lang="en-US" sz="1000" spc="-40">
                <a:solidFill>
                  <a:srgbClr val="000000"/>
                </a:solidFill>
                <a:latin typeface="Arimo"/>
              </a:rPr>
              <a:t>miejscowość....................................data.............................</a:t>
            </a:r>
          </a:p>
        </p:txBody>
      </p:sp>
      <p:sp>
        <p:nvSpPr>
          <p:cNvPr id="23" name="TextBox 23"/>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143</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58707" y="2293015"/>
            <a:ext cx="7877414"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0"/>
            <a:ext cx="7829158" cy="986913"/>
            <a:chOff x="0" y="0"/>
            <a:chExt cx="2805794" cy="353687"/>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AutoShape 15"/>
          <p:cNvSpPr/>
          <p:nvPr/>
        </p:nvSpPr>
        <p:spPr>
          <a:xfrm>
            <a:off x="2636364" y="3246338"/>
            <a:ext cx="2419200" cy="0"/>
          </a:xfrm>
          <a:prstGeom prst="line">
            <a:avLst/>
          </a:prstGeom>
          <a:ln w="19050" cap="flat">
            <a:solidFill>
              <a:srgbClr val="000000"/>
            </a:solidFill>
            <a:prstDash val="sysDot"/>
            <a:headEnd type="none" w="sm" len="sm"/>
            <a:tailEnd type="none" w="sm" len="sm"/>
          </a:ln>
        </p:spPr>
        <p:txBody>
          <a:bodyPr/>
          <a:lstStyle/>
          <a:p>
            <a:endParaRPr lang="pl-PL"/>
          </a:p>
        </p:txBody>
      </p:sp>
      <p:sp>
        <p:nvSpPr>
          <p:cNvPr id="16" name="AutoShape 16"/>
          <p:cNvSpPr/>
          <p:nvPr/>
        </p:nvSpPr>
        <p:spPr>
          <a:xfrm flipV="1">
            <a:off x="863606" y="4000579"/>
            <a:ext cx="4212674" cy="0"/>
          </a:xfrm>
          <a:prstGeom prst="line">
            <a:avLst/>
          </a:prstGeom>
          <a:ln w="19050" cap="flat">
            <a:solidFill>
              <a:srgbClr val="000000"/>
            </a:solidFill>
            <a:prstDash val="sysDot"/>
            <a:headEnd type="none" w="sm" len="sm"/>
            <a:tailEnd type="none" w="sm" len="sm"/>
          </a:ln>
        </p:spPr>
        <p:txBody>
          <a:bodyPr/>
          <a:lstStyle/>
          <a:p>
            <a:endParaRPr lang="pl-PL"/>
          </a:p>
        </p:txBody>
      </p:sp>
      <p:sp>
        <p:nvSpPr>
          <p:cNvPr id="17" name="TextBox 17"/>
          <p:cNvSpPr txBox="1"/>
          <p:nvPr/>
        </p:nvSpPr>
        <p:spPr>
          <a:xfrm>
            <a:off x="501142" y="1767276"/>
            <a:ext cx="6689643" cy="401914"/>
          </a:xfrm>
          <a:prstGeom prst="rect">
            <a:avLst/>
          </a:prstGeom>
        </p:spPr>
        <p:txBody>
          <a:bodyPr lIns="0" tIns="0" rIns="0" bIns="0" rtlCol="0" anchor="t">
            <a:spAutoFit/>
          </a:bodyPr>
          <a:lstStyle/>
          <a:p>
            <a:pPr marL="0" lvl="0" indent="0" algn="ctr">
              <a:lnSpc>
                <a:spcPts val="3118"/>
              </a:lnSpc>
            </a:pPr>
            <a:r>
              <a:rPr lang="en-US" sz="2860">
                <a:solidFill>
                  <a:srgbClr val="000000"/>
                </a:solidFill>
                <a:latin typeface="IBM Plex Sans Bold"/>
              </a:rPr>
              <a:t>Sprawozdanie</a:t>
            </a:r>
          </a:p>
        </p:txBody>
      </p:sp>
      <p:sp>
        <p:nvSpPr>
          <p:cNvPr id="18" name="TextBox 18"/>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9" name="TextBox 19"/>
          <p:cNvSpPr txBox="1"/>
          <p:nvPr/>
        </p:nvSpPr>
        <p:spPr>
          <a:xfrm>
            <a:off x="1079864" y="2435890"/>
            <a:ext cx="5507772" cy="4000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z </a:t>
            </a:r>
            <a:r>
              <a:rPr lang="en-US" sz="1299" spc="-51" err="1">
                <a:solidFill>
                  <a:srgbClr val="000000"/>
                </a:solidFill>
                <a:latin typeface="Arimo Bold"/>
              </a:rPr>
              <a:t>postępowania</a:t>
            </a:r>
            <a:r>
              <a:rPr lang="en-US" sz="1299" spc="-51">
                <a:solidFill>
                  <a:srgbClr val="000000"/>
                </a:solidFill>
                <a:latin typeface="Arimo Bold"/>
              </a:rPr>
              <a:t> </a:t>
            </a:r>
            <a:r>
              <a:rPr lang="en-US" sz="1299" spc="-51" err="1">
                <a:solidFill>
                  <a:srgbClr val="000000"/>
                </a:solidFill>
                <a:latin typeface="Arimo Bold"/>
              </a:rPr>
              <a:t>Komisji</a:t>
            </a:r>
            <a:r>
              <a:rPr lang="en-US" sz="1299" spc="-51">
                <a:solidFill>
                  <a:srgbClr val="000000"/>
                </a:solidFill>
                <a:latin typeface="Arimo Bold"/>
              </a:rPr>
              <a:t> ds. </a:t>
            </a:r>
            <a:r>
              <a:rPr lang="en-US" sz="1299" spc="-51" err="1">
                <a:solidFill>
                  <a:srgbClr val="000000"/>
                </a:solidFill>
                <a:latin typeface="Arimo Bold"/>
              </a:rPr>
              <a:t>rozpatrzenia</a:t>
            </a:r>
            <a:r>
              <a:rPr lang="en-US" sz="1299" spc="-51">
                <a:solidFill>
                  <a:srgbClr val="000000"/>
                </a:solidFill>
                <a:latin typeface="Arimo Bold"/>
              </a:rPr>
              <a:t> i </a:t>
            </a:r>
            <a:r>
              <a:rPr lang="en-US" sz="1299" spc="-51" err="1">
                <a:solidFill>
                  <a:srgbClr val="000000"/>
                </a:solidFill>
                <a:latin typeface="Arimo Bold"/>
              </a:rPr>
              <a:t>wyjaśniania</a:t>
            </a:r>
            <a:r>
              <a:rPr lang="en-US" sz="1299" spc="-51">
                <a:solidFill>
                  <a:srgbClr val="000000"/>
                </a:solidFill>
                <a:latin typeface="Arimo Bold"/>
              </a:rPr>
              <a:t> </a:t>
            </a:r>
            <a:r>
              <a:rPr lang="en-US" sz="1299" spc="-51" err="1">
                <a:solidFill>
                  <a:srgbClr val="000000"/>
                </a:solidFill>
                <a:latin typeface="Arimo Bold"/>
              </a:rPr>
              <a:t>zgłoszenia</a:t>
            </a:r>
            <a:r>
              <a:rPr lang="en-US" sz="1299" spc="-51">
                <a:solidFill>
                  <a:srgbClr val="000000"/>
                </a:solidFill>
                <a:latin typeface="Arimo Bold"/>
              </a:rPr>
              <a:t> </a:t>
            </a:r>
            <a:r>
              <a:rPr lang="en-US" sz="1299" spc="-51" err="1">
                <a:solidFill>
                  <a:srgbClr val="000000"/>
                </a:solidFill>
                <a:latin typeface="Arimo Bold"/>
              </a:rPr>
              <a:t>zjawiska</a:t>
            </a:r>
            <a:r>
              <a:rPr lang="en-US" sz="1299" spc="-51">
                <a:solidFill>
                  <a:srgbClr val="000000"/>
                </a:solidFill>
                <a:latin typeface="Arimo Bold"/>
              </a:rPr>
              <a:t> </a:t>
            </a:r>
            <a:r>
              <a:rPr lang="en-US" sz="1299" spc="-51" err="1">
                <a:solidFill>
                  <a:srgbClr val="000000"/>
                </a:solidFill>
                <a:latin typeface="Arimo Bold"/>
              </a:rPr>
              <a:t>niepożądanego</a:t>
            </a:r>
            <a:r>
              <a:rPr lang="en-US" sz="1299" spc="-51">
                <a:solidFill>
                  <a:srgbClr val="000000"/>
                </a:solidFill>
                <a:latin typeface="Arimo Bold"/>
              </a:rPr>
              <a:t> w </a:t>
            </a:r>
            <a:r>
              <a:rPr lang="en-US" sz="1299" spc="-51" err="1">
                <a:solidFill>
                  <a:srgbClr val="000000"/>
                </a:solidFill>
                <a:latin typeface="Arimo Bold"/>
              </a:rPr>
              <a:t>zatrudnieniu</a:t>
            </a:r>
            <a:r>
              <a:rPr lang="en-US" sz="1299" spc="-51">
                <a:solidFill>
                  <a:srgbClr val="000000"/>
                </a:solidFill>
                <a:latin typeface="Arimo Bold"/>
              </a:rPr>
              <a:t>/</a:t>
            </a:r>
            <a:r>
              <a:rPr lang="en-US" sz="1299" spc="-51" err="1">
                <a:solidFill>
                  <a:srgbClr val="000000"/>
                </a:solidFill>
                <a:latin typeface="Arimo Bold"/>
              </a:rPr>
              <a:t>zleceniu</a:t>
            </a:r>
            <a:r>
              <a:rPr lang="en-US" sz="1299" spc="-51">
                <a:solidFill>
                  <a:srgbClr val="000000"/>
                </a:solidFill>
                <a:latin typeface="Arimo Bold"/>
              </a:rPr>
              <a:t>/</a:t>
            </a:r>
            <a:r>
              <a:rPr lang="en-US" sz="1299" spc="-51" err="1">
                <a:solidFill>
                  <a:srgbClr val="000000"/>
                </a:solidFill>
                <a:latin typeface="Arimo Bold"/>
              </a:rPr>
              <a:t>zaangażowaniu</a:t>
            </a:r>
            <a:r>
              <a:rPr lang="en-US" sz="1299" spc="-51">
                <a:solidFill>
                  <a:srgbClr val="000000"/>
                </a:solidFill>
                <a:latin typeface="Arimo Bold"/>
              </a:rPr>
              <a:t> </a:t>
            </a:r>
            <a:r>
              <a:rPr lang="en-US" sz="1299" spc="-51" err="1">
                <a:solidFill>
                  <a:srgbClr val="000000"/>
                </a:solidFill>
                <a:latin typeface="Arimo Bold"/>
              </a:rPr>
              <a:t>Organizacji</a:t>
            </a:r>
            <a:r>
              <a:rPr lang="en-US" sz="1299" spc="-51">
                <a:solidFill>
                  <a:srgbClr val="000000"/>
                </a:solidFill>
                <a:latin typeface="Arimo Bold"/>
              </a:rPr>
              <a:t> </a:t>
            </a:r>
          </a:p>
        </p:txBody>
      </p:sp>
      <p:sp>
        <p:nvSpPr>
          <p:cNvPr id="20" name="TextBox 20"/>
          <p:cNvSpPr txBox="1"/>
          <p:nvPr/>
        </p:nvSpPr>
        <p:spPr>
          <a:xfrm>
            <a:off x="5390090" y="259436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1" name="TextBox 21"/>
          <p:cNvSpPr txBox="1"/>
          <p:nvPr/>
        </p:nvSpPr>
        <p:spPr>
          <a:xfrm>
            <a:off x="569758" y="9179813"/>
            <a:ext cx="6124209"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opcjonalnie</a:t>
            </a:r>
          </a:p>
        </p:txBody>
      </p:sp>
      <p:sp>
        <p:nvSpPr>
          <p:cNvPr id="22" name="TextBox 22"/>
          <p:cNvSpPr txBox="1"/>
          <p:nvPr/>
        </p:nvSpPr>
        <p:spPr>
          <a:xfrm>
            <a:off x="569758" y="9378172"/>
            <a:ext cx="6124209"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jw.</a:t>
            </a:r>
          </a:p>
        </p:txBody>
      </p:sp>
      <p:sp>
        <p:nvSpPr>
          <p:cNvPr id="23" name="TextBox 23"/>
          <p:cNvSpPr txBox="1"/>
          <p:nvPr/>
        </p:nvSpPr>
        <p:spPr>
          <a:xfrm>
            <a:off x="521851" y="916425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4" name="TextBox 24"/>
          <p:cNvSpPr txBox="1"/>
          <p:nvPr/>
        </p:nvSpPr>
        <p:spPr>
          <a:xfrm>
            <a:off x="521851" y="936261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a:t>
            </a:r>
          </a:p>
        </p:txBody>
      </p:sp>
      <p:sp>
        <p:nvSpPr>
          <p:cNvPr id="25" name="TextBox 25"/>
          <p:cNvSpPr txBox="1"/>
          <p:nvPr/>
        </p:nvSpPr>
        <p:spPr>
          <a:xfrm>
            <a:off x="448333" y="1310076"/>
            <a:ext cx="1549312" cy="142875"/>
          </a:xfrm>
          <a:prstGeom prst="rect">
            <a:avLst/>
          </a:prstGeom>
        </p:spPr>
        <p:txBody>
          <a:bodyPr lIns="0" tIns="0" rIns="0" bIns="0" rtlCol="0" anchor="t">
            <a:spAutoFit/>
          </a:bodyPr>
          <a:lstStyle/>
          <a:p>
            <a:pPr>
              <a:lnSpc>
                <a:spcPts val="1080"/>
              </a:lnSpc>
              <a:spcBef>
                <a:spcPct val="0"/>
              </a:spcBef>
            </a:pPr>
            <a:r>
              <a:rPr lang="en-US" sz="900" spc="-36">
                <a:solidFill>
                  <a:srgbClr val="000000"/>
                </a:solidFill>
                <a:latin typeface="Arimo"/>
              </a:rPr>
              <a:t>Dane adresowe Organizacji                                                                                                                  </a:t>
            </a:r>
          </a:p>
        </p:txBody>
      </p:sp>
      <p:sp>
        <p:nvSpPr>
          <p:cNvPr id="26" name="TextBox 26"/>
          <p:cNvSpPr txBox="1"/>
          <p:nvPr/>
        </p:nvSpPr>
        <p:spPr>
          <a:xfrm>
            <a:off x="5637489" y="1310076"/>
            <a:ext cx="1549312" cy="142875"/>
          </a:xfrm>
          <a:prstGeom prst="rect">
            <a:avLst/>
          </a:prstGeom>
        </p:spPr>
        <p:txBody>
          <a:bodyPr lIns="0" tIns="0" rIns="0" bIns="0" rtlCol="0" anchor="t">
            <a:spAutoFit/>
          </a:bodyPr>
          <a:lstStyle/>
          <a:p>
            <a:pPr algn="r">
              <a:lnSpc>
                <a:spcPts val="1080"/>
              </a:lnSpc>
              <a:spcBef>
                <a:spcPct val="0"/>
              </a:spcBef>
            </a:pPr>
            <a:r>
              <a:rPr lang="en-US" sz="900" spc="-36">
                <a:solidFill>
                  <a:srgbClr val="000000"/>
                </a:solidFill>
                <a:latin typeface="Arimo"/>
              </a:rPr>
              <a:t>miejsce, data</a:t>
            </a:r>
          </a:p>
        </p:txBody>
      </p:sp>
      <p:sp>
        <p:nvSpPr>
          <p:cNvPr id="27" name="TextBox 27"/>
          <p:cNvSpPr txBox="1"/>
          <p:nvPr/>
        </p:nvSpPr>
        <p:spPr>
          <a:xfrm>
            <a:off x="2535034" y="3061633"/>
            <a:ext cx="49887" cy="208200"/>
          </a:xfrm>
          <a:prstGeom prst="rect">
            <a:avLst/>
          </a:prstGeom>
        </p:spPr>
        <p:txBody>
          <a:bodyPr lIns="0" tIns="0" rIns="0" bIns="0" rtlCol="0" anchor="t">
            <a:spAutoFit/>
          </a:bodyPr>
          <a:lstStyle/>
          <a:p>
            <a:pPr algn="ctr">
              <a:lnSpc>
                <a:spcPts val="1649"/>
              </a:lnSpc>
            </a:pPr>
            <a:r>
              <a:rPr lang="en-US" sz="1178">
                <a:solidFill>
                  <a:srgbClr val="000000"/>
                </a:solidFill>
                <a:latin typeface="Arimo"/>
              </a:rPr>
              <a:t>„</a:t>
            </a:r>
          </a:p>
        </p:txBody>
      </p:sp>
      <p:sp>
        <p:nvSpPr>
          <p:cNvPr id="28" name="TextBox 28"/>
          <p:cNvSpPr txBox="1"/>
          <p:nvPr/>
        </p:nvSpPr>
        <p:spPr>
          <a:xfrm>
            <a:off x="5051337" y="3061633"/>
            <a:ext cx="49887" cy="208200"/>
          </a:xfrm>
          <a:prstGeom prst="rect">
            <a:avLst/>
          </a:prstGeom>
        </p:spPr>
        <p:txBody>
          <a:bodyPr lIns="0" tIns="0" rIns="0" bIns="0" rtlCol="0" anchor="t">
            <a:spAutoFit/>
          </a:bodyPr>
          <a:lstStyle/>
          <a:p>
            <a:pPr algn="ctr">
              <a:lnSpc>
                <a:spcPts val="1649"/>
              </a:lnSpc>
            </a:pPr>
            <a:r>
              <a:rPr lang="en-US" sz="1178">
                <a:solidFill>
                  <a:srgbClr val="000000"/>
                </a:solidFill>
                <a:latin typeface="Arimo"/>
              </a:rPr>
              <a:t>“</a:t>
            </a:r>
          </a:p>
        </p:txBody>
      </p:sp>
      <p:sp>
        <p:nvSpPr>
          <p:cNvPr id="29" name="TextBox 29"/>
          <p:cNvSpPr txBox="1"/>
          <p:nvPr/>
        </p:nvSpPr>
        <p:spPr>
          <a:xfrm>
            <a:off x="569758" y="3500606"/>
            <a:ext cx="6552413" cy="188962"/>
          </a:xfrm>
          <a:prstGeom prst="rect">
            <a:avLst/>
          </a:prstGeom>
        </p:spPr>
        <p:txBody>
          <a:bodyPr lIns="0" tIns="0" rIns="0" bIns="0" rtlCol="0" anchor="t">
            <a:spAutoFit/>
          </a:bodyPr>
          <a:lstStyle/>
          <a:p>
            <a:pPr marL="280669" lvl="1" indent="-140335" algn="just">
              <a:lnSpc>
                <a:spcPts val="1559"/>
              </a:lnSpc>
              <a:buFont typeface="Arial"/>
              <a:buChar char="•"/>
            </a:pPr>
            <a:r>
              <a:rPr lang="en-US" sz="1200" spc="-51">
                <a:solidFill>
                  <a:srgbClr val="000000"/>
                </a:solidFill>
                <a:latin typeface="Arimo Bold"/>
              </a:rPr>
              <a:t>Data </a:t>
            </a:r>
            <a:r>
              <a:rPr lang="en-US" sz="1200" spc="-51" err="1">
                <a:solidFill>
                  <a:srgbClr val="000000"/>
                </a:solidFill>
                <a:latin typeface="Arimo Bold"/>
              </a:rPr>
              <a:t>powołania</a:t>
            </a:r>
            <a:r>
              <a:rPr lang="en-US" sz="1200" spc="-51">
                <a:solidFill>
                  <a:srgbClr val="000000"/>
                </a:solidFill>
                <a:latin typeface="Arimo Bold"/>
              </a:rPr>
              <a:t> </a:t>
            </a:r>
            <a:r>
              <a:rPr lang="en-US" sz="1200" spc="-51" err="1">
                <a:solidFill>
                  <a:srgbClr val="000000"/>
                </a:solidFill>
                <a:latin typeface="Arimo Bold"/>
              </a:rPr>
              <a:t>Komisji</a:t>
            </a:r>
            <a:r>
              <a:rPr lang="en-US" sz="1200" spc="-51">
                <a:solidFill>
                  <a:srgbClr val="000000"/>
                </a:solidFill>
                <a:latin typeface="Arimo Bold"/>
              </a:rPr>
              <a:t>: </a:t>
            </a:r>
          </a:p>
        </p:txBody>
      </p:sp>
      <p:sp>
        <p:nvSpPr>
          <p:cNvPr id="30" name="AutoShape 30"/>
          <p:cNvSpPr/>
          <p:nvPr/>
        </p:nvSpPr>
        <p:spPr>
          <a:xfrm flipV="1">
            <a:off x="884323" y="4753030"/>
            <a:ext cx="4212674" cy="0"/>
          </a:xfrm>
          <a:prstGeom prst="line">
            <a:avLst/>
          </a:prstGeom>
          <a:ln w="19050" cap="flat">
            <a:solidFill>
              <a:srgbClr val="000000"/>
            </a:solidFill>
            <a:prstDash val="sysDot"/>
            <a:headEnd type="none" w="sm" len="sm"/>
            <a:tailEnd type="none" w="sm" len="sm"/>
          </a:ln>
        </p:spPr>
        <p:txBody>
          <a:bodyPr/>
          <a:lstStyle/>
          <a:p>
            <a:endParaRPr lang="pl-PL"/>
          </a:p>
        </p:txBody>
      </p:sp>
      <p:sp>
        <p:nvSpPr>
          <p:cNvPr id="31" name="TextBox 31"/>
          <p:cNvSpPr txBox="1"/>
          <p:nvPr/>
        </p:nvSpPr>
        <p:spPr>
          <a:xfrm>
            <a:off x="634388" y="4200604"/>
            <a:ext cx="6552413" cy="400050"/>
          </a:xfrm>
          <a:prstGeom prst="rect">
            <a:avLst/>
          </a:prstGeom>
        </p:spPr>
        <p:txBody>
          <a:bodyPr lIns="0" tIns="0" rIns="0" bIns="0" rtlCol="0" anchor="t">
            <a:spAutoFit/>
          </a:bodyPr>
          <a:lstStyle/>
          <a:p>
            <a:pPr algn="just">
              <a:lnSpc>
                <a:spcPts val="1559"/>
              </a:lnSpc>
            </a:pPr>
            <a:r>
              <a:rPr lang="en-US" sz="1200" spc="-51">
                <a:solidFill>
                  <a:srgbClr val="000000"/>
                </a:solidFill>
                <a:latin typeface="Arimo Bold"/>
              </a:rPr>
              <a:t>  </a:t>
            </a:r>
            <a:r>
              <a:rPr lang="en-US" sz="1200" spc="-51">
                <a:solidFill>
                  <a:srgbClr val="000000"/>
                </a:solidFill>
                <a:latin typeface="Arimo"/>
              </a:rPr>
              <a:t>2.</a:t>
            </a:r>
            <a:r>
              <a:rPr lang="en-US" sz="1200" spc="-51">
                <a:solidFill>
                  <a:srgbClr val="000000"/>
                </a:solidFill>
                <a:latin typeface="Arimo Bold"/>
              </a:rPr>
              <a:t> Data </a:t>
            </a:r>
            <a:r>
              <a:rPr lang="en-US" sz="1200" spc="-51" err="1">
                <a:solidFill>
                  <a:srgbClr val="000000"/>
                </a:solidFill>
                <a:latin typeface="Arimo Bold"/>
              </a:rPr>
              <a:t>rozpoczęcia</a:t>
            </a:r>
            <a:r>
              <a:rPr lang="en-US" sz="1200" spc="-51">
                <a:solidFill>
                  <a:srgbClr val="000000"/>
                </a:solidFill>
                <a:latin typeface="Arimo Bold"/>
              </a:rPr>
              <a:t> </a:t>
            </a:r>
            <a:r>
              <a:rPr lang="en-US" sz="1200" spc="-51" err="1">
                <a:solidFill>
                  <a:srgbClr val="000000"/>
                </a:solidFill>
                <a:latin typeface="Arimo Bold"/>
              </a:rPr>
              <a:t>postępowania</a:t>
            </a:r>
            <a:r>
              <a:rPr lang="en-US" sz="1200" spc="-51">
                <a:solidFill>
                  <a:srgbClr val="000000"/>
                </a:solidFill>
                <a:latin typeface="Arimo Bold"/>
              </a:rPr>
              <a:t> </a:t>
            </a:r>
            <a:r>
              <a:rPr lang="en-US" sz="1200" spc="-51" err="1">
                <a:solidFill>
                  <a:srgbClr val="000000"/>
                </a:solidFill>
                <a:latin typeface="Arimo Bold"/>
              </a:rPr>
              <a:t>wyjaśniającego</a:t>
            </a:r>
            <a:r>
              <a:rPr lang="en-US" sz="1200" spc="-51">
                <a:solidFill>
                  <a:srgbClr val="000000"/>
                </a:solidFill>
                <a:latin typeface="Arimo Bold"/>
              </a:rPr>
              <a:t>:</a:t>
            </a:r>
          </a:p>
          <a:p>
            <a:pPr algn="just">
              <a:lnSpc>
                <a:spcPts val="1559"/>
              </a:lnSpc>
            </a:pPr>
            <a:endParaRPr lang="en-US" sz="1299" spc="-51">
              <a:solidFill>
                <a:srgbClr val="000000"/>
              </a:solidFill>
              <a:latin typeface="Arimo Bold"/>
            </a:endParaRPr>
          </a:p>
        </p:txBody>
      </p:sp>
      <p:sp>
        <p:nvSpPr>
          <p:cNvPr id="32" name="TextBox 32"/>
          <p:cNvSpPr txBox="1"/>
          <p:nvPr/>
        </p:nvSpPr>
        <p:spPr>
          <a:xfrm>
            <a:off x="645610" y="4953055"/>
            <a:ext cx="6552413" cy="188962"/>
          </a:xfrm>
          <a:prstGeom prst="rect">
            <a:avLst/>
          </a:prstGeom>
        </p:spPr>
        <p:txBody>
          <a:bodyPr lIns="0" tIns="0" rIns="0" bIns="0" rtlCol="0" anchor="t">
            <a:spAutoFit/>
          </a:bodyPr>
          <a:lstStyle/>
          <a:p>
            <a:pPr algn="just">
              <a:lnSpc>
                <a:spcPts val="1559"/>
              </a:lnSpc>
            </a:pPr>
            <a:r>
              <a:rPr lang="en-US" sz="1200" spc="-51">
                <a:solidFill>
                  <a:srgbClr val="000000"/>
                </a:solidFill>
                <a:latin typeface="Arimo Bold"/>
              </a:rPr>
              <a:t>  </a:t>
            </a:r>
            <a:r>
              <a:rPr lang="en-US" sz="1200" spc="-51">
                <a:solidFill>
                  <a:srgbClr val="000000"/>
                </a:solidFill>
                <a:latin typeface="Arimo"/>
              </a:rPr>
              <a:t>3.</a:t>
            </a:r>
            <a:r>
              <a:rPr lang="en-US" sz="1200" spc="-51">
                <a:solidFill>
                  <a:srgbClr val="000000"/>
                </a:solidFill>
                <a:latin typeface="Arimo Bold"/>
              </a:rPr>
              <a:t> </a:t>
            </a:r>
            <a:r>
              <a:rPr lang="en-US" sz="1200" spc="-51" err="1">
                <a:solidFill>
                  <a:srgbClr val="000000"/>
                </a:solidFill>
                <a:latin typeface="Arimo Bold"/>
              </a:rPr>
              <a:t>Cel</a:t>
            </a:r>
            <a:r>
              <a:rPr lang="en-US" sz="1200" spc="-51">
                <a:solidFill>
                  <a:srgbClr val="000000"/>
                </a:solidFill>
                <a:latin typeface="Arimo Bold"/>
              </a:rPr>
              <a:t> </a:t>
            </a:r>
            <a:r>
              <a:rPr lang="en-US" sz="1200" spc="-51" err="1">
                <a:solidFill>
                  <a:srgbClr val="000000"/>
                </a:solidFill>
                <a:latin typeface="Arimo Bold"/>
              </a:rPr>
              <a:t>powołania</a:t>
            </a:r>
            <a:r>
              <a:rPr lang="en-US" sz="1200" spc="-51">
                <a:solidFill>
                  <a:srgbClr val="000000"/>
                </a:solidFill>
                <a:latin typeface="Arimo Bold"/>
              </a:rPr>
              <a:t> </a:t>
            </a:r>
            <a:r>
              <a:rPr lang="en-US" sz="1200" spc="-51" err="1">
                <a:solidFill>
                  <a:srgbClr val="000000"/>
                </a:solidFill>
                <a:latin typeface="Arimo Bold"/>
              </a:rPr>
              <a:t>Komisji</a:t>
            </a:r>
            <a:r>
              <a:rPr lang="en-US" sz="1200" spc="-51">
                <a:solidFill>
                  <a:srgbClr val="000000"/>
                </a:solidFill>
                <a:latin typeface="Arimo Bold"/>
              </a:rPr>
              <a:t>: </a:t>
            </a:r>
          </a:p>
        </p:txBody>
      </p:sp>
      <p:sp>
        <p:nvSpPr>
          <p:cNvPr id="33" name="TextBox 33"/>
          <p:cNvSpPr txBox="1"/>
          <p:nvPr/>
        </p:nvSpPr>
        <p:spPr>
          <a:xfrm>
            <a:off x="884323" y="5267380"/>
            <a:ext cx="6237847" cy="504825"/>
          </a:xfrm>
          <a:prstGeom prst="rect">
            <a:avLst/>
          </a:prstGeom>
        </p:spPr>
        <p:txBody>
          <a:bodyPr lIns="0" tIns="0" rIns="0" bIns="0" rtlCol="0" anchor="t">
            <a:spAutoFit/>
          </a:bodyPr>
          <a:lstStyle/>
          <a:p>
            <a:pPr algn="just">
              <a:lnSpc>
                <a:spcPts val="1320"/>
              </a:lnSpc>
              <a:spcBef>
                <a:spcPct val="0"/>
              </a:spcBef>
            </a:pPr>
            <a:r>
              <a:rPr lang="en-US" sz="1100" spc="-44">
                <a:solidFill>
                  <a:srgbClr val="000000"/>
                </a:solidFill>
                <a:latin typeface="Arimo"/>
              </a:rPr>
              <a:t>Przykładowy zapis: „Rozpatrzenie i wyjaśnienie zgłoszenia o prawdopodobieństwie wystąpienia zjawiska niepożądanego w miejscu pracy oraz przygotowanie Sprawozdania z zaleceniami dla Pracodawcy/Zleceniodawcy/Organizatora wolontariatu  ”.</a:t>
            </a:r>
          </a:p>
        </p:txBody>
      </p:sp>
      <p:sp>
        <p:nvSpPr>
          <p:cNvPr id="34" name="TextBox 34"/>
          <p:cNvSpPr txBox="1"/>
          <p:nvPr/>
        </p:nvSpPr>
        <p:spPr>
          <a:xfrm>
            <a:off x="4174052" y="5585784"/>
            <a:ext cx="47907" cy="116658"/>
          </a:xfrm>
          <a:prstGeom prst="rect">
            <a:avLst/>
          </a:prstGeom>
        </p:spPr>
        <p:txBody>
          <a:bodyPr lIns="0" tIns="0" rIns="0" bIns="0" rtlCol="0" anchor="t">
            <a:spAutoFit/>
          </a:bodyPr>
          <a:lstStyle/>
          <a:p>
            <a:pPr algn="ctr">
              <a:lnSpc>
                <a:spcPts val="949"/>
              </a:lnSpc>
            </a:pPr>
            <a:r>
              <a:rPr lang="en-US" sz="678" dirty="0">
                <a:solidFill>
                  <a:srgbClr val="000000"/>
                </a:solidFill>
                <a:latin typeface="Arimo"/>
              </a:rPr>
              <a:t>2</a:t>
            </a:r>
          </a:p>
        </p:txBody>
      </p:sp>
      <p:sp>
        <p:nvSpPr>
          <p:cNvPr id="35" name="AutoShape 35"/>
          <p:cNvSpPr/>
          <p:nvPr/>
        </p:nvSpPr>
        <p:spPr>
          <a:xfrm flipV="1">
            <a:off x="939459" y="6462678"/>
            <a:ext cx="4212674" cy="0"/>
          </a:xfrm>
          <a:prstGeom prst="line">
            <a:avLst/>
          </a:prstGeom>
          <a:ln w="19050" cap="flat">
            <a:solidFill>
              <a:srgbClr val="000000"/>
            </a:solidFill>
            <a:prstDash val="sysDot"/>
            <a:headEnd type="none" w="sm" len="sm"/>
            <a:tailEnd type="none" w="sm" len="sm"/>
          </a:ln>
        </p:spPr>
        <p:txBody>
          <a:bodyPr/>
          <a:lstStyle/>
          <a:p>
            <a:endParaRPr lang="pl-PL"/>
          </a:p>
        </p:txBody>
      </p:sp>
      <p:sp>
        <p:nvSpPr>
          <p:cNvPr id="36" name="TextBox 36"/>
          <p:cNvSpPr txBox="1"/>
          <p:nvPr/>
        </p:nvSpPr>
        <p:spPr>
          <a:xfrm>
            <a:off x="721217" y="5962705"/>
            <a:ext cx="6552413" cy="188962"/>
          </a:xfrm>
          <a:prstGeom prst="rect">
            <a:avLst/>
          </a:prstGeom>
        </p:spPr>
        <p:txBody>
          <a:bodyPr lIns="0" tIns="0" rIns="0" bIns="0" rtlCol="0" anchor="t">
            <a:spAutoFit/>
          </a:bodyPr>
          <a:lstStyle/>
          <a:p>
            <a:pPr algn="just">
              <a:lnSpc>
                <a:spcPts val="1559"/>
              </a:lnSpc>
            </a:pPr>
            <a:r>
              <a:rPr lang="en-US" sz="1200" spc="-51">
                <a:solidFill>
                  <a:srgbClr val="000000"/>
                </a:solidFill>
                <a:latin typeface="Arimo"/>
              </a:rPr>
              <a:t>4.</a:t>
            </a:r>
            <a:r>
              <a:rPr lang="en-US" sz="1200" spc="-51">
                <a:solidFill>
                  <a:srgbClr val="000000"/>
                </a:solidFill>
                <a:latin typeface="Arimo Bold"/>
              </a:rPr>
              <a:t> </a:t>
            </a:r>
            <a:r>
              <a:rPr lang="en-US" sz="1200" spc="-51" err="1">
                <a:solidFill>
                  <a:srgbClr val="000000"/>
                </a:solidFill>
                <a:latin typeface="Arimo Bold"/>
              </a:rPr>
              <a:t>Skład</a:t>
            </a:r>
            <a:r>
              <a:rPr lang="en-US" sz="1200" spc="-51">
                <a:solidFill>
                  <a:srgbClr val="000000"/>
                </a:solidFill>
                <a:latin typeface="Arimo Bold"/>
              </a:rPr>
              <a:t> </a:t>
            </a:r>
            <a:r>
              <a:rPr lang="en-US" sz="1200" spc="-51" err="1">
                <a:solidFill>
                  <a:srgbClr val="000000"/>
                </a:solidFill>
                <a:latin typeface="Arimo Bold"/>
              </a:rPr>
              <a:t>Komisji</a:t>
            </a:r>
            <a:r>
              <a:rPr lang="en-US" sz="1200" spc="-51">
                <a:solidFill>
                  <a:srgbClr val="000000"/>
                </a:solidFill>
                <a:latin typeface="Arimo Bold"/>
              </a:rPr>
              <a:t>: </a:t>
            </a:r>
          </a:p>
        </p:txBody>
      </p:sp>
      <p:sp>
        <p:nvSpPr>
          <p:cNvPr id="37" name="AutoShape 37"/>
          <p:cNvSpPr/>
          <p:nvPr/>
        </p:nvSpPr>
        <p:spPr>
          <a:xfrm flipV="1">
            <a:off x="939459" y="7178753"/>
            <a:ext cx="4212674" cy="0"/>
          </a:xfrm>
          <a:prstGeom prst="line">
            <a:avLst/>
          </a:prstGeom>
          <a:ln w="19050" cap="flat">
            <a:solidFill>
              <a:srgbClr val="000000"/>
            </a:solidFill>
            <a:prstDash val="sysDot"/>
            <a:headEnd type="none" w="sm" len="sm"/>
            <a:tailEnd type="none" w="sm" len="sm"/>
          </a:ln>
        </p:spPr>
        <p:txBody>
          <a:bodyPr/>
          <a:lstStyle/>
          <a:p>
            <a:endParaRPr lang="pl-PL"/>
          </a:p>
        </p:txBody>
      </p:sp>
      <p:sp>
        <p:nvSpPr>
          <p:cNvPr id="38" name="TextBox 38"/>
          <p:cNvSpPr txBox="1"/>
          <p:nvPr/>
        </p:nvSpPr>
        <p:spPr>
          <a:xfrm>
            <a:off x="721217" y="6662703"/>
            <a:ext cx="6552413" cy="188962"/>
          </a:xfrm>
          <a:prstGeom prst="rect">
            <a:avLst/>
          </a:prstGeom>
        </p:spPr>
        <p:txBody>
          <a:bodyPr lIns="0" tIns="0" rIns="0" bIns="0" rtlCol="0" anchor="t">
            <a:spAutoFit/>
          </a:bodyPr>
          <a:lstStyle/>
          <a:p>
            <a:pPr algn="just">
              <a:lnSpc>
                <a:spcPts val="1559"/>
              </a:lnSpc>
            </a:pPr>
            <a:r>
              <a:rPr lang="en-US" sz="1200" spc="-51">
                <a:solidFill>
                  <a:srgbClr val="000000"/>
                </a:solidFill>
                <a:latin typeface="Arimo"/>
              </a:rPr>
              <a:t>5.</a:t>
            </a:r>
            <a:r>
              <a:rPr lang="en-US" sz="1200" spc="-51">
                <a:solidFill>
                  <a:srgbClr val="000000"/>
                </a:solidFill>
                <a:latin typeface="Arimo Bold"/>
              </a:rPr>
              <a:t> Data i </a:t>
            </a:r>
            <a:r>
              <a:rPr lang="en-US" sz="1200" spc="-51" err="1">
                <a:solidFill>
                  <a:srgbClr val="000000"/>
                </a:solidFill>
                <a:latin typeface="Arimo Bold"/>
              </a:rPr>
              <a:t>miejsce</a:t>
            </a:r>
            <a:r>
              <a:rPr lang="en-US" sz="1200" spc="-51">
                <a:solidFill>
                  <a:srgbClr val="000000"/>
                </a:solidFill>
                <a:latin typeface="Arimo Bold"/>
              </a:rPr>
              <a:t> </a:t>
            </a:r>
            <a:r>
              <a:rPr lang="en-US" sz="1200" spc="-51" err="1">
                <a:solidFill>
                  <a:srgbClr val="000000"/>
                </a:solidFill>
                <a:latin typeface="Arimo Bold"/>
              </a:rPr>
              <a:t>rozpoznania</a:t>
            </a:r>
            <a:r>
              <a:rPr lang="en-US" sz="1200" spc="-51">
                <a:solidFill>
                  <a:srgbClr val="000000"/>
                </a:solidFill>
                <a:latin typeface="Arimo Bold"/>
              </a:rPr>
              <a:t> </a:t>
            </a:r>
            <a:r>
              <a:rPr lang="en-US" sz="1200" spc="-51" err="1">
                <a:solidFill>
                  <a:srgbClr val="000000"/>
                </a:solidFill>
                <a:latin typeface="Arimo Bold"/>
              </a:rPr>
              <a:t>sprawy</a:t>
            </a:r>
            <a:r>
              <a:rPr lang="en-US" sz="1200" spc="-51">
                <a:solidFill>
                  <a:srgbClr val="000000"/>
                </a:solidFill>
                <a:latin typeface="Arimo Bold"/>
              </a:rPr>
              <a:t>: </a:t>
            </a:r>
          </a:p>
        </p:txBody>
      </p:sp>
      <p:sp>
        <p:nvSpPr>
          <p:cNvPr id="39" name="TextBox 39"/>
          <p:cNvSpPr txBox="1"/>
          <p:nvPr/>
        </p:nvSpPr>
        <p:spPr>
          <a:xfrm>
            <a:off x="721217" y="7378778"/>
            <a:ext cx="6552413" cy="188962"/>
          </a:xfrm>
          <a:prstGeom prst="rect">
            <a:avLst/>
          </a:prstGeom>
        </p:spPr>
        <p:txBody>
          <a:bodyPr lIns="0" tIns="0" rIns="0" bIns="0" rtlCol="0" anchor="t">
            <a:spAutoFit/>
          </a:bodyPr>
          <a:lstStyle/>
          <a:p>
            <a:pPr algn="just">
              <a:lnSpc>
                <a:spcPts val="1559"/>
              </a:lnSpc>
            </a:pPr>
            <a:r>
              <a:rPr lang="en-US" sz="1200" spc="-51">
                <a:solidFill>
                  <a:srgbClr val="000000"/>
                </a:solidFill>
                <a:latin typeface="Arimo"/>
              </a:rPr>
              <a:t>6.</a:t>
            </a:r>
            <a:r>
              <a:rPr lang="en-US" sz="1200" spc="-51">
                <a:solidFill>
                  <a:srgbClr val="000000"/>
                </a:solidFill>
                <a:latin typeface="Arimo Bold"/>
              </a:rPr>
              <a:t> </a:t>
            </a:r>
            <a:r>
              <a:rPr lang="en-US" sz="1200" spc="-51" err="1">
                <a:solidFill>
                  <a:srgbClr val="000000"/>
                </a:solidFill>
                <a:latin typeface="Arimo Bold"/>
              </a:rPr>
              <a:t>Przedmiot</a:t>
            </a:r>
            <a:r>
              <a:rPr lang="en-US" sz="1200" spc="-51">
                <a:solidFill>
                  <a:srgbClr val="000000"/>
                </a:solidFill>
                <a:latin typeface="Arimo Bold"/>
              </a:rPr>
              <a:t> </a:t>
            </a:r>
            <a:r>
              <a:rPr lang="en-US" sz="1200" spc="-51" err="1">
                <a:solidFill>
                  <a:srgbClr val="000000"/>
                </a:solidFill>
                <a:latin typeface="Arimo Bold"/>
              </a:rPr>
              <a:t>sprawy</a:t>
            </a:r>
            <a:r>
              <a:rPr lang="en-US" sz="1200" spc="-51">
                <a:solidFill>
                  <a:srgbClr val="000000"/>
                </a:solidFill>
                <a:latin typeface="Arimo Bold"/>
              </a:rPr>
              <a:t>:</a:t>
            </a:r>
          </a:p>
        </p:txBody>
      </p:sp>
      <p:sp>
        <p:nvSpPr>
          <p:cNvPr id="40" name="TextBox 40"/>
          <p:cNvSpPr txBox="1"/>
          <p:nvPr/>
        </p:nvSpPr>
        <p:spPr>
          <a:xfrm>
            <a:off x="884323" y="7712153"/>
            <a:ext cx="6237847" cy="504825"/>
          </a:xfrm>
          <a:prstGeom prst="rect">
            <a:avLst/>
          </a:prstGeom>
        </p:spPr>
        <p:txBody>
          <a:bodyPr lIns="0" tIns="0" rIns="0" bIns="0" rtlCol="0" anchor="t">
            <a:spAutoFit/>
          </a:bodyPr>
          <a:lstStyle/>
          <a:p>
            <a:pPr algn="just">
              <a:lnSpc>
                <a:spcPts val="1320"/>
              </a:lnSpc>
              <a:spcBef>
                <a:spcPct val="0"/>
              </a:spcBef>
            </a:pPr>
            <a:r>
              <a:rPr lang="en-US" sz="1100" spc="-44">
                <a:solidFill>
                  <a:srgbClr val="000000"/>
                </a:solidFill>
                <a:latin typeface="Arimo"/>
              </a:rPr>
              <a:t>(opis co zawarto w Zawiadomieniu oraz w innych dowodach w sprawie wraz z opisem co wykorzystano w jej wyjaśnieniu – np. oprócz Zawiadomienie z dnia...., wykorzystano opisy zeznań świadków/świadkiń przeprowadzonych w dniu, przez następujące osoby wchodzące w skład Komisji......)</a:t>
            </a:r>
          </a:p>
        </p:txBody>
      </p:sp>
      <p:sp>
        <p:nvSpPr>
          <p:cNvPr id="41" name="TextBox 41"/>
          <p:cNvSpPr txBox="1"/>
          <p:nvPr/>
        </p:nvSpPr>
        <p:spPr>
          <a:xfrm rot="-2967759">
            <a:off x="-588707" y="4883712"/>
            <a:ext cx="8476194" cy="1665065"/>
          </a:xfrm>
          <a:prstGeom prst="rect">
            <a:avLst/>
          </a:prstGeom>
        </p:spPr>
        <p:txBody>
          <a:bodyPr lIns="0" tIns="0" rIns="0" bIns="0" rtlCol="0" anchor="t">
            <a:spAutoFit/>
          </a:bodyPr>
          <a:lstStyle/>
          <a:p>
            <a:pPr algn="ctr">
              <a:lnSpc>
                <a:spcPts val="12174"/>
              </a:lnSpc>
            </a:pPr>
            <a:r>
              <a:rPr lang="en-US" sz="8696">
                <a:solidFill>
                  <a:srgbClr val="000000">
                    <a:alpha val="6667"/>
                  </a:srgbClr>
                </a:solidFill>
                <a:latin typeface="Calibri (MS) Bold"/>
              </a:rPr>
              <a:t>WZÓR</a:t>
            </a:r>
          </a:p>
        </p:txBody>
      </p:sp>
      <p:sp>
        <p:nvSpPr>
          <p:cNvPr id="42" name="TextBox 42"/>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144</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03794" y="3819987"/>
            <a:ext cx="6552413" cy="400050"/>
          </a:xfrm>
          <a:prstGeom prst="rect">
            <a:avLst/>
          </a:prstGeom>
        </p:spPr>
        <p:txBody>
          <a:bodyPr lIns="0" tIns="0" rIns="0" bIns="0" rtlCol="0" anchor="t">
            <a:spAutoFit/>
          </a:bodyPr>
          <a:lstStyle/>
          <a:p>
            <a:pPr algn="just">
              <a:lnSpc>
                <a:spcPts val="1559"/>
              </a:lnSpc>
            </a:pPr>
            <a:r>
              <a:rPr lang="en-US" sz="1200" spc="-51">
                <a:solidFill>
                  <a:srgbClr val="000000"/>
                </a:solidFill>
                <a:latin typeface="Arimo Bold"/>
              </a:rPr>
              <a:t>  </a:t>
            </a:r>
            <a:r>
              <a:rPr lang="en-US" sz="1200" spc="-51">
                <a:solidFill>
                  <a:srgbClr val="000000"/>
                </a:solidFill>
                <a:latin typeface="Arimo"/>
              </a:rPr>
              <a:t>8.</a:t>
            </a:r>
            <a:r>
              <a:rPr lang="en-US" sz="1200" spc="-51">
                <a:solidFill>
                  <a:srgbClr val="000000"/>
                </a:solidFill>
                <a:latin typeface="Arimo Bold"/>
              </a:rPr>
              <a:t> </a:t>
            </a:r>
            <a:r>
              <a:rPr lang="en-US" sz="1200" spc="-51" err="1">
                <a:solidFill>
                  <a:srgbClr val="000000"/>
                </a:solidFill>
                <a:latin typeface="Arimo Bold"/>
              </a:rPr>
              <a:t>Wysłuchani</a:t>
            </a:r>
            <a:r>
              <a:rPr lang="en-US" sz="1200" spc="-51">
                <a:solidFill>
                  <a:srgbClr val="000000"/>
                </a:solidFill>
                <a:latin typeface="Arimo Bold"/>
              </a:rPr>
              <a:t>/e </a:t>
            </a:r>
            <a:r>
              <a:rPr lang="en-US" sz="1200" spc="-51" err="1">
                <a:solidFill>
                  <a:srgbClr val="000000"/>
                </a:solidFill>
                <a:latin typeface="Arimo Bold"/>
              </a:rPr>
              <a:t>Świadkowie</a:t>
            </a:r>
            <a:r>
              <a:rPr lang="en-US" sz="1200" spc="-51">
                <a:solidFill>
                  <a:srgbClr val="000000"/>
                </a:solidFill>
                <a:latin typeface="Arimo Bold"/>
              </a:rPr>
              <a:t>/</a:t>
            </a:r>
            <a:r>
              <a:rPr lang="en-US" sz="1200" spc="-51" err="1">
                <a:solidFill>
                  <a:srgbClr val="000000"/>
                </a:solidFill>
                <a:latin typeface="Arimo Bold"/>
              </a:rPr>
              <a:t>Świadkinie</a:t>
            </a:r>
            <a:r>
              <a:rPr lang="en-US" sz="1200" spc="-51">
                <a:solidFill>
                  <a:srgbClr val="000000"/>
                </a:solidFill>
                <a:latin typeface="Arimo Bold"/>
              </a:rPr>
              <a:t>:</a:t>
            </a:r>
          </a:p>
          <a:p>
            <a:pPr algn="just">
              <a:lnSpc>
                <a:spcPts val="1559"/>
              </a:lnSpc>
            </a:pPr>
            <a:endParaRPr lang="en-US" sz="1299" spc="-51">
              <a:solidFill>
                <a:srgbClr val="000000"/>
              </a:solidFill>
              <a:latin typeface="Arimo Bold"/>
            </a:endParaRPr>
          </a:p>
        </p:txBody>
      </p:sp>
      <p:sp>
        <p:nvSpPr>
          <p:cNvPr id="15" name="TextBox 15"/>
          <p:cNvSpPr txBox="1"/>
          <p:nvPr/>
        </p:nvSpPr>
        <p:spPr>
          <a:xfrm>
            <a:off x="569758" y="5211374"/>
            <a:ext cx="6552413" cy="188962"/>
          </a:xfrm>
          <a:prstGeom prst="rect">
            <a:avLst/>
          </a:prstGeom>
        </p:spPr>
        <p:txBody>
          <a:bodyPr lIns="0" tIns="0" rIns="0" bIns="0" rtlCol="0" anchor="t">
            <a:spAutoFit/>
          </a:bodyPr>
          <a:lstStyle/>
          <a:p>
            <a:pPr algn="just">
              <a:lnSpc>
                <a:spcPts val="1559"/>
              </a:lnSpc>
            </a:pPr>
            <a:r>
              <a:rPr lang="en-US" sz="1200" spc="-51">
                <a:solidFill>
                  <a:srgbClr val="000000"/>
                </a:solidFill>
                <a:latin typeface="Arimo Bold"/>
              </a:rPr>
              <a:t>  </a:t>
            </a:r>
            <a:r>
              <a:rPr lang="en-US" sz="1200" spc="-51">
                <a:solidFill>
                  <a:srgbClr val="000000"/>
                </a:solidFill>
                <a:latin typeface="Arimo"/>
              </a:rPr>
              <a:t>9.</a:t>
            </a:r>
            <a:r>
              <a:rPr lang="en-US" sz="1200" spc="-51">
                <a:solidFill>
                  <a:srgbClr val="000000"/>
                </a:solidFill>
                <a:latin typeface="Arimo Bold"/>
              </a:rPr>
              <a:t> </a:t>
            </a:r>
            <a:r>
              <a:rPr lang="en-US" sz="1200" spc="-51" err="1">
                <a:solidFill>
                  <a:srgbClr val="000000"/>
                </a:solidFill>
                <a:latin typeface="Arimo Bold"/>
              </a:rPr>
              <a:t>Opis</a:t>
            </a:r>
            <a:r>
              <a:rPr lang="en-US" sz="1200" spc="-51">
                <a:solidFill>
                  <a:srgbClr val="000000"/>
                </a:solidFill>
                <a:latin typeface="Arimo Bold"/>
              </a:rPr>
              <a:t> </a:t>
            </a:r>
            <a:r>
              <a:rPr lang="en-US" sz="1200" spc="-51" err="1">
                <a:solidFill>
                  <a:srgbClr val="000000"/>
                </a:solidFill>
                <a:latin typeface="Arimo Bold"/>
              </a:rPr>
              <a:t>powodu</a:t>
            </a:r>
            <a:r>
              <a:rPr lang="en-US" sz="1200" spc="-51">
                <a:solidFill>
                  <a:srgbClr val="000000"/>
                </a:solidFill>
                <a:latin typeface="Arimo Bold"/>
              </a:rPr>
              <a:t> </a:t>
            </a:r>
            <a:r>
              <a:rPr lang="en-US" sz="1200" spc="-51" err="1">
                <a:solidFill>
                  <a:srgbClr val="000000"/>
                </a:solidFill>
                <a:latin typeface="Arimo Bold"/>
              </a:rPr>
              <a:t>zgłoszenia</a:t>
            </a:r>
            <a:r>
              <a:rPr lang="en-US" sz="1200" spc="-51">
                <a:solidFill>
                  <a:srgbClr val="000000"/>
                </a:solidFill>
                <a:latin typeface="Arimo Bold"/>
              </a:rPr>
              <a:t> </a:t>
            </a:r>
            <a:r>
              <a:rPr lang="en-US" sz="1200" spc="-51" err="1">
                <a:solidFill>
                  <a:srgbClr val="000000"/>
                </a:solidFill>
                <a:latin typeface="Arimo Bold"/>
              </a:rPr>
              <a:t>zdarzenia</a:t>
            </a:r>
            <a:endParaRPr lang="en-US" sz="1200" spc="-51">
              <a:solidFill>
                <a:srgbClr val="000000"/>
              </a:solidFill>
              <a:latin typeface="Arimo Bold"/>
            </a:endParaRPr>
          </a:p>
        </p:txBody>
      </p:sp>
      <p:sp>
        <p:nvSpPr>
          <p:cNvPr id="16" name="TextBox 16"/>
          <p:cNvSpPr txBox="1"/>
          <p:nvPr/>
        </p:nvSpPr>
        <p:spPr>
          <a:xfrm>
            <a:off x="858088" y="5511199"/>
            <a:ext cx="6332697" cy="342900"/>
          </a:xfrm>
          <a:prstGeom prst="rect">
            <a:avLst/>
          </a:prstGeom>
        </p:spPr>
        <p:txBody>
          <a:bodyPr lIns="0" tIns="0" rIns="0" bIns="0" rtlCol="0" anchor="t">
            <a:spAutoFit/>
          </a:bodyPr>
          <a:lstStyle/>
          <a:p>
            <a:pPr algn="just">
              <a:lnSpc>
                <a:spcPts val="1320"/>
              </a:lnSpc>
              <a:spcBef>
                <a:spcPct val="0"/>
              </a:spcBef>
            </a:pPr>
            <a:r>
              <a:rPr lang="en-US" sz="1100" spc="-44" err="1">
                <a:solidFill>
                  <a:srgbClr val="34414A"/>
                </a:solidFill>
                <a:latin typeface="Arimo"/>
              </a:rPr>
              <a:t>Przykładowo</a:t>
            </a:r>
            <a:r>
              <a:rPr lang="en-US" sz="1100" spc="-44">
                <a:solidFill>
                  <a:srgbClr val="34414A"/>
                </a:solidFill>
                <a:latin typeface="Arimo"/>
              </a:rPr>
              <a:t> </a:t>
            </a:r>
            <a:r>
              <a:rPr lang="en-US" sz="1100" spc="-44" err="1">
                <a:solidFill>
                  <a:srgbClr val="34414A"/>
                </a:solidFill>
                <a:latin typeface="Arimo"/>
              </a:rPr>
              <a:t>opis</a:t>
            </a:r>
            <a:r>
              <a:rPr lang="en-US" sz="1100" spc="-44">
                <a:solidFill>
                  <a:srgbClr val="34414A"/>
                </a:solidFill>
                <a:latin typeface="Arimo"/>
              </a:rPr>
              <a:t> </a:t>
            </a:r>
            <a:r>
              <a:rPr lang="en-US" sz="1100" spc="-44" err="1">
                <a:solidFill>
                  <a:srgbClr val="34414A"/>
                </a:solidFill>
                <a:latin typeface="Arimo"/>
              </a:rPr>
              <a:t>zachowania</a:t>
            </a:r>
            <a:r>
              <a:rPr lang="en-US" sz="1100" spc="-44">
                <a:solidFill>
                  <a:srgbClr val="34414A"/>
                </a:solidFill>
                <a:latin typeface="Arimo"/>
              </a:rPr>
              <a:t> </a:t>
            </a:r>
            <a:r>
              <a:rPr lang="en-US" sz="1100" spc="-44" err="1">
                <a:solidFill>
                  <a:srgbClr val="34414A"/>
                </a:solidFill>
                <a:latin typeface="Arimo"/>
              </a:rPr>
              <a:t>uznanego</a:t>
            </a:r>
            <a:r>
              <a:rPr lang="en-US" sz="1100" spc="-44">
                <a:solidFill>
                  <a:srgbClr val="34414A"/>
                </a:solidFill>
                <a:latin typeface="Arimo"/>
              </a:rPr>
              <a:t> przez </a:t>
            </a:r>
            <a:r>
              <a:rPr lang="en-US" sz="1100" spc="-44" err="1">
                <a:solidFill>
                  <a:srgbClr val="34414A"/>
                </a:solidFill>
                <a:latin typeface="Arimo"/>
              </a:rPr>
              <a:t>pracownicę</a:t>
            </a:r>
            <a:r>
              <a:rPr lang="en-US" sz="1100" spc="-44">
                <a:solidFill>
                  <a:srgbClr val="34414A"/>
                </a:solidFill>
                <a:latin typeface="Arimo"/>
              </a:rPr>
              <a:t>/</a:t>
            </a:r>
            <a:r>
              <a:rPr lang="en-US" sz="1100" spc="-44" err="1">
                <a:solidFill>
                  <a:srgbClr val="34414A"/>
                </a:solidFill>
                <a:latin typeface="Arimo"/>
              </a:rPr>
              <a:t>wolontariuszkę</a:t>
            </a:r>
            <a:r>
              <a:rPr lang="en-US" sz="1100" spc="-44">
                <a:solidFill>
                  <a:srgbClr val="34414A"/>
                </a:solidFill>
                <a:latin typeface="Arimo"/>
              </a:rPr>
              <a:t> </a:t>
            </a:r>
            <a:r>
              <a:rPr lang="en-US" sz="1100" spc="-44" err="1">
                <a:solidFill>
                  <a:srgbClr val="34414A"/>
                </a:solidFill>
                <a:latin typeface="Arimo"/>
              </a:rPr>
              <a:t>dokonującą</a:t>
            </a:r>
            <a:r>
              <a:rPr lang="en-US" sz="1100" spc="-44">
                <a:solidFill>
                  <a:srgbClr val="34414A"/>
                </a:solidFill>
                <a:latin typeface="Arimo"/>
              </a:rPr>
              <a:t> </a:t>
            </a:r>
            <a:r>
              <a:rPr lang="en-US" sz="1100" spc="-44" err="1">
                <a:solidFill>
                  <a:srgbClr val="34414A"/>
                </a:solidFill>
                <a:latin typeface="Arimo"/>
              </a:rPr>
              <a:t>Zawiadomienia</a:t>
            </a:r>
            <a:r>
              <a:rPr lang="en-US" sz="1100" spc="-44">
                <a:solidFill>
                  <a:srgbClr val="34414A"/>
                </a:solidFill>
                <a:latin typeface="Arimo"/>
              </a:rPr>
              <a:t> za </a:t>
            </a:r>
            <a:r>
              <a:rPr lang="en-US" sz="1100" spc="-44" err="1">
                <a:solidFill>
                  <a:srgbClr val="34414A"/>
                </a:solidFill>
                <a:latin typeface="Arimo"/>
              </a:rPr>
              <a:t>naruszające</a:t>
            </a:r>
            <a:r>
              <a:rPr lang="en-US" sz="1100" spc="-44">
                <a:solidFill>
                  <a:srgbClr val="34414A"/>
                </a:solidFill>
                <a:latin typeface="Arimo"/>
              </a:rPr>
              <a:t> </a:t>
            </a:r>
            <a:r>
              <a:rPr lang="en-US" sz="1100" spc="-44" err="1">
                <a:solidFill>
                  <a:srgbClr val="34414A"/>
                </a:solidFill>
                <a:latin typeface="Arimo"/>
              </a:rPr>
              <a:t>jej</a:t>
            </a:r>
            <a:r>
              <a:rPr lang="en-US" sz="1100" spc="-44">
                <a:solidFill>
                  <a:srgbClr val="34414A"/>
                </a:solidFill>
                <a:latin typeface="Arimo"/>
              </a:rPr>
              <a:t> </a:t>
            </a:r>
            <a:r>
              <a:rPr lang="en-US" sz="1100" spc="-44" err="1">
                <a:solidFill>
                  <a:srgbClr val="34414A"/>
                </a:solidFill>
                <a:latin typeface="Arimo"/>
              </a:rPr>
              <a:t>godność</a:t>
            </a:r>
            <a:r>
              <a:rPr lang="en-US" sz="1100" spc="-44">
                <a:solidFill>
                  <a:srgbClr val="34414A"/>
                </a:solidFill>
                <a:latin typeface="Arimo"/>
              </a:rPr>
              <a:t> </a:t>
            </a:r>
            <a:r>
              <a:rPr lang="en-US" sz="1100" spc="-44" err="1">
                <a:solidFill>
                  <a:srgbClr val="34414A"/>
                </a:solidFill>
                <a:latin typeface="Arimo"/>
              </a:rPr>
              <a:t>pracowniczą</a:t>
            </a:r>
            <a:r>
              <a:rPr lang="en-US" sz="1100" spc="-44">
                <a:solidFill>
                  <a:srgbClr val="34414A"/>
                </a:solidFill>
                <a:latin typeface="Arimo"/>
              </a:rPr>
              <a:t>:</a:t>
            </a:r>
          </a:p>
        </p:txBody>
      </p:sp>
      <p:sp>
        <p:nvSpPr>
          <p:cNvPr id="17" name="TextBox 17"/>
          <p:cNvSpPr txBox="1"/>
          <p:nvPr/>
        </p:nvSpPr>
        <p:spPr>
          <a:xfrm>
            <a:off x="569758" y="6054124"/>
            <a:ext cx="6552413" cy="188962"/>
          </a:xfrm>
          <a:prstGeom prst="rect">
            <a:avLst/>
          </a:prstGeom>
        </p:spPr>
        <p:txBody>
          <a:bodyPr lIns="0" tIns="0" rIns="0" bIns="0" rtlCol="0" anchor="t">
            <a:spAutoFit/>
          </a:bodyPr>
          <a:lstStyle/>
          <a:p>
            <a:pPr algn="just">
              <a:lnSpc>
                <a:spcPts val="1559"/>
              </a:lnSpc>
            </a:pPr>
            <a:r>
              <a:rPr lang="en-US" sz="1200" spc="-51">
                <a:solidFill>
                  <a:srgbClr val="000000"/>
                </a:solidFill>
                <a:latin typeface="Arimo"/>
              </a:rPr>
              <a:t>10.</a:t>
            </a:r>
            <a:r>
              <a:rPr lang="en-US" sz="1200" spc="-51">
                <a:solidFill>
                  <a:srgbClr val="000000"/>
                </a:solidFill>
                <a:latin typeface="Arimo Bold"/>
              </a:rPr>
              <a:t> </a:t>
            </a:r>
            <a:r>
              <a:rPr lang="en-US" sz="1200" spc="-51" err="1">
                <a:solidFill>
                  <a:srgbClr val="000000"/>
                </a:solidFill>
                <a:latin typeface="Arimo Bold"/>
              </a:rPr>
              <a:t>Orzeczenie</a:t>
            </a:r>
            <a:r>
              <a:rPr lang="en-US" sz="1200" spc="-51">
                <a:solidFill>
                  <a:srgbClr val="000000"/>
                </a:solidFill>
                <a:latin typeface="Arimo Bold"/>
              </a:rPr>
              <a:t> </a:t>
            </a:r>
            <a:r>
              <a:rPr lang="en-US" sz="1200" spc="-51" err="1">
                <a:solidFill>
                  <a:srgbClr val="000000"/>
                </a:solidFill>
                <a:latin typeface="Arimo Bold"/>
              </a:rPr>
              <a:t>Komisji</a:t>
            </a:r>
            <a:r>
              <a:rPr lang="en-US" sz="1200" spc="-51">
                <a:solidFill>
                  <a:srgbClr val="000000"/>
                </a:solidFill>
                <a:latin typeface="Arimo Bold"/>
              </a:rPr>
              <a:t>: </a:t>
            </a:r>
          </a:p>
        </p:txBody>
      </p:sp>
      <p:sp>
        <p:nvSpPr>
          <p:cNvPr id="18" name="TextBox 18"/>
          <p:cNvSpPr txBox="1"/>
          <p:nvPr/>
        </p:nvSpPr>
        <p:spPr>
          <a:xfrm>
            <a:off x="691089" y="1508527"/>
            <a:ext cx="6400953" cy="990600"/>
          </a:xfrm>
          <a:prstGeom prst="rect">
            <a:avLst/>
          </a:prstGeom>
        </p:spPr>
        <p:txBody>
          <a:bodyPr lIns="0" tIns="0" rIns="0" bIns="0" rtlCol="0" anchor="t">
            <a:spAutoFit/>
          </a:bodyPr>
          <a:lstStyle/>
          <a:p>
            <a:pPr algn="just">
              <a:lnSpc>
                <a:spcPts val="1320"/>
              </a:lnSpc>
            </a:pPr>
            <a:r>
              <a:rPr lang="en-US" sz="1100" spc="-44" err="1">
                <a:solidFill>
                  <a:srgbClr val="000000"/>
                </a:solidFill>
                <a:latin typeface="Arimo"/>
              </a:rPr>
              <a:t>Przykładowo</a:t>
            </a:r>
            <a:r>
              <a:rPr lang="en-US" sz="1100" spc="-44">
                <a:solidFill>
                  <a:srgbClr val="000000"/>
                </a:solidFill>
                <a:latin typeface="Arimo"/>
              </a:rPr>
              <a:t> </a:t>
            </a:r>
            <a:r>
              <a:rPr lang="en-US" sz="1100" spc="-44" err="1">
                <a:solidFill>
                  <a:srgbClr val="000000"/>
                </a:solidFill>
                <a:latin typeface="Arimo"/>
              </a:rPr>
              <a:t>Opis</a:t>
            </a:r>
            <a:r>
              <a:rPr lang="en-US" sz="1100" spc="-44">
                <a:solidFill>
                  <a:srgbClr val="000000"/>
                </a:solidFill>
                <a:latin typeface="Arimo"/>
              </a:rPr>
              <a:t> + </a:t>
            </a:r>
            <a:r>
              <a:rPr lang="en-US" sz="1100" spc="-44" err="1">
                <a:solidFill>
                  <a:srgbClr val="000000"/>
                </a:solidFill>
                <a:latin typeface="Arimo"/>
              </a:rPr>
              <a:t>informacja</a:t>
            </a:r>
            <a:r>
              <a:rPr lang="en-US" sz="1100" spc="-44">
                <a:solidFill>
                  <a:srgbClr val="000000"/>
                </a:solidFill>
                <a:latin typeface="Arimo"/>
              </a:rPr>
              <a:t>, </a:t>
            </a:r>
            <a:r>
              <a:rPr lang="en-US" sz="1100" spc="-44" err="1">
                <a:solidFill>
                  <a:srgbClr val="000000"/>
                </a:solidFill>
                <a:latin typeface="Arimo"/>
              </a:rPr>
              <a:t>że</a:t>
            </a:r>
            <a:r>
              <a:rPr lang="en-US" sz="1100" spc="-44">
                <a:solidFill>
                  <a:srgbClr val="000000"/>
                </a:solidFill>
                <a:latin typeface="Arimo"/>
              </a:rPr>
              <a:t> w </a:t>
            </a:r>
            <a:r>
              <a:rPr lang="en-US" sz="1100" spc="-44" err="1">
                <a:solidFill>
                  <a:srgbClr val="000000"/>
                </a:solidFill>
                <a:latin typeface="Arimo"/>
              </a:rPr>
              <a:t>wyjaśnieniu</a:t>
            </a:r>
            <a:r>
              <a:rPr lang="en-US" sz="1100" spc="-44">
                <a:solidFill>
                  <a:srgbClr val="000000"/>
                </a:solidFill>
                <a:latin typeface="Arimo"/>
              </a:rPr>
              <a:t> </a:t>
            </a:r>
            <a:r>
              <a:rPr lang="en-US" sz="1100" spc="-44" err="1">
                <a:solidFill>
                  <a:srgbClr val="000000"/>
                </a:solidFill>
                <a:latin typeface="Arimo"/>
              </a:rPr>
              <a:t>sprawy</a:t>
            </a:r>
            <a:r>
              <a:rPr lang="en-US" sz="1100" spc="-44">
                <a:solidFill>
                  <a:srgbClr val="000000"/>
                </a:solidFill>
                <a:latin typeface="Arimo"/>
              </a:rPr>
              <a:t> </a:t>
            </a:r>
            <a:r>
              <a:rPr lang="en-US" sz="1100" spc="-44" err="1">
                <a:solidFill>
                  <a:srgbClr val="000000"/>
                </a:solidFill>
                <a:latin typeface="Arimo"/>
              </a:rPr>
              <a:t>wykorzystano</a:t>
            </a:r>
            <a:r>
              <a:rPr lang="en-US" sz="1100" spc="-44">
                <a:solidFill>
                  <a:srgbClr val="000000"/>
                </a:solidFill>
                <a:latin typeface="Arimo"/>
              </a:rPr>
              <a:t>:</a:t>
            </a:r>
          </a:p>
          <a:p>
            <a:pPr algn="just">
              <a:lnSpc>
                <a:spcPts val="1320"/>
              </a:lnSpc>
            </a:pPr>
            <a:r>
              <a:rPr lang="en-US" sz="1100" spc="-44">
                <a:solidFill>
                  <a:srgbClr val="000000"/>
                </a:solidFill>
                <a:latin typeface="Arimo"/>
              </a:rPr>
              <a:t>a) </a:t>
            </a:r>
            <a:r>
              <a:rPr lang="en-US" sz="1100" spc="-44" err="1">
                <a:solidFill>
                  <a:srgbClr val="000000"/>
                </a:solidFill>
                <a:latin typeface="Arimo"/>
              </a:rPr>
              <a:t>Zawiadomienie</a:t>
            </a:r>
            <a:r>
              <a:rPr lang="en-US" sz="1100" spc="-44">
                <a:solidFill>
                  <a:srgbClr val="000000"/>
                </a:solidFill>
                <a:latin typeface="Arimo"/>
              </a:rPr>
              <a:t> z </a:t>
            </a:r>
            <a:r>
              <a:rPr lang="en-US" sz="1100" spc="-44" err="1">
                <a:solidFill>
                  <a:srgbClr val="000000"/>
                </a:solidFill>
                <a:latin typeface="Arimo"/>
              </a:rPr>
              <a:t>dnia</a:t>
            </a:r>
            <a:r>
              <a:rPr lang="en-US" sz="1100" spc="-44">
                <a:solidFill>
                  <a:srgbClr val="000000"/>
                </a:solidFill>
                <a:latin typeface="Arimo"/>
              </a:rPr>
              <a:t> ..................................- </a:t>
            </a:r>
            <a:r>
              <a:rPr lang="en-US" sz="1100" spc="-44" err="1">
                <a:solidFill>
                  <a:srgbClr val="000000"/>
                </a:solidFill>
                <a:latin typeface="Arimo"/>
              </a:rPr>
              <a:t>opis</a:t>
            </a:r>
            <a:r>
              <a:rPr lang="en-US" sz="1100" spc="-44">
                <a:solidFill>
                  <a:srgbClr val="000000"/>
                </a:solidFill>
                <a:latin typeface="Arimo"/>
              </a:rPr>
              <a:t> </a:t>
            </a:r>
            <a:r>
              <a:rPr lang="en-US" sz="1100" spc="-44" err="1">
                <a:solidFill>
                  <a:srgbClr val="000000"/>
                </a:solidFill>
                <a:latin typeface="Arimo"/>
              </a:rPr>
              <a:t>stanu</a:t>
            </a:r>
            <a:r>
              <a:rPr lang="en-US" sz="1100" spc="-44">
                <a:solidFill>
                  <a:srgbClr val="000000"/>
                </a:solidFill>
                <a:latin typeface="Arimo"/>
              </a:rPr>
              <a:t> </a:t>
            </a:r>
            <a:r>
              <a:rPr lang="en-US" sz="1100" spc="-44" err="1">
                <a:solidFill>
                  <a:srgbClr val="000000"/>
                </a:solidFill>
                <a:latin typeface="Arimo"/>
              </a:rPr>
              <a:t>faktycznego</a:t>
            </a:r>
            <a:r>
              <a:rPr lang="en-US" sz="1100" spc="-44">
                <a:solidFill>
                  <a:srgbClr val="000000"/>
                </a:solidFill>
                <a:latin typeface="Arimo"/>
              </a:rPr>
              <a:t>, </a:t>
            </a:r>
            <a:r>
              <a:rPr lang="en-US" sz="1100" spc="-44" err="1">
                <a:solidFill>
                  <a:srgbClr val="000000"/>
                </a:solidFill>
                <a:latin typeface="Arimo"/>
              </a:rPr>
              <a:t>pisany</a:t>
            </a:r>
            <a:r>
              <a:rPr lang="en-US" sz="1100" spc="-44">
                <a:solidFill>
                  <a:srgbClr val="000000"/>
                </a:solidFill>
                <a:latin typeface="Arimo"/>
              </a:rPr>
              <a:t> przez </a:t>
            </a:r>
            <a:r>
              <a:rPr lang="en-US" sz="1100" spc="-44" err="1">
                <a:solidFill>
                  <a:srgbClr val="000000"/>
                </a:solidFill>
                <a:latin typeface="Arimo"/>
              </a:rPr>
              <a:t>członka</a:t>
            </a:r>
            <a:r>
              <a:rPr lang="en-US" sz="1100" spc="-44">
                <a:solidFill>
                  <a:srgbClr val="000000"/>
                </a:solidFill>
                <a:latin typeface="Arimo"/>
              </a:rPr>
              <a:t>/</a:t>
            </a:r>
            <a:r>
              <a:rPr lang="en-US" sz="1100" spc="-44" err="1">
                <a:solidFill>
                  <a:srgbClr val="000000"/>
                </a:solidFill>
                <a:latin typeface="Arimo"/>
              </a:rPr>
              <a:t>członkinię</a:t>
            </a:r>
            <a:r>
              <a:rPr lang="en-US" sz="1100" spc="-44">
                <a:solidFill>
                  <a:srgbClr val="000000"/>
                </a:solidFill>
                <a:latin typeface="Arimo"/>
              </a:rPr>
              <a:t> </a:t>
            </a:r>
            <a:r>
              <a:rPr lang="en-US" sz="1100" spc="-44" err="1">
                <a:solidFill>
                  <a:srgbClr val="000000"/>
                </a:solidFill>
                <a:latin typeface="Arimo"/>
              </a:rPr>
              <a:t>Komisji</a:t>
            </a:r>
            <a:r>
              <a:rPr lang="en-US" sz="1100" spc="-44">
                <a:solidFill>
                  <a:srgbClr val="000000"/>
                </a:solidFill>
                <a:latin typeface="Arimo"/>
              </a:rPr>
              <a:t> -..................................., </a:t>
            </a:r>
            <a:r>
              <a:rPr lang="en-US" sz="1100" spc="-44" err="1">
                <a:solidFill>
                  <a:srgbClr val="000000"/>
                </a:solidFill>
                <a:latin typeface="Arimo"/>
              </a:rPr>
              <a:t>podczas</a:t>
            </a:r>
            <a:r>
              <a:rPr lang="en-US" sz="1100" spc="-44">
                <a:solidFill>
                  <a:srgbClr val="000000"/>
                </a:solidFill>
                <a:latin typeface="Arimo"/>
              </a:rPr>
              <a:t> </a:t>
            </a:r>
            <a:r>
              <a:rPr lang="en-US" sz="1100" spc="-44" err="1">
                <a:solidFill>
                  <a:srgbClr val="000000"/>
                </a:solidFill>
                <a:latin typeface="Arimo"/>
              </a:rPr>
              <a:t>rozmowy</a:t>
            </a:r>
            <a:r>
              <a:rPr lang="en-US" sz="1100" spc="-44">
                <a:solidFill>
                  <a:srgbClr val="000000"/>
                </a:solidFill>
                <a:latin typeface="Arimo"/>
              </a:rPr>
              <a:t> </a:t>
            </a:r>
            <a:r>
              <a:rPr lang="en-US" sz="1100" spc="-44" err="1">
                <a:solidFill>
                  <a:srgbClr val="000000"/>
                </a:solidFill>
                <a:latin typeface="Arimo"/>
              </a:rPr>
              <a:t>bezpośredniej</a:t>
            </a:r>
            <a:r>
              <a:rPr lang="en-US" sz="1100" spc="-44">
                <a:solidFill>
                  <a:srgbClr val="000000"/>
                </a:solidFill>
                <a:latin typeface="Arimo"/>
              </a:rPr>
              <a:t> np. z </a:t>
            </a:r>
            <a:r>
              <a:rPr lang="en-US" sz="1100" spc="-44" err="1">
                <a:solidFill>
                  <a:srgbClr val="000000"/>
                </a:solidFill>
                <a:latin typeface="Arimo"/>
              </a:rPr>
              <a:t>pracownicą</a:t>
            </a:r>
            <a:r>
              <a:rPr lang="en-US" sz="1100" spc="-44">
                <a:solidFill>
                  <a:srgbClr val="000000"/>
                </a:solidFill>
                <a:latin typeface="Arimo"/>
              </a:rPr>
              <a:t> </a:t>
            </a:r>
            <a:r>
              <a:rPr lang="en-US" sz="1100" spc="-44" err="1">
                <a:solidFill>
                  <a:srgbClr val="000000"/>
                </a:solidFill>
                <a:latin typeface="Arimo"/>
              </a:rPr>
              <a:t>dokonującą</a:t>
            </a:r>
            <a:r>
              <a:rPr lang="en-US" sz="1100" spc="-44">
                <a:solidFill>
                  <a:srgbClr val="000000"/>
                </a:solidFill>
                <a:latin typeface="Arimo"/>
              </a:rPr>
              <a:t> </a:t>
            </a:r>
            <a:r>
              <a:rPr lang="en-US" sz="1100" spc="-44" err="1">
                <a:solidFill>
                  <a:srgbClr val="000000"/>
                </a:solidFill>
                <a:latin typeface="Arimo"/>
              </a:rPr>
              <a:t>Zawiadomienia</a:t>
            </a:r>
            <a:r>
              <a:rPr lang="en-US" sz="1100" spc="-44">
                <a:solidFill>
                  <a:srgbClr val="000000"/>
                </a:solidFill>
                <a:latin typeface="Arimo"/>
              </a:rPr>
              <a:t> – .....................................(w </a:t>
            </a:r>
            <a:r>
              <a:rPr lang="en-US" sz="1100" spc="-44" err="1">
                <a:solidFill>
                  <a:srgbClr val="000000"/>
                </a:solidFill>
                <a:latin typeface="Arimo"/>
              </a:rPr>
              <a:t>załączeniu</a:t>
            </a:r>
            <a:r>
              <a:rPr lang="en-US" sz="1100" spc="-44">
                <a:solidFill>
                  <a:srgbClr val="000000"/>
                </a:solidFill>
                <a:latin typeface="Arimo"/>
              </a:rPr>
              <a:t>).</a:t>
            </a:r>
          </a:p>
          <a:p>
            <a:pPr algn="just">
              <a:lnSpc>
                <a:spcPts val="1320"/>
              </a:lnSpc>
              <a:spcBef>
                <a:spcPct val="0"/>
              </a:spcBef>
            </a:pPr>
            <a:r>
              <a:rPr lang="en-US" sz="1100" spc="-44">
                <a:solidFill>
                  <a:srgbClr val="000000"/>
                </a:solidFill>
                <a:latin typeface="Arimo"/>
              </a:rPr>
              <a:t>b) </a:t>
            </a:r>
            <a:r>
              <a:rPr lang="en-US" sz="1100" spc="-44" err="1">
                <a:solidFill>
                  <a:srgbClr val="000000"/>
                </a:solidFill>
                <a:latin typeface="Arimo"/>
              </a:rPr>
              <a:t>Zeznanie</a:t>
            </a:r>
            <a:r>
              <a:rPr lang="en-US" sz="1100" spc="-44">
                <a:solidFill>
                  <a:srgbClr val="000000"/>
                </a:solidFill>
                <a:latin typeface="Arimo"/>
              </a:rPr>
              <a:t> z </a:t>
            </a:r>
            <a:r>
              <a:rPr lang="en-US" sz="1100" spc="-44" err="1">
                <a:solidFill>
                  <a:srgbClr val="000000"/>
                </a:solidFill>
                <a:latin typeface="Arimo"/>
              </a:rPr>
              <a:t>dnia</a:t>
            </a:r>
            <a:r>
              <a:rPr lang="en-US" sz="1100" spc="-44">
                <a:solidFill>
                  <a:srgbClr val="000000"/>
                </a:solidFill>
                <a:latin typeface="Arimo"/>
              </a:rPr>
              <a:t>...................................... </a:t>
            </a:r>
            <a:r>
              <a:rPr lang="en-US" sz="1100" spc="-44" err="1">
                <a:solidFill>
                  <a:srgbClr val="000000"/>
                </a:solidFill>
                <a:latin typeface="Arimo"/>
              </a:rPr>
              <a:t>wyjaśniające</a:t>
            </a:r>
            <a:r>
              <a:rPr lang="en-US" sz="1100" spc="-44">
                <a:solidFill>
                  <a:srgbClr val="000000"/>
                </a:solidFill>
                <a:latin typeface="Arimo"/>
              </a:rPr>
              <a:t> </a:t>
            </a:r>
            <a:r>
              <a:rPr lang="en-US" sz="1100" spc="-44" err="1">
                <a:solidFill>
                  <a:srgbClr val="000000"/>
                </a:solidFill>
                <a:latin typeface="Arimo"/>
              </a:rPr>
              <a:t>okoliczności</a:t>
            </a:r>
            <a:r>
              <a:rPr lang="en-US" sz="1100" spc="-44">
                <a:solidFill>
                  <a:srgbClr val="000000"/>
                </a:solidFill>
                <a:latin typeface="Arimo"/>
              </a:rPr>
              <a:t> </a:t>
            </a:r>
            <a:r>
              <a:rPr lang="en-US" sz="1100" spc="-44" err="1">
                <a:solidFill>
                  <a:srgbClr val="000000"/>
                </a:solidFill>
                <a:latin typeface="Arimo"/>
              </a:rPr>
              <a:t>zdarzenia</a:t>
            </a:r>
            <a:r>
              <a:rPr lang="en-US" sz="1100" spc="-44">
                <a:solidFill>
                  <a:srgbClr val="000000"/>
                </a:solidFill>
                <a:latin typeface="Arimo"/>
              </a:rPr>
              <a:t>, </a:t>
            </a:r>
            <a:r>
              <a:rPr lang="en-US" sz="1100" spc="-44" err="1">
                <a:solidFill>
                  <a:srgbClr val="000000"/>
                </a:solidFill>
                <a:latin typeface="Arimo"/>
              </a:rPr>
              <a:t>przeprowadzone</a:t>
            </a:r>
            <a:r>
              <a:rPr lang="en-US" sz="1100" spc="-44">
                <a:solidFill>
                  <a:srgbClr val="000000"/>
                </a:solidFill>
                <a:latin typeface="Arimo"/>
              </a:rPr>
              <a:t> przez </a:t>
            </a:r>
            <a:r>
              <a:rPr lang="en-US" sz="1100" spc="-44" err="1">
                <a:solidFill>
                  <a:srgbClr val="000000"/>
                </a:solidFill>
                <a:latin typeface="Arimo"/>
              </a:rPr>
              <a:t>członka</a:t>
            </a:r>
            <a:r>
              <a:rPr lang="en-US" sz="1100" spc="-44">
                <a:solidFill>
                  <a:srgbClr val="000000"/>
                </a:solidFill>
                <a:latin typeface="Arimo"/>
              </a:rPr>
              <a:t>/</a:t>
            </a:r>
            <a:r>
              <a:rPr lang="en-US" sz="1100" spc="-44" err="1">
                <a:solidFill>
                  <a:srgbClr val="000000"/>
                </a:solidFill>
                <a:latin typeface="Arimo"/>
              </a:rPr>
              <a:t>członkinię</a:t>
            </a:r>
            <a:r>
              <a:rPr lang="en-US" sz="1100" spc="-44">
                <a:solidFill>
                  <a:srgbClr val="000000"/>
                </a:solidFill>
                <a:latin typeface="Arimo"/>
              </a:rPr>
              <a:t> </a:t>
            </a:r>
            <a:r>
              <a:rPr lang="en-US" sz="1100" spc="-44" err="1">
                <a:solidFill>
                  <a:srgbClr val="000000"/>
                </a:solidFill>
                <a:latin typeface="Arimo"/>
              </a:rPr>
              <a:t>Komisji</a:t>
            </a:r>
            <a:r>
              <a:rPr lang="en-US" sz="1100" spc="-44">
                <a:solidFill>
                  <a:srgbClr val="000000"/>
                </a:solidFill>
                <a:latin typeface="Arimo"/>
              </a:rPr>
              <a:t> - .......................................................(w </a:t>
            </a:r>
            <a:r>
              <a:rPr lang="en-US" sz="1100" spc="-44" err="1">
                <a:solidFill>
                  <a:srgbClr val="000000"/>
                </a:solidFill>
                <a:latin typeface="Arimo"/>
              </a:rPr>
              <a:t>załączeniu</a:t>
            </a:r>
            <a:r>
              <a:rPr lang="en-US" sz="1100" spc="-44">
                <a:solidFill>
                  <a:srgbClr val="000000"/>
                </a:solidFill>
                <a:latin typeface="Arimo"/>
              </a:rPr>
              <a:t>). </a:t>
            </a:r>
          </a:p>
        </p:txBody>
      </p:sp>
      <p:sp>
        <p:nvSpPr>
          <p:cNvPr id="19" name="TextBox 19"/>
          <p:cNvSpPr txBox="1"/>
          <p:nvPr/>
        </p:nvSpPr>
        <p:spPr>
          <a:xfrm>
            <a:off x="503794" y="2747829"/>
            <a:ext cx="6552413" cy="188962"/>
          </a:xfrm>
          <a:prstGeom prst="rect">
            <a:avLst/>
          </a:prstGeom>
        </p:spPr>
        <p:txBody>
          <a:bodyPr lIns="0" tIns="0" rIns="0" bIns="0" rtlCol="0" anchor="t">
            <a:spAutoFit/>
          </a:bodyPr>
          <a:lstStyle/>
          <a:p>
            <a:pPr algn="just">
              <a:lnSpc>
                <a:spcPts val="1559"/>
              </a:lnSpc>
            </a:pPr>
            <a:r>
              <a:rPr lang="en-US" sz="1200" spc="-51">
                <a:solidFill>
                  <a:srgbClr val="000000"/>
                </a:solidFill>
                <a:latin typeface="Arimo Bold"/>
              </a:rPr>
              <a:t>  </a:t>
            </a:r>
            <a:r>
              <a:rPr lang="en-US" sz="1200" spc="-51">
                <a:solidFill>
                  <a:srgbClr val="000000"/>
                </a:solidFill>
                <a:latin typeface="Arimo"/>
              </a:rPr>
              <a:t>7.</a:t>
            </a:r>
            <a:r>
              <a:rPr lang="en-US" sz="1200" spc="-51">
                <a:solidFill>
                  <a:srgbClr val="000000"/>
                </a:solidFill>
                <a:latin typeface="Arimo Bold"/>
              </a:rPr>
              <a:t> </a:t>
            </a:r>
            <a:r>
              <a:rPr lang="en-US" sz="1200" spc="-51" err="1">
                <a:solidFill>
                  <a:srgbClr val="000000"/>
                </a:solidFill>
                <a:latin typeface="Arimo Bold"/>
              </a:rPr>
              <a:t>Cel</a:t>
            </a:r>
            <a:r>
              <a:rPr lang="en-US" sz="1200" spc="-51">
                <a:solidFill>
                  <a:srgbClr val="000000"/>
                </a:solidFill>
                <a:latin typeface="Arimo Bold"/>
              </a:rPr>
              <a:t> </a:t>
            </a:r>
            <a:r>
              <a:rPr lang="en-US" sz="1200" spc="-51" err="1">
                <a:solidFill>
                  <a:srgbClr val="000000"/>
                </a:solidFill>
                <a:latin typeface="Arimo Bold"/>
              </a:rPr>
              <a:t>powołania</a:t>
            </a:r>
            <a:r>
              <a:rPr lang="en-US" sz="1200" spc="-51">
                <a:solidFill>
                  <a:srgbClr val="000000"/>
                </a:solidFill>
                <a:latin typeface="Arimo Bold"/>
              </a:rPr>
              <a:t> </a:t>
            </a:r>
            <a:r>
              <a:rPr lang="en-US" sz="1200" spc="-51" err="1">
                <a:solidFill>
                  <a:srgbClr val="000000"/>
                </a:solidFill>
                <a:latin typeface="Arimo Bold"/>
              </a:rPr>
              <a:t>Komisji</a:t>
            </a:r>
            <a:r>
              <a:rPr lang="en-US" sz="1200" spc="-51">
                <a:solidFill>
                  <a:srgbClr val="000000"/>
                </a:solidFill>
                <a:latin typeface="Arimo Bold"/>
              </a:rPr>
              <a:t>: </a:t>
            </a:r>
          </a:p>
        </p:txBody>
      </p:sp>
      <p:sp>
        <p:nvSpPr>
          <p:cNvPr id="20" name="TextBox 20"/>
          <p:cNvSpPr txBox="1"/>
          <p:nvPr/>
        </p:nvSpPr>
        <p:spPr>
          <a:xfrm>
            <a:off x="756000" y="3112302"/>
            <a:ext cx="6442023" cy="500137"/>
          </a:xfrm>
          <a:prstGeom prst="rect">
            <a:avLst/>
          </a:prstGeom>
        </p:spPr>
        <p:txBody>
          <a:bodyPr wrap="square" lIns="0" tIns="0" rIns="0" bIns="0" rtlCol="0" anchor="t">
            <a:spAutoFit/>
          </a:bodyPr>
          <a:lstStyle/>
          <a:p>
            <a:pPr algn="just">
              <a:lnSpc>
                <a:spcPts val="1320"/>
              </a:lnSpc>
            </a:pPr>
            <a:r>
              <a:rPr lang="en-US" sz="1100" spc="-44" err="1">
                <a:solidFill>
                  <a:srgbClr val="000000"/>
                </a:solidFill>
                <a:latin typeface="Arimo"/>
              </a:rPr>
              <a:t>Przykładowo</a:t>
            </a:r>
            <a:r>
              <a:rPr lang="en-US" sz="1100" spc="-44">
                <a:solidFill>
                  <a:srgbClr val="000000"/>
                </a:solidFill>
                <a:latin typeface="Arimo"/>
              </a:rPr>
              <a:t>:</a:t>
            </a:r>
          </a:p>
          <a:p>
            <a:pPr>
              <a:lnSpc>
                <a:spcPts val="1320"/>
              </a:lnSpc>
              <a:spcBef>
                <a:spcPct val="0"/>
              </a:spcBef>
            </a:pPr>
            <a:r>
              <a:rPr lang="en-US" sz="1100" spc="-44" err="1">
                <a:solidFill>
                  <a:srgbClr val="000000"/>
                </a:solidFill>
                <a:latin typeface="Arimo"/>
              </a:rPr>
              <a:t>Wolontariuszka</a:t>
            </a:r>
            <a:r>
              <a:rPr lang="en-US" sz="1100" spc="-44">
                <a:solidFill>
                  <a:srgbClr val="000000"/>
                </a:solidFill>
                <a:latin typeface="Arimo"/>
              </a:rPr>
              <a:t> jako </a:t>
            </a:r>
            <a:r>
              <a:rPr lang="en-US" sz="1100" spc="-44" err="1">
                <a:solidFill>
                  <a:srgbClr val="000000"/>
                </a:solidFill>
                <a:latin typeface="Arimo"/>
              </a:rPr>
              <a:t>domniemana</a:t>
            </a:r>
            <a:r>
              <a:rPr lang="en-US" sz="1100" spc="-44">
                <a:solidFill>
                  <a:srgbClr val="000000"/>
                </a:solidFill>
                <a:latin typeface="Arimo"/>
              </a:rPr>
              <a:t> </a:t>
            </a:r>
            <a:r>
              <a:rPr lang="en-US" sz="1100" spc="-44" err="1">
                <a:solidFill>
                  <a:srgbClr val="000000"/>
                </a:solidFill>
                <a:latin typeface="Arimo"/>
              </a:rPr>
              <a:t>ofiara</a:t>
            </a:r>
            <a:r>
              <a:rPr lang="en-US" sz="1100" spc="-44">
                <a:solidFill>
                  <a:srgbClr val="000000"/>
                </a:solidFill>
                <a:latin typeface="Arimo"/>
              </a:rPr>
              <a:t>/</a:t>
            </a:r>
            <a:r>
              <a:rPr lang="en-US" sz="1100" spc="-44" err="1">
                <a:solidFill>
                  <a:srgbClr val="000000"/>
                </a:solidFill>
                <a:latin typeface="Arimo"/>
              </a:rPr>
              <a:t>osoba</a:t>
            </a:r>
            <a:r>
              <a:rPr lang="en-US" sz="1100" spc="-44">
                <a:solidFill>
                  <a:srgbClr val="000000"/>
                </a:solidFill>
                <a:latin typeface="Arimo"/>
              </a:rPr>
              <a:t> </a:t>
            </a:r>
            <a:r>
              <a:rPr lang="en-US" sz="1100" spc="-44" err="1">
                <a:solidFill>
                  <a:srgbClr val="000000"/>
                </a:solidFill>
                <a:latin typeface="Arimo"/>
              </a:rPr>
              <a:t>składająca</a:t>
            </a:r>
            <a:r>
              <a:rPr lang="en-US" sz="1100" spc="-44">
                <a:solidFill>
                  <a:srgbClr val="000000"/>
                </a:solidFill>
                <a:latin typeface="Arimo"/>
              </a:rPr>
              <a:t> </a:t>
            </a:r>
            <a:r>
              <a:rPr lang="en-US" sz="1100" spc="-44" err="1">
                <a:solidFill>
                  <a:srgbClr val="000000"/>
                </a:solidFill>
                <a:latin typeface="Arimo"/>
              </a:rPr>
              <a:t>Zawiadomienie</a:t>
            </a:r>
            <a:r>
              <a:rPr lang="en-US" sz="1100" spc="-44">
                <a:solidFill>
                  <a:srgbClr val="000000"/>
                </a:solidFill>
                <a:latin typeface="Arimo"/>
              </a:rPr>
              <a:t>:...............................................................; </a:t>
            </a:r>
            <a:r>
              <a:rPr lang="en-US" sz="1100" spc="-44" err="1">
                <a:solidFill>
                  <a:srgbClr val="000000"/>
                </a:solidFill>
                <a:latin typeface="Arimo"/>
              </a:rPr>
              <a:t>Pracownik</a:t>
            </a:r>
            <a:r>
              <a:rPr lang="en-US" sz="1100" spc="-44">
                <a:solidFill>
                  <a:srgbClr val="000000"/>
                </a:solidFill>
                <a:latin typeface="Arimo"/>
              </a:rPr>
              <a:t> jako </a:t>
            </a:r>
            <a:r>
              <a:rPr lang="en-US" sz="1100" spc="-44" err="1">
                <a:solidFill>
                  <a:srgbClr val="000000"/>
                </a:solidFill>
                <a:latin typeface="Arimo"/>
              </a:rPr>
              <a:t>domniemany</a:t>
            </a:r>
            <a:r>
              <a:rPr lang="en-US" sz="1100" spc="-44">
                <a:solidFill>
                  <a:srgbClr val="000000"/>
                </a:solidFill>
                <a:latin typeface="Arimo"/>
              </a:rPr>
              <a:t> </a:t>
            </a:r>
            <a:r>
              <a:rPr lang="en-US" sz="1100" spc="-44" err="1">
                <a:solidFill>
                  <a:srgbClr val="000000"/>
                </a:solidFill>
                <a:latin typeface="Arimo"/>
              </a:rPr>
              <a:t>sprawca</a:t>
            </a:r>
            <a:r>
              <a:rPr lang="en-US" sz="1100" spc="-44">
                <a:solidFill>
                  <a:srgbClr val="000000"/>
                </a:solidFill>
                <a:latin typeface="Arimo"/>
              </a:rPr>
              <a:t>:.............................................................................................................................:  </a:t>
            </a:r>
          </a:p>
        </p:txBody>
      </p:sp>
      <p:sp>
        <p:nvSpPr>
          <p:cNvPr id="21" name="TextBox 21"/>
          <p:cNvSpPr txBox="1"/>
          <p:nvPr/>
        </p:nvSpPr>
        <p:spPr>
          <a:xfrm>
            <a:off x="756000" y="4169577"/>
            <a:ext cx="6442023" cy="990600"/>
          </a:xfrm>
          <a:prstGeom prst="rect">
            <a:avLst/>
          </a:prstGeom>
        </p:spPr>
        <p:txBody>
          <a:bodyPr lIns="0" tIns="0" rIns="0" bIns="0" rtlCol="0" anchor="t">
            <a:spAutoFit/>
          </a:bodyPr>
          <a:lstStyle/>
          <a:p>
            <a:pPr algn="just">
              <a:lnSpc>
                <a:spcPts val="1320"/>
              </a:lnSpc>
            </a:pPr>
            <a:r>
              <a:rPr lang="en-US" sz="1100" spc="-44" err="1">
                <a:solidFill>
                  <a:srgbClr val="000000"/>
                </a:solidFill>
                <a:latin typeface="Arimo"/>
              </a:rPr>
              <a:t>Przykładowo</a:t>
            </a:r>
            <a:r>
              <a:rPr lang="en-US" sz="1100" spc="-44">
                <a:solidFill>
                  <a:srgbClr val="000000"/>
                </a:solidFill>
                <a:latin typeface="Arimo"/>
              </a:rPr>
              <a:t>: </a:t>
            </a:r>
          </a:p>
          <a:p>
            <a:pPr algn="just">
              <a:lnSpc>
                <a:spcPts val="1320"/>
              </a:lnSpc>
            </a:pPr>
            <a:endParaRPr lang="en-US" sz="1100" spc="-44">
              <a:solidFill>
                <a:srgbClr val="000000"/>
              </a:solidFill>
              <a:latin typeface="Arimo"/>
            </a:endParaRPr>
          </a:p>
          <a:p>
            <a:pPr marL="237491" lvl="1" indent="-118745">
              <a:lnSpc>
                <a:spcPts val="1320"/>
              </a:lnSpc>
              <a:buFont typeface="Arial"/>
              <a:buChar char="•"/>
            </a:pPr>
            <a:r>
              <a:rPr lang="en-US" sz="1100" spc="-44" err="1">
                <a:solidFill>
                  <a:srgbClr val="000000"/>
                </a:solidFill>
                <a:latin typeface="Arimo"/>
              </a:rPr>
              <a:t>pracownik</a:t>
            </a:r>
            <a:r>
              <a:rPr lang="en-US" sz="1100" spc="-44">
                <a:solidFill>
                  <a:srgbClr val="000000"/>
                </a:solidFill>
                <a:latin typeface="Arimo"/>
              </a:rPr>
              <a:t>...............................;</a:t>
            </a:r>
          </a:p>
          <a:p>
            <a:pPr marL="237491" lvl="1" indent="-118745">
              <a:lnSpc>
                <a:spcPts val="1320"/>
              </a:lnSpc>
              <a:buFont typeface="Arial"/>
              <a:buChar char="•"/>
            </a:pPr>
            <a:r>
              <a:rPr lang="en-US" sz="1100" spc="-44" err="1">
                <a:solidFill>
                  <a:srgbClr val="000000"/>
                </a:solidFill>
                <a:latin typeface="Arimo"/>
              </a:rPr>
              <a:t>pracownica</a:t>
            </a:r>
            <a:r>
              <a:rPr lang="en-US" sz="1100" spc="-44">
                <a:solidFill>
                  <a:srgbClr val="000000"/>
                </a:solidFill>
                <a:latin typeface="Arimo"/>
              </a:rPr>
              <a:t>..............................;</a:t>
            </a:r>
          </a:p>
          <a:p>
            <a:pPr marL="237491" lvl="1" indent="-118745">
              <a:lnSpc>
                <a:spcPts val="1320"/>
              </a:lnSpc>
              <a:buFont typeface="Arial"/>
              <a:buChar char="•"/>
            </a:pPr>
            <a:r>
              <a:rPr lang="en-US" sz="1100" spc="-44" err="1">
                <a:solidFill>
                  <a:srgbClr val="000000"/>
                </a:solidFill>
                <a:latin typeface="Arimo"/>
              </a:rPr>
              <a:t>zleceniobiorca</a:t>
            </a:r>
            <a:r>
              <a:rPr lang="en-US" sz="1100" spc="-44">
                <a:solidFill>
                  <a:srgbClr val="000000"/>
                </a:solidFill>
                <a:latin typeface="Arimo"/>
              </a:rPr>
              <a:t>...........................</a:t>
            </a:r>
          </a:p>
          <a:p>
            <a:pPr>
              <a:lnSpc>
                <a:spcPts val="1320"/>
              </a:lnSpc>
              <a:spcBef>
                <a:spcPct val="0"/>
              </a:spcBef>
            </a:pPr>
            <a:endParaRPr lang="en-US" sz="1100" spc="-44">
              <a:solidFill>
                <a:srgbClr val="000000"/>
              </a:solidFill>
              <a:latin typeface="Arimo"/>
            </a:endParaRPr>
          </a:p>
        </p:txBody>
      </p:sp>
      <p:sp>
        <p:nvSpPr>
          <p:cNvPr id="22" name="TextBox 22"/>
          <p:cNvSpPr txBox="1"/>
          <p:nvPr/>
        </p:nvSpPr>
        <p:spPr>
          <a:xfrm>
            <a:off x="822462" y="6319905"/>
            <a:ext cx="6380060" cy="1500411"/>
          </a:xfrm>
          <a:prstGeom prst="rect">
            <a:avLst/>
          </a:prstGeom>
        </p:spPr>
        <p:txBody>
          <a:bodyPr lIns="0" tIns="0" rIns="0" bIns="0" rtlCol="0" anchor="t">
            <a:spAutoFit/>
          </a:bodyPr>
          <a:lstStyle/>
          <a:p>
            <a:pPr algn="just">
              <a:lnSpc>
                <a:spcPts val="1320"/>
              </a:lnSpc>
            </a:pPr>
            <a:r>
              <a:rPr lang="en-US" sz="1100" spc="-44" err="1">
                <a:solidFill>
                  <a:srgbClr val="000000"/>
                </a:solidFill>
                <a:latin typeface="Arimo"/>
              </a:rPr>
              <a:t>Przykładowo</a:t>
            </a:r>
            <a:r>
              <a:rPr lang="en-US" sz="1100" spc="-44">
                <a:solidFill>
                  <a:srgbClr val="000000"/>
                </a:solidFill>
                <a:latin typeface="Arimo"/>
              </a:rPr>
              <a:t>: „Na </a:t>
            </a:r>
            <a:r>
              <a:rPr lang="en-US" sz="1100" spc="-44" err="1">
                <a:solidFill>
                  <a:srgbClr val="000000"/>
                </a:solidFill>
                <a:latin typeface="Arimo"/>
              </a:rPr>
              <a:t>podstawie</a:t>
            </a:r>
            <a:r>
              <a:rPr lang="en-US" sz="1100" spc="-44">
                <a:solidFill>
                  <a:srgbClr val="000000"/>
                </a:solidFill>
                <a:latin typeface="Arimo"/>
              </a:rPr>
              <a:t> </a:t>
            </a:r>
            <a:r>
              <a:rPr lang="en-US" sz="1100" spc="-44" err="1">
                <a:solidFill>
                  <a:srgbClr val="000000"/>
                </a:solidFill>
                <a:latin typeface="Arimo"/>
              </a:rPr>
              <a:t>zebranych</a:t>
            </a:r>
            <a:r>
              <a:rPr lang="en-US" sz="1100" spc="-44">
                <a:solidFill>
                  <a:srgbClr val="000000"/>
                </a:solidFill>
                <a:latin typeface="Arimo"/>
              </a:rPr>
              <a:t> </a:t>
            </a:r>
            <a:r>
              <a:rPr lang="en-US" sz="1100" spc="-44" err="1">
                <a:solidFill>
                  <a:srgbClr val="000000"/>
                </a:solidFill>
                <a:latin typeface="Arimo"/>
              </a:rPr>
              <a:t>informacji</a:t>
            </a:r>
            <a:r>
              <a:rPr lang="en-US" sz="1100" spc="-44">
                <a:solidFill>
                  <a:srgbClr val="000000"/>
                </a:solidFill>
                <a:latin typeface="Arimo"/>
              </a:rPr>
              <a:t> (</a:t>
            </a:r>
            <a:r>
              <a:rPr lang="en-US" sz="1100" spc="-44" err="1">
                <a:solidFill>
                  <a:srgbClr val="000000"/>
                </a:solidFill>
                <a:latin typeface="Arimo"/>
              </a:rPr>
              <a:t>zeznania</a:t>
            </a:r>
            <a:r>
              <a:rPr lang="en-US" sz="1100" spc="-44">
                <a:solidFill>
                  <a:srgbClr val="000000"/>
                </a:solidFill>
                <a:latin typeface="Arimo"/>
              </a:rPr>
              <a:t> </a:t>
            </a:r>
            <a:r>
              <a:rPr lang="en-US" sz="1100" spc="-44" err="1">
                <a:solidFill>
                  <a:srgbClr val="000000"/>
                </a:solidFill>
                <a:latin typeface="Arimo"/>
              </a:rPr>
              <a:t>domniemanej</a:t>
            </a:r>
            <a:r>
              <a:rPr lang="en-US" sz="1100" spc="-44">
                <a:solidFill>
                  <a:srgbClr val="000000"/>
                </a:solidFill>
                <a:latin typeface="Arimo"/>
              </a:rPr>
              <a:t> </a:t>
            </a:r>
            <a:r>
              <a:rPr lang="en-US" sz="1100" spc="-44" err="1">
                <a:solidFill>
                  <a:srgbClr val="000000"/>
                </a:solidFill>
                <a:latin typeface="Arimo"/>
              </a:rPr>
              <a:t>ofiary</a:t>
            </a:r>
            <a:r>
              <a:rPr lang="en-US" sz="1100" spc="-44">
                <a:solidFill>
                  <a:srgbClr val="000000"/>
                </a:solidFill>
                <a:latin typeface="Arimo"/>
              </a:rPr>
              <a:t> oraz </a:t>
            </a:r>
            <a:r>
              <a:rPr lang="en-US" sz="1100" spc="-44" err="1">
                <a:solidFill>
                  <a:srgbClr val="000000"/>
                </a:solidFill>
                <a:latin typeface="Arimo"/>
              </a:rPr>
              <a:t>wskazanych</a:t>
            </a:r>
            <a:r>
              <a:rPr lang="en-US" sz="1100" spc="-44">
                <a:solidFill>
                  <a:srgbClr val="000000"/>
                </a:solidFill>
                <a:latin typeface="Arimo"/>
              </a:rPr>
              <a:t> </a:t>
            </a:r>
            <a:r>
              <a:rPr lang="en-US" sz="1100" spc="-44" err="1">
                <a:solidFill>
                  <a:srgbClr val="000000"/>
                </a:solidFill>
                <a:latin typeface="Arimo"/>
              </a:rPr>
              <a:t>świadków</a:t>
            </a:r>
            <a:r>
              <a:rPr lang="en-US" sz="1100" spc="-44">
                <a:solidFill>
                  <a:srgbClr val="000000"/>
                </a:solidFill>
                <a:latin typeface="Arimo"/>
              </a:rPr>
              <a:t>/</a:t>
            </a:r>
            <a:r>
              <a:rPr lang="en-US" sz="1100" spc="-44" err="1">
                <a:solidFill>
                  <a:srgbClr val="000000"/>
                </a:solidFill>
                <a:latin typeface="Arimo"/>
              </a:rPr>
              <a:t>świadkiń</a:t>
            </a:r>
            <a:r>
              <a:rPr lang="en-US" sz="1100" spc="-44">
                <a:solidFill>
                  <a:srgbClr val="000000"/>
                </a:solidFill>
                <a:latin typeface="Arimo"/>
              </a:rPr>
              <a:t>) </a:t>
            </a:r>
            <a:r>
              <a:rPr lang="en-US" sz="1100" spc="-44" err="1">
                <a:solidFill>
                  <a:srgbClr val="000000"/>
                </a:solidFill>
                <a:latin typeface="Arimo"/>
              </a:rPr>
              <a:t>dokonano</a:t>
            </a:r>
            <a:r>
              <a:rPr lang="en-US" sz="1100" spc="-44">
                <a:solidFill>
                  <a:srgbClr val="000000"/>
                </a:solidFill>
                <a:latin typeface="Arimo"/>
              </a:rPr>
              <a:t> </a:t>
            </a:r>
            <a:r>
              <a:rPr lang="en-US" sz="1100" spc="-44" err="1">
                <a:solidFill>
                  <a:srgbClr val="000000"/>
                </a:solidFill>
                <a:latin typeface="Arimo"/>
              </a:rPr>
              <a:t>oceny</a:t>
            </a:r>
            <a:r>
              <a:rPr lang="en-US" sz="1100" spc="-44">
                <a:solidFill>
                  <a:srgbClr val="000000"/>
                </a:solidFill>
                <a:latin typeface="Arimo"/>
              </a:rPr>
              <a:t> </a:t>
            </a:r>
            <a:r>
              <a:rPr lang="en-US" sz="1100" spc="-44" err="1">
                <a:solidFill>
                  <a:srgbClr val="000000"/>
                </a:solidFill>
                <a:latin typeface="Arimo"/>
              </a:rPr>
              <a:t>stanu</a:t>
            </a:r>
            <a:r>
              <a:rPr lang="en-US" sz="1100" spc="-44">
                <a:solidFill>
                  <a:srgbClr val="000000"/>
                </a:solidFill>
                <a:latin typeface="Arimo"/>
              </a:rPr>
              <a:t> </a:t>
            </a:r>
            <a:r>
              <a:rPr lang="en-US" sz="1100" spc="-44" err="1">
                <a:solidFill>
                  <a:srgbClr val="000000"/>
                </a:solidFill>
                <a:latin typeface="Arimo"/>
              </a:rPr>
              <a:t>faktycznego</a:t>
            </a:r>
            <a:r>
              <a:rPr lang="en-US" sz="1100" spc="-44">
                <a:solidFill>
                  <a:srgbClr val="000000"/>
                </a:solidFill>
                <a:latin typeface="Arimo"/>
              </a:rPr>
              <a:t>. </a:t>
            </a:r>
            <a:r>
              <a:rPr lang="en-US" sz="1100" spc="-44" err="1">
                <a:solidFill>
                  <a:srgbClr val="000000"/>
                </a:solidFill>
                <a:latin typeface="Arimo"/>
              </a:rPr>
              <a:t>Sytuacja</a:t>
            </a:r>
            <a:r>
              <a:rPr lang="en-US" sz="1100" spc="-44">
                <a:solidFill>
                  <a:srgbClr val="000000"/>
                </a:solidFill>
                <a:latin typeface="Arimo"/>
              </a:rPr>
              <a:t>, która </a:t>
            </a:r>
            <a:r>
              <a:rPr lang="en-US" sz="1100" spc="-44" err="1">
                <a:solidFill>
                  <a:srgbClr val="000000"/>
                </a:solidFill>
                <a:latin typeface="Arimo"/>
              </a:rPr>
              <a:t>zaistniała</a:t>
            </a:r>
            <a:r>
              <a:rPr lang="en-US" sz="1100" spc="-44">
                <a:solidFill>
                  <a:srgbClr val="000000"/>
                </a:solidFill>
                <a:latin typeface="Arimo"/>
              </a:rPr>
              <a:t> </a:t>
            </a:r>
            <a:r>
              <a:rPr lang="en-US" sz="1100" spc="-44" err="1">
                <a:solidFill>
                  <a:srgbClr val="000000"/>
                </a:solidFill>
                <a:latin typeface="Arimo"/>
              </a:rPr>
              <a:t>pomiędzy</a:t>
            </a:r>
            <a:r>
              <a:rPr lang="en-US" sz="1100" spc="-44">
                <a:solidFill>
                  <a:srgbClr val="000000"/>
                </a:solidFill>
                <a:latin typeface="Arimo"/>
              </a:rPr>
              <a:t> np. </a:t>
            </a:r>
            <a:r>
              <a:rPr lang="en-US" sz="1100" spc="-44" err="1">
                <a:solidFill>
                  <a:srgbClr val="000000"/>
                </a:solidFill>
                <a:latin typeface="Arimo"/>
              </a:rPr>
              <a:t>pracownikami</a:t>
            </a:r>
            <a:r>
              <a:rPr lang="en-US" sz="1100" spc="-44">
                <a:solidFill>
                  <a:srgbClr val="000000"/>
                </a:solidFill>
                <a:latin typeface="Arimo"/>
              </a:rPr>
              <a:t>/</a:t>
            </a:r>
            <a:r>
              <a:rPr lang="en-US" sz="1100" spc="-44" err="1">
                <a:solidFill>
                  <a:srgbClr val="000000"/>
                </a:solidFill>
                <a:latin typeface="Arimo"/>
              </a:rPr>
              <a:t>wolontariuszkami</a:t>
            </a:r>
            <a:r>
              <a:rPr lang="en-US" sz="1100" spc="-44">
                <a:solidFill>
                  <a:srgbClr val="000000"/>
                </a:solidFill>
                <a:latin typeface="Arimo"/>
              </a:rPr>
              <a:t> </a:t>
            </a:r>
            <a:r>
              <a:rPr lang="en-US" sz="1100" spc="-44" err="1">
                <a:solidFill>
                  <a:srgbClr val="000000"/>
                </a:solidFill>
                <a:latin typeface="Arimo"/>
              </a:rPr>
              <a:t>wskazuje</a:t>
            </a:r>
            <a:r>
              <a:rPr lang="en-US" sz="1100" spc="-44">
                <a:solidFill>
                  <a:srgbClr val="000000"/>
                </a:solidFill>
                <a:latin typeface="Arimo"/>
              </a:rPr>
              <a:t> na </a:t>
            </a:r>
            <a:r>
              <a:rPr lang="en-US" sz="1100" spc="-44" err="1">
                <a:solidFill>
                  <a:srgbClr val="000000"/>
                </a:solidFill>
                <a:latin typeface="Arimo"/>
              </a:rPr>
              <a:t>obopólne</a:t>
            </a:r>
            <a:r>
              <a:rPr lang="en-US" sz="1100" spc="-44">
                <a:solidFill>
                  <a:srgbClr val="000000"/>
                </a:solidFill>
                <a:latin typeface="Arimo"/>
              </a:rPr>
              <a:t> </a:t>
            </a:r>
            <a:r>
              <a:rPr lang="en-US" sz="1100" spc="-44" err="1">
                <a:solidFill>
                  <a:srgbClr val="000000"/>
                </a:solidFill>
                <a:latin typeface="Arimo"/>
              </a:rPr>
              <a:t>zaniedbanie</a:t>
            </a:r>
            <a:r>
              <a:rPr lang="en-US" sz="1100" spc="-44">
                <a:solidFill>
                  <a:srgbClr val="000000"/>
                </a:solidFill>
                <a:latin typeface="Arimo"/>
              </a:rPr>
              <a:t> </a:t>
            </a:r>
            <a:r>
              <a:rPr lang="en-US" sz="1100" spc="-44" err="1">
                <a:solidFill>
                  <a:srgbClr val="000000"/>
                </a:solidFill>
                <a:latin typeface="Arimo"/>
              </a:rPr>
              <a:t>obowiązków</a:t>
            </a:r>
            <a:r>
              <a:rPr lang="en-US" sz="1100" spc="-44">
                <a:solidFill>
                  <a:srgbClr val="000000"/>
                </a:solidFill>
                <a:latin typeface="Arimo"/>
              </a:rPr>
              <a:t> pracowniczych/</a:t>
            </a:r>
            <a:r>
              <a:rPr lang="en-US" sz="1100" spc="-44" err="1">
                <a:solidFill>
                  <a:srgbClr val="000000"/>
                </a:solidFill>
                <a:latin typeface="Arimo"/>
              </a:rPr>
              <a:t>zaangażowania</a:t>
            </a:r>
            <a:r>
              <a:rPr lang="en-US" sz="1100" spc="-44">
                <a:solidFill>
                  <a:srgbClr val="000000"/>
                </a:solidFill>
                <a:latin typeface="Arimo"/>
              </a:rPr>
              <a:t> </a:t>
            </a:r>
            <a:r>
              <a:rPr lang="en-US" sz="1100" spc="-44" err="1">
                <a:solidFill>
                  <a:srgbClr val="000000"/>
                </a:solidFill>
                <a:latin typeface="Arimo"/>
              </a:rPr>
              <a:t>wolontariatu</a:t>
            </a:r>
            <a:r>
              <a:rPr lang="en-US" sz="1100" spc="-44">
                <a:solidFill>
                  <a:srgbClr val="000000"/>
                </a:solidFill>
                <a:latin typeface="Arimo"/>
              </a:rPr>
              <a:t> </a:t>
            </a:r>
            <a:r>
              <a:rPr lang="en-US" sz="1100" spc="-44" err="1">
                <a:solidFill>
                  <a:srgbClr val="000000"/>
                </a:solidFill>
                <a:latin typeface="Arimo"/>
              </a:rPr>
              <a:t>polegających</a:t>
            </a:r>
            <a:r>
              <a:rPr lang="en-US" sz="1100" spc="-44">
                <a:solidFill>
                  <a:srgbClr val="000000"/>
                </a:solidFill>
                <a:latin typeface="Arimo"/>
              </a:rPr>
              <a:t> na m.in.: .................................................................................................................................... ...................................................................................................................................................................................................................................................................................................... i w </a:t>
            </a:r>
            <a:r>
              <a:rPr lang="en-US" sz="1100" spc="-44" err="1">
                <a:solidFill>
                  <a:srgbClr val="000000"/>
                </a:solidFill>
                <a:latin typeface="Arimo"/>
              </a:rPr>
              <a:t>związku</a:t>
            </a:r>
            <a:r>
              <a:rPr lang="en-US" sz="1100" spc="-44">
                <a:solidFill>
                  <a:srgbClr val="000000"/>
                </a:solidFill>
                <a:latin typeface="Arimo"/>
              </a:rPr>
              <a:t> z tym, w </a:t>
            </a:r>
            <a:r>
              <a:rPr lang="en-US" sz="1100" spc="-44" err="1">
                <a:solidFill>
                  <a:srgbClr val="000000"/>
                </a:solidFill>
                <a:latin typeface="Arimo"/>
              </a:rPr>
              <a:t>celu</a:t>
            </a:r>
            <a:r>
              <a:rPr lang="en-US" sz="1100" spc="-44">
                <a:solidFill>
                  <a:srgbClr val="000000"/>
                </a:solidFill>
                <a:latin typeface="Arimo"/>
              </a:rPr>
              <a:t> </a:t>
            </a:r>
            <a:r>
              <a:rPr lang="en-US" sz="1100" spc="-44" err="1">
                <a:solidFill>
                  <a:srgbClr val="000000"/>
                </a:solidFill>
                <a:latin typeface="Arimo"/>
              </a:rPr>
              <a:t>wyeliminowania</a:t>
            </a:r>
            <a:r>
              <a:rPr lang="en-US" sz="1100" spc="-44">
                <a:solidFill>
                  <a:srgbClr val="000000"/>
                </a:solidFill>
                <a:latin typeface="Arimo"/>
              </a:rPr>
              <a:t> </a:t>
            </a:r>
            <a:r>
              <a:rPr lang="en-US" sz="1100" spc="-44" err="1">
                <a:solidFill>
                  <a:srgbClr val="000000"/>
                </a:solidFill>
                <a:latin typeface="Arimo"/>
              </a:rPr>
              <a:t>podobnych</a:t>
            </a:r>
            <a:r>
              <a:rPr lang="en-US" sz="1100" spc="-44">
                <a:solidFill>
                  <a:srgbClr val="000000"/>
                </a:solidFill>
                <a:latin typeface="Arimo"/>
              </a:rPr>
              <a:t> </a:t>
            </a:r>
            <a:r>
              <a:rPr lang="en-US" sz="1100" spc="-44" err="1">
                <a:solidFill>
                  <a:srgbClr val="000000"/>
                </a:solidFill>
                <a:latin typeface="Arimo"/>
              </a:rPr>
              <a:t>zdarzeń</a:t>
            </a:r>
            <a:r>
              <a:rPr lang="en-US" sz="1100" spc="-44">
                <a:solidFill>
                  <a:srgbClr val="000000"/>
                </a:solidFill>
                <a:latin typeface="Arimo"/>
              </a:rPr>
              <a:t> w </a:t>
            </a:r>
            <a:r>
              <a:rPr lang="en-US" sz="1100" spc="-44" err="1">
                <a:solidFill>
                  <a:srgbClr val="000000"/>
                </a:solidFill>
                <a:latin typeface="Arimo"/>
              </a:rPr>
              <a:t>przyszłości</a:t>
            </a:r>
            <a:r>
              <a:rPr lang="en-US" sz="1100" spc="-44">
                <a:solidFill>
                  <a:srgbClr val="000000"/>
                </a:solidFill>
                <a:latin typeface="Arimo"/>
              </a:rPr>
              <a:t>, </a:t>
            </a:r>
            <a:r>
              <a:rPr lang="en-US" sz="1100" spc="-44" err="1">
                <a:solidFill>
                  <a:srgbClr val="000000"/>
                </a:solidFill>
                <a:latin typeface="Arimo"/>
              </a:rPr>
              <a:t>przygotowano</a:t>
            </a:r>
            <a:r>
              <a:rPr lang="en-US" sz="1100" spc="-44">
                <a:solidFill>
                  <a:srgbClr val="000000"/>
                </a:solidFill>
                <a:latin typeface="Arimo"/>
              </a:rPr>
              <a:t> </a:t>
            </a:r>
            <a:r>
              <a:rPr lang="en-US" sz="1100" spc="-44" err="1">
                <a:solidFill>
                  <a:srgbClr val="000000"/>
                </a:solidFill>
                <a:latin typeface="Arimo"/>
              </a:rPr>
              <a:t>zalecenia</a:t>
            </a:r>
            <a:r>
              <a:rPr lang="en-US" sz="1100" spc="-44">
                <a:solidFill>
                  <a:srgbClr val="000000"/>
                </a:solidFill>
                <a:latin typeface="Arimo"/>
              </a:rPr>
              <a:t> dla </a:t>
            </a:r>
            <a:r>
              <a:rPr lang="en-US" sz="1100" spc="-44" err="1">
                <a:solidFill>
                  <a:srgbClr val="000000"/>
                </a:solidFill>
                <a:latin typeface="Arimo"/>
              </a:rPr>
              <a:t>Pracodawcy</a:t>
            </a:r>
            <a:r>
              <a:rPr lang="en-US" sz="1100" spc="-44">
                <a:solidFill>
                  <a:srgbClr val="000000"/>
                </a:solidFill>
                <a:latin typeface="Arimo"/>
              </a:rPr>
              <a:t>/</a:t>
            </a:r>
            <a:r>
              <a:rPr lang="en-US" sz="1100" spc="-44" err="1">
                <a:solidFill>
                  <a:srgbClr val="000000"/>
                </a:solidFill>
                <a:latin typeface="Arimo"/>
              </a:rPr>
              <a:t>Organizatora</a:t>
            </a:r>
            <a:r>
              <a:rPr lang="en-US" sz="1100" spc="-44">
                <a:solidFill>
                  <a:srgbClr val="000000"/>
                </a:solidFill>
                <a:latin typeface="Arimo"/>
              </a:rPr>
              <a:t> </a:t>
            </a:r>
            <a:r>
              <a:rPr lang="en-US" sz="1100" spc="-44" err="1">
                <a:solidFill>
                  <a:srgbClr val="000000"/>
                </a:solidFill>
                <a:latin typeface="Arimo"/>
              </a:rPr>
              <a:t>wolontariatu</a:t>
            </a:r>
            <a:r>
              <a:rPr lang="en-US" sz="1100" spc="-44">
                <a:solidFill>
                  <a:srgbClr val="000000"/>
                </a:solidFill>
                <a:latin typeface="Arimo"/>
              </a:rPr>
              <a:t>”. </a:t>
            </a:r>
          </a:p>
          <a:p>
            <a:pPr algn="just">
              <a:lnSpc>
                <a:spcPts val="1320"/>
              </a:lnSpc>
              <a:spcBef>
                <a:spcPct val="0"/>
              </a:spcBef>
            </a:pPr>
            <a:endParaRPr lang="en-US" sz="1100" spc="-44">
              <a:solidFill>
                <a:srgbClr val="000000"/>
              </a:solidFill>
              <a:latin typeface="Arimo"/>
            </a:endParaRPr>
          </a:p>
        </p:txBody>
      </p:sp>
      <p:sp>
        <p:nvSpPr>
          <p:cNvPr id="23" name="TextBox 23"/>
          <p:cNvSpPr txBox="1"/>
          <p:nvPr/>
        </p:nvSpPr>
        <p:spPr>
          <a:xfrm>
            <a:off x="569758" y="7749574"/>
            <a:ext cx="6552413" cy="602216"/>
          </a:xfrm>
          <a:prstGeom prst="rect">
            <a:avLst/>
          </a:prstGeom>
        </p:spPr>
        <p:txBody>
          <a:bodyPr lIns="0" tIns="0" rIns="0" bIns="0" rtlCol="0" anchor="t">
            <a:spAutoFit/>
          </a:bodyPr>
          <a:lstStyle/>
          <a:p>
            <a:pPr algn="just">
              <a:lnSpc>
                <a:spcPts val="1559"/>
              </a:lnSpc>
            </a:pPr>
            <a:r>
              <a:rPr lang="en-US" sz="1200" spc="-51">
                <a:solidFill>
                  <a:srgbClr val="000000"/>
                </a:solidFill>
                <a:latin typeface="Arimo"/>
              </a:rPr>
              <a:t>11.</a:t>
            </a:r>
            <a:r>
              <a:rPr lang="en-US" sz="1200" spc="-51">
                <a:solidFill>
                  <a:srgbClr val="000000"/>
                </a:solidFill>
                <a:latin typeface="Arimo Bold"/>
              </a:rPr>
              <a:t> </a:t>
            </a:r>
            <a:r>
              <a:rPr lang="en-US" sz="1200" spc="-51" err="1">
                <a:solidFill>
                  <a:srgbClr val="000000"/>
                </a:solidFill>
                <a:latin typeface="Arimo Bold"/>
              </a:rPr>
              <a:t>Wnioski</a:t>
            </a:r>
            <a:r>
              <a:rPr lang="en-US" sz="1200" spc="-51">
                <a:solidFill>
                  <a:srgbClr val="000000"/>
                </a:solidFill>
                <a:latin typeface="Arimo Bold"/>
              </a:rPr>
              <a:t> i </a:t>
            </a:r>
            <a:r>
              <a:rPr lang="en-US" sz="1200" spc="-51" err="1">
                <a:solidFill>
                  <a:srgbClr val="000000"/>
                </a:solidFill>
                <a:latin typeface="Arimo Bold"/>
              </a:rPr>
              <a:t>zalecenia</a:t>
            </a:r>
            <a:r>
              <a:rPr lang="en-US" sz="1200" spc="-51">
                <a:solidFill>
                  <a:srgbClr val="000000"/>
                </a:solidFill>
                <a:latin typeface="Arimo Bold"/>
              </a:rPr>
              <a:t> dla </a:t>
            </a:r>
            <a:r>
              <a:rPr lang="en-US" sz="1200" spc="-51" err="1">
                <a:solidFill>
                  <a:srgbClr val="000000"/>
                </a:solidFill>
                <a:latin typeface="Arimo Bold"/>
              </a:rPr>
              <a:t>Pracodawcy</a:t>
            </a:r>
            <a:r>
              <a:rPr lang="en-US" sz="1200" spc="-51">
                <a:solidFill>
                  <a:srgbClr val="000000"/>
                </a:solidFill>
                <a:latin typeface="Arimo Bold"/>
              </a:rPr>
              <a:t>/</a:t>
            </a:r>
            <a:r>
              <a:rPr lang="en-US" sz="1200" spc="-51" err="1">
                <a:solidFill>
                  <a:srgbClr val="000000"/>
                </a:solidFill>
                <a:latin typeface="Arimo Bold"/>
              </a:rPr>
              <a:t>Organizatora</a:t>
            </a:r>
            <a:r>
              <a:rPr lang="en-US" sz="1200" spc="-51">
                <a:solidFill>
                  <a:srgbClr val="000000"/>
                </a:solidFill>
                <a:latin typeface="Arimo Bold"/>
              </a:rPr>
              <a:t> </a:t>
            </a:r>
            <a:r>
              <a:rPr lang="en-US" sz="1200" spc="-51" err="1">
                <a:solidFill>
                  <a:srgbClr val="000000"/>
                </a:solidFill>
                <a:latin typeface="Arimo Bold"/>
              </a:rPr>
              <a:t>wolontariatu</a:t>
            </a:r>
            <a:r>
              <a:rPr lang="en-US" sz="1200" spc="-51">
                <a:solidFill>
                  <a:srgbClr val="000000"/>
                </a:solidFill>
                <a:latin typeface="Arimo Bold"/>
              </a:rPr>
              <a:t>: </a:t>
            </a:r>
          </a:p>
          <a:p>
            <a:pPr algn="just">
              <a:lnSpc>
                <a:spcPts val="1559"/>
              </a:lnSpc>
            </a:pPr>
            <a:endParaRPr lang="en-US" sz="1299" spc="-51">
              <a:solidFill>
                <a:srgbClr val="000000"/>
              </a:solidFill>
              <a:latin typeface="Arimo Bold"/>
            </a:endParaRPr>
          </a:p>
          <a:p>
            <a:pPr algn="just">
              <a:lnSpc>
                <a:spcPts val="1559"/>
              </a:lnSpc>
            </a:pPr>
            <a:endParaRPr lang="en-US" sz="1299" spc="-51">
              <a:solidFill>
                <a:srgbClr val="000000"/>
              </a:solidFill>
              <a:latin typeface="Arimo Bold"/>
            </a:endParaRPr>
          </a:p>
        </p:txBody>
      </p:sp>
      <p:sp>
        <p:nvSpPr>
          <p:cNvPr id="24" name="TextBox 24"/>
          <p:cNvSpPr txBox="1"/>
          <p:nvPr/>
        </p:nvSpPr>
        <p:spPr>
          <a:xfrm>
            <a:off x="810725" y="8054374"/>
            <a:ext cx="6380060" cy="1166986"/>
          </a:xfrm>
          <a:prstGeom prst="rect">
            <a:avLst/>
          </a:prstGeom>
        </p:spPr>
        <p:txBody>
          <a:bodyPr lIns="0" tIns="0" rIns="0" bIns="0" rtlCol="0" anchor="t">
            <a:spAutoFit/>
          </a:bodyPr>
          <a:lstStyle/>
          <a:p>
            <a:pPr algn="just">
              <a:lnSpc>
                <a:spcPts val="1320"/>
              </a:lnSpc>
            </a:pPr>
            <a:r>
              <a:rPr lang="en-US" sz="1100" spc="-44" err="1">
                <a:solidFill>
                  <a:srgbClr val="000000"/>
                </a:solidFill>
                <a:latin typeface="Arimo"/>
              </a:rPr>
              <a:t>Komisja</a:t>
            </a:r>
            <a:r>
              <a:rPr lang="en-US" sz="1100" spc="-44">
                <a:solidFill>
                  <a:srgbClr val="000000"/>
                </a:solidFill>
                <a:latin typeface="Arimo"/>
              </a:rPr>
              <a:t> </a:t>
            </a:r>
            <a:r>
              <a:rPr lang="en-US" sz="1100" spc="-44" err="1">
                <a:solidFill>
                  <a:srgbClr val="000000"/>
                </a:solidFill>
                <a:latin typeface="Arimo"/>
              </a:rPr>
              <a:t>rekomenduje</a:t>
            </a:r>
            <a:r>
              <a:rPr lang="en-US" sz="1100" spc="-44">
                <a:solidFill>
                  <a:srgbClr val="000000"/>
                </a:solidFill>
                <a:latin typeface="Arimo"/>
              </a:rPr>
              <a:t> </a:t>
            </a:r>
            <a:r>
              <a:rPr lang="en-US" sz="1100" spc="-44" err="1">
                <a:solidFill>
                  <a:srgbClr val="000000"/>
                </a:solidFill>
                <a:latin typeface="Arimo"/>
              </a:rPr>
              <a:t>Pracodawcy</a:t>
            </a:r>
            <a:r>
              <a:rPr lang="en-US" sz="1100" spc="-44">
                <a:solidFill>
                  <a:srgbClr val="000000"/>
                </a:solidFill>
                <a:latin typeface="Arimo"/>
              </a:rPr>
              <a:t>/</a:t>
            </a:r>
            <a:r>
              <a:rPr lang="en-US" sz="1100" spc="-44" err="1">
                <a:solidFill>
                  <a:srgbClr val="000000"/>
                </a:solidFill>
                <a:latin typeface="Arimo"/>
              </a:rPr>
              <a:t>Organizatorowi</a:t>
            </a:r>
            <a:r>
              <a:rPr lang="en-US" sz="1100" spc="-44">
                <a:solidFill>
                  <a:srgbClr val="000000"/>
                </a:solidFill>
                <a:latin typeface="Arimo"/>
              </a:rPr>
              <a:t> </a:t>
            </a:r>
            <a:r>
              <a:rPr lang="en-US" sz="1100" spc="-44" err="1">
                <a:solidFill>
                  <a:srgbClr val="000000"/>
                </a:solidFill>
                <a:latin typeface="Arimo"/>
              </a:rPr>
              <a:t>wolontariatu</a:t>
            </a:r>
            <a:r>
              <a:rPr lang="en-US" sz="1100" spc="-44">
                <a:solidFill>
                  <a:srgbClr val="000000"/>
                </a:solidFill>
                <a:latin typeface="Arimo"/>
              </a:rPr>
              <a:t> (</a:t>
            </a:r>
            <a:r>
              <a:rPr lang="en-US" sz="1100" spc="-44" err="1">
                <a:solidFill>
                  <a:srgbClr val="000000"/>
                </a:solidFill>
                <a:latin typeface="Arimo"/>
              </a:rPr>
              <a:t>przykładowo</a:t>
            </a:r>
            <a:r>
              <a:rPr lang="en-US" sz="1100" spc="-44">
                <a:solidFill>
                  <a:srgbClr val="000000"/>
                </a:solidFill>
                <a:latin typeface="Arimo"/>
              </a:rPr>
              <a:t>):</a:t>
            </a:r>
          </a:p>
          <a:p>
            <a:pPr algn="just">
              <a:lnSpc>
                <a:spcPts val="1320"/>
              </a:lnSpc>
            </a:pPr>
            <a:r>
              <a:rPr lang="en-US" sz="1100" spc="-44">
                <a:solidFill>
                  <a:srgbClr val="000000"/>
                </a:solidFill>
                <a:latin typeface="Arimo"/>
              </a:rPr>
              <a:t>a) </a:t>
            </a:r>
            <a:r>
              <a:rPr lang="en-US" sz="1100" spc="-44" err="1">
                <a:solidFill>
                  <a:srgbClr val="000000"/>
                </a:solidFill>
                <a:latin typeface="Arimo"/>
              </a:rPr>
              <a:t>Zminimalizowanie</a:t>
            </a:r>
            <a:r>
              <a:rPr lang="en-US" sz="1100" spc="-44">
                <a:solidFill>
                  <a:srgbClr val="000000"/>
                </a:solidFill>
                <a:latin typeface="Arimo"/>
              </a:rPr>
              <a:t> </a:t>
            </a:r>
            <a:r>
              <a:rPr lang="en-US" sz="1100" spc="-44" err="1">
                <a:solidFill>
                  <a:srgbClr val="000000"/>
                </a:solidFill>
                <a:latin typeface="Arimo"/>
              </a:rPr>
              <a:t>konfliktu</a:t>
            </a:r>
            <a:r>
              <a:rPr lang="en-US" sz="1100" spc="-44">
                <a:solidFill>
                  <a:srgbClr val="000000"/>
                </a:solidFill>
                <a:latin typeface="Arimo"/>
              </a:rPr>
              <a:t> </a:t>
            </a:r>
            <a:r>
              <a:rPr lang="en-US" sz="1100" spc="-44" err="1">
                <a:solidFill>
                  <a:srgbClr val="000000"/>
                </a:solidFill>
                <a:latin typeface="Arimo"/>
              </a:rPr>
              <a:t>między</a:t>
            </a:r>
            <a:r>
              <a:rPr lang="en-US" sz="1100" spc="-44">
                <a:solidFill>
                  <a:srgbClr val="000000"/>
                </a:solidFill>
                <a:latin typeface="Arimo"/>
              </a:rPr>
              <a:t> </a:t>
            </a:r>
            <a:r>
              <a:rPr lang="en-US" sz="1100" spc="-44" err="1">
                <a:solidFill>
                  <a:srgbClr val="000000"/>
                </a:solidFill>
                <a:latin typeface="Arimo"/>
              </a:rPr>
              <a:t>Stronami</a:t>
            </a:r>
            <a:r>
              <a:rPr lang="en-US" sz="1100" spc="-44">
                <a:solidFill>
                  <a:srgbClr val="000000"/>
                </a:solidFill>
                <a:latin typeface="Arimo"/>
              </a:rPr>
              <a:t>, ze </a:t>
            </a:r>
            <a:r>
              <a:rPr lang="en-US" sz="1100" spc="-44" err="1">
                <a:solidFill>
                  <a:srgbClr val="000000"/>
                </a:solidFill>
                <a:latin typeface="Arimo"/>
              </a:rPr>
              <a:t>wskazaniem</a:t>
            </a:r>
            <a:r>
              <a:rPr lang="en-US" sz="1100" spc="-44">
                <a:solidFill>
                  <a:srgbClr val="000000"/>
                </a:solidFill>
                <a:latin typeface="Arimo"/>
              </a:rPr>
              <a:t> </a:t>
            </a:r>
            <a:r>
              <a:rPr lang="en-US" sz="1100" spc="-44" err="1">
                <a:solidFill>
                  <a:srgbClr val="000000"/>
                </a:solidFill>
                <a:latin typeface="Arimo"/>
              </a:rPr>
              <a:t>wzajemnych</a:t>
            </a:r>
            <a:r>
              <a:rPr lang="en-US" sz="1100" spc="-44">
                <a:solidFill>
                  <a:srgbClr val="000000"/>
                </a:solidFill>
                <a:latin typeface="Arimo"/>
              </a:rPr>
              <a:t> </a:t>
            </a:r>
            <a:r>
              <a:rPr lang="en-US" sz="1100" spc="-44" err="1">
                <a:solidFill>
                  <a:srgbClr val="000000"/>
                </a:solidFill>
                <a:latin typeface="Arimo"/>
              </a:rPr>
              <a:t>zobowiązań</a:t>
            </a:r>
            <a:r>
              <a:rPr lang="en-US" sz="1100" spc="-44">
                <a:solidFill>
                  <a:srgbClr val="000000"/>
                </a:solidFill>
                <a:latin typeface="Arimo"/>
              </a:rPr>
              <a:t> </a:t>
            </a:r>
            <a:r>
              <a:rPr lang="en-US" sz="1100" spc="-44" err="1">
                <a:solidFill>
                  <a:srgbClr val="000000"/>
                </a:solidFill>
                <a:latin typeface="Arimo"/>
              </a:rPr>
              <a:t>Stron</a:t>
            </a:r>
            <a:r>
              <a:rPr lang="en-US" sz="1100" spc="-44">
                <a:solidFill>
                  <a:srgbClr val="000000"/>
                </a:solidFill>
                <a:latin typeface="Arimo"/>
              </a:rPr>
              <a:t> (</a:t>
            </a:r>
            <a:r>
              <a:rPr lang="en-US" sz="1100" spc="-44" err="1">
                <a:solidFill>
                  <a:srgbClr val="000000"/>
                </a:solidFill>
                <a:latin typeface="Arimo"/>
              </a:rPr>
              <a:t>podać</a:t>
            </a:r>
            <a:r>
              <a:rPr lang="en-US" sz="1100" spc="-44">
                <a:solidFill>
                  <a:srgbClr val="000000"/>
                </a:solidFill>
                <a:latin typeface="Arimo"/>
              </a:rPr>
              <a:t> </a:t>
            </a:r>
            <a:r>
              <a:rPr lang="en-US" sz="1100" spc="-44" err="1">
                <a:solidFill>
                  <a:srgbClr val="000000"/>
                </a:solidFill>
                <a:latin typeface="Arimo"/>
              </a:rPr>
              <a:t>termin</a:t>
            </a:r>
            <a:r>
              <a:rPr lang="en-US" sz="1100" spc="-44">
                <a:solidFill>
                  <a:srgbClr val="000000"/>
                </a:solidFill>
                <a:latin typeface="Arimo"/>
              </a:rPr>
              <a:t> </a:t>
            </a:r>
            <a:r>
              <a:rPr lang="en-US" sz="1100" spc="-44" err="1">
                <a:solidFill>
                  <a:srgbClr val="000000"/>
                </a:solidFill>
                <a:latin typeface="Arimo"/>
              </a:rPr>
              <a:t>realizacji</a:t>
            </a:r>
            <a:r>
              <a:rPr lang="en-US" sz="1100" spc="-44">
                <a:solidFill>
                  <a:srgbClr val="000000"/>
                </a:solidFill>
                <a:latin typeface="Arimo"/>
              </a:rPr>
              <a:t> np. – 14 </a:t>
            </a:r>
            <a:r>
              <a:rPr lang="en-US" sz="1100" spc="-44" err="1">
                <a:solidFill>
                  <a:srgbClr val="000000"/>
                </a:solidFill>
                <a:latin typeface="Arimo"/>
              </a:rPr>
              <a:t>dni</a:t>
            </a:r>
            <a:r>
              <a:rPr lang="en-US" sz="1100" spc="-44">
                <a:solidFill>
                  <a:srgbClr val="000000"/>
                </a:solidFill>
                <a:latin typeface="Arimo"/>
              </a:rPr>
              <a:t>). </a:t>
            </a:r>
            <a:r>
              <a:rPr lang="en-US" sz="1100" spc="-44" err="1">
                <a:solidFill>
                  <a:srgbClr val="000000"/>
                </a:solidFill>
                <a:latin typeface="Arimo"/>
              </a:rPr>
              <a:t>Zaleca</a:t>
            </a:r>
            <a:r>
              <a:rPr lang="en-US" sz="1100" spc="-44">
                <a:solidFill>
                  <a:srgbClr val="000000"/>
                </a:solidFill>
                <a:latin typeface="Arimo"/>
              </a:rPr>
              <a:t> się </a:t>
            </a:r>
            <a:r>
              <a:rPr lang="en-US" sz="1100" spc="-44" err="1">
                <a:solidFill>
                  <a:srgbClr val="000000"/>
                </a:solidFill>
                <a:latin typeface="Arimo"/>
              </a:rPr>
              <a:t>wprowadzić</a:t>
            </a:r>
            <a:r>
              <a:rPr lang="en-US" sz="1100" spc="-44">
                <a:solidFill>
                  <a:srgbClr val="000000"/>
                </a:solidFill>
                <a:latin typeface="Arimo"/>
              </a:rPr>
              <a:t> </a:t>
            </a:r>
            <a:r>
              <a:rPr lang="en-US" sz="1100" spc="-44" err="1">
                <a:solidFill>
                  <a:srgbClr val="000000"/>
                </a:solidFill>
                <a:latin typeface="Arimo"/>
              </a:rPr>
              <a:t>czynności</a:t>
            </a:r>
            <a:r>
              <a:rPr lang="en-US" sz="1100" spc="-44">
                <a:solidFill>
                  <a:srgbClr val="000000"/>
                </a:solidFill>
                <a:latin typeface="Arimo"/>
              </a:rPr>
              <a:t> </a:t>
            </a:r>
            <a:r>
              <a:rPr lang="en-US" sz="1100" spc="-44" err="1">
                <a:solidFill>
                  <a:srgbClr val="000000"/>
                </a:solidFill>
                <a:latin typeface="Arimo"/>
              </a:rPr>
              <a:t>zaradcze</a:t>
            </a:r>
            <a:r>
              <a:rPr lang="en-US" sz="1100" spc="-44">
                <a:solidFill>
                  <a:srgbClr val="000000"/>
                </a:solidFill>
                <a:latin typeface="Arimo"/>
              </a:rPr>
              <a:t> </a:t>
            </a:r>
            <a:r>
              <a:rPr lang="en-US" sz="1100" spc="-44" err="1">
                <a:solidFill>
                  <a:srgbClr val="000000"/>
                </a:solidFill>
                <a:latin typeface="Arimo"/>
              </a:rPr>
              <a:t>polegające</a:t>
            </a:r>
            <a:r>
              <a:rPr lang="en-US" sz="1100" spc="-44">
                <a:solidFill>
                  <a:srgbClr val="000000"/>
                </a:solidFill>
                <a:latin typeface="Arimo"/>
              </a:rPr>
              <a:t> </a:t>
            </a:r>
            <a:r>
              <a:rPr lang="en-US" sz="1100" spc="-44" err="1">
                <a:solidFill>
                  <a:srgbClr val="000000"/>
                </a:solidFill>
                <a:latin typeface="Arimo"/>
              </a:rPr>
              <a:t>nazaproponowaniu</a:t>
            </a:r>
            <a:r>
              <a:rPr lang="en-US" sz="1100" spc="-44">
                <a:solidFill>
                  <a:srgbClr val="000000"/>
                </a:solidFill>
                <a:latin typeface="Arimo"/>
              </a:rPr>
              <a:t> </a:t>
            </a:r>
            <a:r>
              <a:rPr lang="en-US" sz="1100" spc="-44" err="1">
                <a:solidFill>
                  <a:srgbClr val="000000"/>
                </a:solidFill>
                <a:latin typeface="Arimo"/>
              </a:rPr>
              <a:t>Ofierze</a:t>
            </a:r>
            <a:r>
              <a:rPr lang="en-US" sz="1100" spc="-44">
                <a:solidFill>
                  <a:srgbClr val="000000"/>
                </a:solidFill>
                <a:latin typeface="Arimo"/>
              </a:rPr>
              <a:t> </a:t>
            </a:r>
            <a:r>
              <a:rPr lang="en-US" sz="1100" spc="-44" err="1">
                <a:solidFill>
                  <a:srgbClr val="000000"/>
                </a:solidFill>
                <a:latin typeface="Arimo"/>
              </a:rPr>
              <a:t>przeniesienie</a:t>
            </a:r>
            <a:r>
              <a:rPr lang="en-US" sz="1100" spc="-44">
                <a:solidFill>
                  <a:srgbClr val="000000"/>
                </a:solidFill>
                <a:latin typeface="Arimo"/>
              </a:rPr>
              <a:t> na </a:t>
            </a:r>
            <a:r>
              <a:rPr lang="en-US" sz="1100" spc="-44" err="1">
                <a:solidFill>
                  <a:srgbClr val="000000"/>
                </a:solidFill>
                <a:latin typeface="Arimo"/>
              </a:rPr>
              <a:t>inne</a:t>
            </a:r>
            <a:r>
              <a:rPr lang="en-US" sz="1100" spc="-44">
                <a:solidFill>
                  <a:srgbClr val="000000"/>
                </a:solidFill>
                <a:latin typeface="Arimo"/>
              </a:rPr>
              <a:t> stanowisko pracy/</a:t>
            </a:r>
            <a:r>
              <a:rPr lang="en-US" sz="1100" spc="-44" err="1">
                <a:solidFill>
                  <a:srgbClr val="000000"/>
                </a:solidFill>
                <a:latin typeface="Arimo"/>
              </a:rPr>
              <a:t>miejsce</a:t>
            </a:r>
            <a:r>
              <a:rPr lang="en-US" sz="1100" spc="-44">
                <a:solidFill>
                  <a:srgbClr val="000000"/>
                </a:solidFill>
                <a:latin typeface="Arimo"/>
              </a:rPr>
              <a:t> </a:t>
            </a:r>
            <a:r>
              <a:rPr lang="en-US" sz="1100" spc="-44" err="1">
                <a:solidFill>
                  <a:srgbClr val="000000"/>
                </a:solidFill>
                <a:latin typeface="Arimo"/>
              </a:rPr>
              <a:t>realizacji</a:t>
            </a:r>
            <a:r>
              <a:rPr lang="en-US" sz="1100" spc="-44">
                <a:solidFill>
                  <a:srgbClr val="000000"/>
                </a:solidFill>
                <a:latin typeface="Arimo"/>
              </a:rPr>
              <a:t> </a:t>
            </a:r>
            <a:r>
              <a:rPr lang="en-US" sz="1100" spc="-44" err="1">
                <a:solidFill>
                  <a:srgbClr val="000000"/>
                </a:solidFill>
                <a:latin typeface="Arimo"/>
              </a:rPr>
              <a:t>wolontariatu</a:t>
            </a:r>
            <a:r>
              <a:rPr lang="en-US" sz="1100" spc="-44">
                <a:solidFill>
                  <a:srgbClr val="000000"/>
                </a:solidFill>
                <a:latin typeface="Arimo"/>
              </a:rPr>
              <a:t> </a:t>
            </a:r>
            <a:r>
              <a:rPr lang="en-US" sz="1100" spc="-44" err="1">
                <a:solidFill>
                  <a:srgbClr val="000000"/>
                </a:solidFill>
                <a:latin typeface="Arimo"/>
              </a:rPr>
              <a:t>lub</a:t>
            </a:r>
            <a:r>
              <a:rPr lang="en-US" sz="1100" spc="-44">
                <a:solidFill>
                  <a:srgbClr val="000000"/>
                </a:solidFill>
                <a:latin typeface="Arimo"/>
              </a:rPr>
              <a:t> </a:t>
            </a:r>
            <a:r>
              <a:rPr lang="en-US" sz="1100" spc="-44" err="1">
                <a:solidFill>
                  <a:srgbClr val="000000"/>
                </a:solidFill>
                <a:latin typeface="Arimo"/>
              </a:rPr>
              <a:t>zaproponowaniu</a:t>
            </a:r>
            <a:r>
              <a:rPr lang="en-US" sz="1100" spc="-44">
                <a:solidFill>
                  <a:srgbClr val="000000"/>
                </a:solidFill>
                <a:latin typeface="Arimo"/>
              </a:rPr>
              <a:t> </a:t>
            </a:r>
            <a:r>
              <a:rPr lang="en-US" sz="1100" spc="-44" err="1">
                <a:solidFill>
                  <a:srgbClr val="000000"/>
                </a:solidFill>
                <a:latin typeface="Arimo"/>
              </a:rPr>
              <a:t>obu</a:t>
            </a:r>
            <a:r>
              <a:rPr lang="en-US" sz="1100" spc="-44">
                <a:solidFill>
                  <a:srgbClr val="000000"/>
                </a:solidFill>
                <a:latin typeface="Arimo"/>
              </a:rPr>
              <a:t> </a:t>
            </a:r>
            <a:r>
              <a:rPr lang="en-US" sz="1100" spc="-44" err="1">
                <a:solidFill>
                  <a:srgbClr val="000000"/>
                </a:solidFill>
                <a:latin typeface="Arimo"/>
              </a:rPr>
              <a:t>Stronom</a:t>
            </a:r>
            <a:r>
              <a:rPr lang="en-US" sz="1100" spc="-44">
                <a:solidFill>
                  <a:srgbClr val="000000"/>
                </a:solidFill>
                <a:latin typeface="Arimo"/>
              </a:rPr>
              <a:t> </a:t>
            </a:r>
            <a:r>
              <a:rPr lang="en-US" sz="1100" spc="-44" err="1">
                <a:solidFill>
                  <a:srgbClr val="000000"/>
                </a:solidFill>
                <a:latin typeface="Arimo"/>
              </a:rPr>
              <a:t>konfliktu</a:t>
            </a:r>
            <a:r>
              <a:rPr lang="en-US" sz="1100" spc="-44">
                <a:solidFill>
                  <a:srgbClr val="000000"/>
                </a:solidFill>
                <a:latin typeface="Arimo"/>
              </a:rPr>
              <a:t> - </a:t>
            </a:r>
            <a:r>
              <a:rPr lang="en-US" sz="1100" spc="-44" err="1">
                <a:solidFill>
                  <a:srgbClr val="000000"/>
                </a:solidFill>
                <a:latin typeface="Arimo"/>
              </a:rPr>
              <a:t>wprowadzenie</a:t>
            </a:r>
            <a:r>
              <a:rPr lang="en-US" sz="1100" spc="-44">
                <a:solidFill>
                  <a:srgbClr val="000000"/>
                </a:solidFill>
                <a:latin typeface="Arimo"/>
              </a:rPr>
              <a:t> </a:t>
            </a:r>
            <a:r>
              <a:rPr lang="en-US" sz="1100" spc="-44" err="1">
                <a:solidFill>
                  <a:srgbClr val="000000"/>
                </a:solidFill>
                <a:latin typeface="Arimo"/>
              </a:rPr>
              <a:t>indywidualnego</a:t>
            </a:r>
            <a:r>
              <a:rPr lang="en-US" sz="1100" spc="-44">
                <a:solidFill>
                  <a:srgbClr val="000000"/>
                </a:solidFill>
                <a:latin typeface="Arimo"/>
              </a:rPr>
              <a:t> </a:t>
            </a:r>
            <a:r>
              <a:rPr lang="en-US" sz="1100" spc="-44" err="1">
                <a:solidFill>
                  <a:srgbClr val="000000"/>
                </a:solidFill>
                <a:latin typeface="Arimo"/>
              </a:rPr>
              <a:t>rozkładu</a:t>
            </a:r>
            <a:r>
              <a:rPr lang="en-US" sz="1100" spc="-44">
                <a:solidFill>
                  <a:srgbClr val="000000"/>
                </a:solidFill>
                <a:latin typeface="Arimo"/>
              </a:rPr>
              <a:t> </a:t>
            </a:r>
            <a:r>
              <a:rPr lang="en-US" sz="1100" spc="-44" err="1">
                <a:solidFill>
                  <a:srgbClr val="000000"/>
                </a:solidFill>
                <a:latin typeface="Arimo"/>
              </a:rPr>
              <a:t>czasu</a:t>
            </a:r>
            <a:r>
              <a:rPr lang="en-US" sz="1100" spc="-44">
                <a:solidFill>
                  <a:srgbClr val="000000"/>
                </a:solidFill>
                <a:latin typeface="Arimo"/>
              </a:rPr>
              <a:t> pracy (</a:t>
            </a:r>
            <a:r>
              <a:rPr lang="en-US" sz="1100" spc="-44" err="1">
                <a:solidFill>
                  <a:srgbClr val="000000"/>
                </a:solidFill>
                <a:latin typeface="Arimo"/>
              </a:rPr>
              <a:t>grafik</a:t>
            </a:r>
            <a:r>
              <a:rPr lang="en-US" sz="1100" spc="-44">
                <a:solidFill>
                  <a:srgbClr val="000000"/>
                </a:solidFill>
                <a:latin typeface="Arimo"/>
              </a:rPr>
              <a:t> pracy </a:t>
            </a:r>
            <a:r>
              <a:rPr lang="en-US" sz="1100" spc="-44" err="1">
                <a:solidFill>
                  <a:srgbClr val="000000"/>
                </a:solidFill>
                <a:latin typeface="Arimo"/>
              </a:rPr>
              <a:t>zmianowej</a:t>
            </a:r>
            <a:r>
              <a:rPr lang="en-US" sz="1100" spc="-44">
                <a:solidFill>
                  <a:srgbClr val="000000"/>
                </a:solidFill>
                <a:latin typeface="Arimo"/>
              </a:rPr>
              <a:t>), </a:t>
            </a:r>
            <a:r>
              <a:rPr lang="en-US" sz="1100" spc="-44" err="1">
                <a:solidFill>
                  <a:srgbClr val="000000"/>
                </a:solidFill>
                <a:latin typeface="Arimo"/>
              </a:rPr>
              <a:t>który</a:t>
            </a:r>
            <a:r>
              <a:rPr lang="en-US" sz="1100" spc="-44">
                <a:solidFill>
                  <a:srgbClr val="000000"/>
                </a:solidFill>
                <a:latin typeface="Arimo"/>
              </a:rPr>
              <a:t> </a:t>
            </a:r>
            <a:r>
              <a:rPr lang="en-US" sz="1100" spc="-44" err="1">
                <a:solidFill>
                  <a:srgbClr val="000000"/>
                </a:solidFill>
                <a:latin typeface="Arimo"/>
              </a:rPr>
              <a:t>zminimalizuje</a:t>
            </a:r>
            <a:r>
              <a:rPr lang="en-US" sz="1100" spc="-44">
                <a:solidFill>
                  <a:srgbClr val="000000"/>
                </a:solidFill>
                <a:latin typeface="Arimo"/>
              </a:rPr>
              <a:t> </a:t>
            </a:r>
            <a:r>
              <a:rPr lang="en-US" sz="1100" spc="-44" err="1">
                <a:solidFill>
                  <a:srgbClr val="000000"/>
                </a:solidFill>
                <a:latin typeface="Arimo"/>
              </a:rPr>
              <a:t>ryzyko</a:t>
            </a:r>
            <a:r>
              <a:rPr lang="en-US" sz="1100" spc="-44">
                <a:solidFill>
                  <a:srgbClr val="000000"/>
                </a:solidFill>
                <a:latin typeface="Arimo"/>
              </a:rPr>
              <a:t> </a:t>
            </a:r>
            <a:r>
              <a:rPr lang="en-US" sz="1100" spc="-44" err="1">
                <a:solidFill>
                  <a:srgbClr val="000000"/>
                </a:solidFill>
                <a:latin typeface="Arimo"/>
              </a:rPr>
              <a:t>wzajemnego</a:t>
            </a:r>
            <a:r>
              <a:rPr lang="en-US" sz="1100" spc="-44">
                <a:solidFill>
                  <a:srgbClr val="000000"/>
                </a:solidFill>
                <a:latin typeface="Arimo"/>
              </a:rPr>
              <a:t> </a:t>
            </a:r>
            <a:r>
              <a:rPr lang="en-US" sz="1100" spc="-44" err="1">
                <a:solidFill>
                  <a:srgbClr val="000000"/>
                </a:solidFill>
                <a:latin typeface="Arimo"/>
              </a:rPr>
              <a:t>kontaktu</a:t>
            </a:r>
            <a:r>
              <a:rPr lang="en-US" sz="1100" spc="-44">
                <a:solidFill>
                  <a:srgbClr val="000000"/>
                </a:solidFill>
                <a:latin typeface="Arimo"/>
              </a:rPr>
              <a:t>.</a:t>
            </a:r>
          </a:p>
          <a:p>
            <a:pPr algn="just">
              <a:lnSpc>
                <a:spcPts val="1320"/>
              </a:lnSpc>
              <a:spcBef>
                <a:spcPct val="0"/>
              </a:spcBef>
            </a:pPr>
            <a:endParaRPr lang="en-US" sz="1100" spc="-44">
              <a:solidFill>
                <a:srgbClr val="000000"/>
              </a:solidFill>
              <a:latin typeface="Arimo"/>
            </a:endParaRPr>
          </a:p>
        </p:txBody>
      </p:sp>
      <p:sp>
        <p:nvSpPr>
          <p:cNvPr id="25" name="TextBox 25"/>
          <p:cNvSpPr txBox="1"/>
          <p:nvPr/>
        </p:nvSpPr>
        <p:spPr>
          <a:xfrm>
            <a:off x="623026" y="9482134"/>
            <a:ext cx="872459"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opcjonalnie</a:t>
            </a:r>
            <a:endParaRPr lang="en-US" sz="875">
              <a:solidFill>
                <a:srgbClr val="34414A"/>
              </a:solidFill>
              <a:latin typeface="Arimo"/>
            </a:endParaRPr>
          </a:p>
        </p:txBody>
      </p:sp>
      <p:sp>
        <p:nvSpPr>
          <p:cNvPr id="26" name="TextBox 26"/>
          <p:cNvSpPr txBox="1"/>
          <p:nvPr/>
        </p:nvSpPr>
        <p:spPr>
          <a:xfrm>
            <a:off x="545804" y="943283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a:t>
            </a:r>
          </a:p>
        </p:txBody>
      </p:sp>
      <p:sp>
        <p:nvSpPr>
          <p:cNvPr id="27" name="TextBox 27"/>
          <p:cNvSpPr txBox="1"/>
          <p:nvPr/>
        </p:nvSpPr>
        <p:spPr>
          <a:xfrm>
            <a:off x="4979865" y="7725654"/>
            <a:ext cx="47907" cy="116658"/>
          </a:xfrm>
          <a:prstGeom prst="rect">
            <a:avLst/>
          </a:prstGeom>
        </p:spPr>
        <p:txBody>
          <a:bodyPr lIns="0" tIns="0" rIns="0" bIns="0" rtlCol="0" anchor="t">
            <a:spAutoFit/>
          </a:bodyPr>
          <a:lstStyle/>
          <a:p>
            <a:pPr algn="ctr">
              <a:lnSpc>
                <a:spcPts val="949"/>
              </a:lnSpc>
            </a:pPr>
            <a:r>
              <a:rPr lang="en-US" sz="678" dirty="0">
                <a:solidFill>
                  <a:srgbClr val="000000"/>
                </a:solidFill>
                <a:latin typeface="Arimo"/>
              </a:rPr>
              <a:t>3</a:t>
            </a:r>
          </a:p>
        </p:txBody>
      </p:sp>
      <p:sp>
        <p:nvSpPr>
          <p:cNvPr id="28" name="TextBox 28"/>
          <p:cNvSpPr txBox="1"/>
          <p:nvPr/>
        </p:nvSpPr>
        <p:spPr>
          <a:xfrm>
            <a:off x="4701923" y="9246178"/>
            <a:ext cx="2198293" cy="142875"/>
          </a:xfrm>
          <a:prstGeom prst="rect">
            <a:avLst/>
          </a:prstGeom>
        </p:spPr>
        <p:txBody>
          <a:bodyPr lIns="0" tIns="0" rIns="0" bIns="0" rtlCol="0" anchor="t">
            <a:spAutoFit/>
          </a:bodyPr>
          <a:lstStyle/>
          <a:p>
            <a:pPr algn="r">
              <a:lnSpc>
                <a:spcPts val="1080"/>
              </a:lnSpc>
              <a:spcBef>
                <a:spcPct val="0"/>
              </a:spcBef>
            </a:pPr>
            <a:r>
              <a:rPr lang="en-US" sz="900" spc="-36">
                <a:solidFill>
                  <a:srgbClr val="000000"/>
                </a:solidFill>
                <a:latin typeface="Arimo"/>
              </a:rPr>
              <a:t>Podpisy członków/członkiń Komisji:</a:t>
            </a:r>
          </a:p>
        </p:txBody>
      </p:sp>
      <p:sp>
        <p:nvSpPr>
          <p:cNvPr id="29" name="TextBox 29"/>
          <p:cNvSpPr txBox="1"/>
          <p:nvPr/>
        </p:nvSpPr>
        <p:spPr>
          <a:xfrm rot="-2967759">
            <a:off x="-589181" y="4400986"/>
            <a:ext cx="8476194" cy="1665065"/>
          </a:xfrm>
          <a:prstGeom prst="rect">
            <a:avLst/>
          </a:prstGeom>
        </p:spPr>
        <p:txBody>
          <a:bodyPr lIns="0" tIns="0" rIns="0" bIns="0" rtlCol="0" anchor="t">
            <a:spAutoFit/>
          </a:bodyPr>
          <a:lstStyle/>
          <a:p>
            <a:pPr algn="ctr">
              <a:lnSpc>
                <a:spcPts val="12174"/>
              </a:lnSpc>
            </a:pPr>
            <a:r>
              <a:rPr lang="en-US" sz="8696">
                <a:solidFill>
                  <a:srgbClr val="000000">
                    <a:alpha val="6667"/>
                  </a:srgbClr>
                </a:solidFill>
                <a:latin typeface="Calibri (MS) Bold"/>
              </a:rPr>
              <a:t>WZÓR</a:t>
            </a:r>
          </a:p>
        </p:txBody>
      </p:sp>
      <p:sp>
        <p:nvSpPr>
          <p:cNvPr id="30" name="TextBox 30"/>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145</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7560000" cy="8035898"/>
            <a:chOff x="0" y="0"/>
            <a:chExt cx="10080000" cy="10714531"/>
          </a:xfrm>
        </p:grpSpPr>
        <p:sp>
          <p:nvSpPr>
            <p:cNvPr id="3" name="AutoShape 3"/>
            <p:cNvSpPr/>
            <p:nvPr/>
          </p:nvSpPr>
          <p:spPr>
            <a:xfrm>
              <a:off x="0" y="0"/>
              <a:ext cx="10080000" cy="10714531"/>
            </a:xfrm>
            <a:prstGeom prst="rect">
              <a:avLst/>
            </a:prstGeom>
            <a:solidFill>
              <a:srgbClr val="F7F4F0"/>
            </a:solidFill>
          </p:spPr>
          <p:txBody>
            <a:bodyPr/>
            <a:lstStyle/>
            <a:p>
              <a:endParaRPr lang="pl-PL"/>
            </a:p>
          </p:txBody>
        </p:sp>
      </p:grpSp>
      <p:grpSp>
        <p:nvGrpSpPr>
          <p:cNvPr id="4" name="Group 4"/>
          <p:cNvGrpSpPr/>
          <p:nvPr/>
        </p:nvGrpSpPr>
        <p:grpSpPr>
          <a:xfrm>
            <a:off x="756000" y="756000"/>
            <a:ext cx="6048000" cy="9180000"/>
            <a:chOff x="0" y="0"/>
            <a:chExt cx="35507596" cy="53895458"/>
          </a:xfrm>
        </p:grpSpPr>
        <p:sp>
          <p:nvSpPr>
            <p:cNvPr id="5" name="Freeform 5"/>
            <p:cNvSpPr/>
            <p:nvPr/>
          </p:nvSpPr>
          <p:spPr>
            <a:xfrm>
              <a:off x="0" y="0"/>
              <a:ext cx="35507597" cy="53895458"/>
            </a:xfrm>
            <a:custGeom>
              <a:avLst/>
              <a:gdLst/>
              <a:ahLst/>
              <a:cxnLst/>
              <a:rect l="l" t="t" r="r" b="b"/>
              <a:pathLst>
                <a:path w="35507597" h="53895458">
                  <a:moveTo>
                    <a:pt x="0" y="0"/>
                  </a:moveTo>
                  <a:lnTo>
                    <a:pt x="0" y="53895458"/>
                  </a:lnTo>
                  <a:lnTo>
                    <a:pt x="35507597" y="53895458"/>
                  </a:lnTo>
                  <a:lnTo>
                    <a:pt x="35507597" y="0"/>
                  </a:lnTo>
                  <a:lnTo>
                    <a:pt x="0" y="0"/>
                  </a:lnTo>
                  <a:close/>
                  <a:moveTo>
                    <a:pt x="35446636" y="53834500"/>
                  </a:moveTo>
                  <a:lnTo>
                    <a:pt x="59690" y="53834500"/>
                  </a:lnTo>
                  <a:lnTo>
                    <a:pt x="59690" y="59690"/>
                  </a:lnTo>
                  <a:lnTo>
                    <a:pt x="35446636" y="59690"/>
                  </a:lnTo>
                  <a:lnTo>
                    <a:pt x="35446636" y="53834500"/>
                  </a:lnTo>
                  <a:close/>
                </a:path>
              </a:pathLst>
            </a:custGeom>
            <a:solidFill>
              <a:srgbClr val="000000"/>
            </a:solidFill>
          </p:spPr>
          <p:txBody>
            <a:bodyPr/>
            <a:lstStyle/>
            <a:p>
              <a:endParaRPr lang="pl-PL"/>
            </a:p>
          </p:txBody>
        </p:sp>
      </p:grpSp>
      <p:grpSp>
        <p:nvGrpSpPr>
          <p:cNvPr id="6" name="Group 6"/>
          <p:cNvGrpSpPr/>
          <p:nvPr/>
        </p:nvGrpSpPr>
        <p:grpSpPr>
          <a:xfrm>
            <a:off x="858451" y="878945"/>
            <a:ext cx="5843098" cy="8995270"/>
            <a:chOff x="0" y="0"/>
            <a:chExt cx="7790797" cy="11993693"/>
          </a:xfrm>
        </p:grpSpPr>
        <p:pic>
          <p:nvPicPr>
            <p:cNvPr id="7" name="Picture 7"/>
            <p:cNvPicPr>
              <a:picLocks noChangeAspect="1"/>
            </p:cNvPicPr>
            <p:nvPr/>
          </p:nvPicPr>
          <p:blipFill>
            <a:blip r:embed="rId2"/>
            <a:srcRect l="12996" r="57471" b="20355"/>
            <a:stretch>
              <a:fillRect/>
            </a:stretch>
          </p:blipFill>
          <p:spPr>
            <a:xfrm>
              <a:off x="0" y="0"/>
              <a:ext cx="7790797" cy="11993693"/>
            </a:xfrm>
            <a:prstGeom prst="rect">
              <a:avLst/>
            </a:prstGeom>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8343900"/>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Ochrona</a:t>
            </a:r>
            <a:r>
              <a:rPr lang="en-US" sz="1200" spc="-48" dirty="0">
                <a:solidFill>
                  <a:srgbClr val="000000"/>
                </a:solidFill>
                <a:latin typeface="Arimo Bold"/>
              </a:rPr>
              <a:t> </a:t>
            </a:r>
            <a:r>
              <a:rPr lang="en-US" sz="1200" spc="-48" dirty="0" err="1">
                <a:solidFill>
                  <a:srgbClr val="000000"/>
                </a:solidFill>
                <a:latin typeface="Arimo Bold"/>
              </a:rPr>
              <a:t>dóbr</a:t>
            </a:r>
            <a:r>
              <a:rPr lang="en-US" sz="1200" spc="-48" dirty="0">
                <a:solidFill>
                  <a:srgbClr val="000000"/>
                </a:solidFill>
                <a:latin typeface="Arimo Bold"/>
              </a:rPr>
              <a:t> </a:t>
            </a:r>
            <a:r>
              <a:rPr lang="en-US" sz="1200" spc="-48" dirty="0" err="1">
                <a:solidFill>
                  <a:srgbClr val="000000"/>
                </a:solidFill>
                <a:latin typeface="Arimo Bold"/>
              </a:rPr>
              <a:t>osobistych</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ochrona</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niemajątkowych</a:t>
            </a:r>
            <a:r>
              <a:rPr lang="en-US" sz="1200" spc="-48" dirty="0">
                <a:solidFill>
                  <a:srgbClr val="000000"/>
                </a:solidFill>
                <a:latin typeface="Arimo"/>
              </a:rPr>
              <a:t> </a:t>
            </a:r>
            <a:r>
              <a:rPr lang="en-US" sz="1200" spc="-48" dirty="0" err="1">
                <a:solidFill>
                  <a:srgbClr val="000000"/>
                </a:solidFill>
                <a:latin typeface="Arimo"/>
              </a:rPr>
              <a:t>przysługująca</a:t>
            </a:r>
            <a:r>
              <a:rPr lang="en-US" sz="1200" spc="-48" dirty="0">
                <a:solidFill>
                  <a:srgbClr val="000000"/>
                </a:solidFill>
                <a:latin typeface="Arimo"/>
              </a:rPr>
              <a:t> </a:t>
            </a:r>
            <a:r>
              <a:rPr lang="en-US" sz="1200" spc="-48" dirty="0" err="1">
                <a:solidFill>
                  <a:srgbClr val="000000"/>
                </a:solidFill>
                <a:latin typeface="Arimo"/>
              </a:rPr>
              <a:t>każdej</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fizycznej</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związana</a:t>
            </a:r>
            <a:r>
              <a:rPr lang="en-US" sz="1200" spc="-48" dirty="0">
                <a:solidFill>
                  <a:srgbClr val="000000"/>
                </a:solidFill>
                <a:latin typeface="Arimo"/>
              </a:rPr>
              <a:t> z ich </a:t>
            </a:r>
            <a:r>
              <a:rPr lang="en-US" sz="1200" spc="-48" dirty="0" err="1">
                <a:solidFill>
                  <a:srgbClr val="000000"/>
                </a:solidFill>
                <a:latin typeface="Arimo"/>
              </a:rPr>
              <a:t>indywidualnym</a:t>
            </a:r>
            <a:r>
              <a:rPr lang="en-US" sz="1200" spc="-48" dirty="0">
                <a:solidFill>
                  <a:srgbClr val="000000"/>
                </a:solidFill>
                <a:latin typeface="Arimo"/>
              </a:rPr>
              <a:t> </a:t>
            </a:r>
            <a:r>
              <a:rPr lang="en-US" sz="1200" spc="-48" dirty="0" err="1">
                <a:solidFill>
                  <a:srgbClr val="000000"/>
                </a:solidFill>
                <a:latin typeface="Arimo"/>
              </a:rPr>
              <a:t>istnieniem</a:t>
            </a:r>
            <a:r>
              <a:rPr lang="en-US" sz="1200" spc="-48" dirty="0">
                <a:solidFill>
                  <a:srgbClr val="000000"/>
                </a:solidFill>
                <a:latin typeface="Arimo"/>
              </a:rPr>
              <a:t>. </a:t>
            </a:r>
            <a:r>
              <a:rPr lang="en-US" sz="1200" spc="-48" dirty="0" err="1">
                <a:solidFill>
                  <a:srgbClr val="000000"/>
                </a:solidFill>
                <a:latin typeface="Arimo"/>
              </a:rPr>
              <a:t>Kodeks</a:t>
            </a:r>
            <a:r>
              <a:rPr lang="en-US" sz="1200" spc="-48" dirty="0">
                <a:solidFill>
                  <a:srgbClr val="000000"/>
                </a:solidFill>
                <a:latin typeface="Arimo"/>
              </a:rPr>
              <a:t> </a:t>
            </a:r>
            <a:r>
              <a:rPr lang="en-US" sz="1200" spc="-48" dirty="0" err="1">
                <a:solidFill>
                  <a:srgbClr val="000000"/>
                </a:solidFill>
                <a:latin typeface="Arimo"/>
              </a:rPr>
              <a:t>cywilny</a:t>
            </a:r>
            <a:r>
              <a:rPr lang="en-US" sz="1200" spc="-48" dirty="0">
                <a:solidFill>
                  <a:srgbClr val="000000"/>
                </a:solidFill>
                <a:latin typeface="Arimo"/>
              </a:rPr>
              <a:t> </a:t>
            </a:r>
            <a:r>
              <a:rPr lang="en-US" sz="1200" spc="-48" dirty="0" err="1">
                <a:solidFill>
                  <a:srgbClr val="000000"/>
                </a:solidFill>
                <a:latin typeface="Arimo"/>
              </a:rPr>
              <a:t>wskazuje</a:t>
            </a:r>
            <a:r>
              <a:rPr lang="en-US" sz="1200" spc="-48" dirty="0">
                <a:solidFill>
                  <a:srgbClr val="000000"/>
                </a:solidFill>
                <a:latin typeface="Arimo"/>
              </a:rPr>
              <a:t> w art. 23 </a:t>
            </a:r>
            <a:r>
              <a:rPr lang="en-US" sz="1200" spc="-48" dirty="0" err="1">
                <a:solidFill>
                  <a:srgbClr val="000000"/>
                </a:solidFill>
                <a:latin typeface="Arimo"/>
              </a:rPr>
              <a:t>przykładowe</a:t>
            </a:r>
            <a:r>
              <a:rPr lang="en-US" sz="1200" spc="-48" dirty="0">
                <a:solidFill>
                  <a:srgbClr val="000000"/>
                </a:solidFill>
                <a:latin typeface="Arimo"/>
              </a:rPr>
              <a:t> </a:t>
            </a:r>
            <a:r>
              <a:rPr lang="en-US" sz="1200" spc="-48" dirty="0" err="1">
                <a:solidFill>
                  <a:srgbClr val="000000"/>
                </a:solidFill>
                <a:latin typeface="Arimo"/>
              </a:rPr>
              <a:t>rodzaje</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objętych</a:t>
            </a:r>
            <a:r>
              <a:rPr lang="en-US" sz="1200" spc="-48" dirty="0">
                <a:solidFill>
                  <a:srgbClr val="000000"/>
                </a:solidFill>
                <a:latin typeface="Arimo"/>
              </a:rPr>
              <a:t> </a:t>
            </a:r>
            <a:r>
              <a:rPr lang="en-US" sz="1200" spc="-48" dirty="0" err="1">
                <a:solidFill>
                  <a:srgbClr val="000000"/>
                </a:solidFill>
                <a:latin typeface="Arimo"/>
              </a:rPr>
              <a:t>ochroną</a:t>
            </a:r>
            <a:r>
              <a:rPr lang="en-US" sz="1200" spc="-48" dirty="0">
                <a:solidFill>
                  <a:srgbClr val="000000"/>
                </a:solidFill>
                <a:latin typeface="Arimo"/>
              </a:rPr>
              <a:t>, są </a:t>
            </a:r>
            <a:r>
              <a:rPr lang="en-US" sz="1200" spc="-48" dirty="0" err="1">
                <a:solidFill>
                  <a:srgbClr val="000000"/>
                </a:solidFill>
                <a:latin typeface="Arimo"/>
              </a:rPr>
              <a:t>nimi</a:t>
            </a:r>
            <a:r>
              <a:rPr lang="en-US" sz="1200" spc="-48" dirty="0">
                <a:solidFill>
                  <a:srgbClr val="000000"/>
                </a:solidFill>
                <a:latin typeface="Arimo"/>
              </a:rPr>
              <a:t> np. </a:t>
            </a:r>
            <a:r>
              <a:rPr lang="en-US" sz="1200" spc="-48" dirty="0" err="1">
                <a:solidFill>
                  <a:srgbClr val="000000"/>
                </a:solidFill>
                <a:latin typeface="Arimo"/>
              </a:rPr>
              <a:t>wolność</a:t>
            </a:r>
            <a:r>
              <a:rPr lang="en-US" sz="1200" spc="-48" dirty="0">
                <a:solidFill>
                  <a:srgbClr val="000000"/>
                </a:solidFill>
                <a:latin typeface="Arimo"/>
              </a:rPr>
              <a:t>, </a:t>
            </a:r>
            <a:r>
              <a:rPr lang="en-US" sz="1200" spc="-48" dirty="0" err="1">
                <a:solidFill>
                  <a:srgbClr val="000000"/>
                </a:solidFill>
                <a:latin typeface="Arimo"/>
              </a:rPr>
              <a:t>nazwisko</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pseudonim</a:t>
            </a:r>
            <a:r>
              <a:rPr lang="en-US" sz="1200" spc="-48" dirty="0">
                <a:solidFill>
                  <a:srgbClr val="000000"/>
                </a:solidFill>
                <a:latin typeface="Arimo"/>
              </a:rPr>
              <a:t>, </a:t>
            </a:r>
            <a:r>
              <a:rPr lang="en-US" sz="1200" spc="-48" dirty="0" err="1">
                <a:solidFill>
                  <a:srgbClr val="000000"/>
                </a:solidFill>
                <a:latin typeface="Arimo"/>
              </a:rPr>
              <a:t>wizerunek</a:t>
            </a:r>
            <a:r>
              <a:rPr lang="en-US" sz="1200" spc="-48" dirty="0">
                <a:solidFill>
                  <a:srgbClr val="000000"/>
                </a:solidFill>
                <a:latin typeface="Arimo"/>
              </a:rPr>
              <a:t>. Dobra </a:t>
            </a:r>
            <a:r>
              <a:rPr lang="en-US" sz="1200" spc="-48" dirty="0" err="1">
                <a:solidFill>
                  <a:srgbClr val="000000"/>
                </a:solidFill>
                <a:latin typeface="Arimo"/>
              </a:rPr>
              <a:t>osobiste</a:t>
            </a:r>
            <a:r>
              <a:rPr lang="en-US" sz="1200" spc="-48" dirty="0">
                <a:solidFill>
                  <a:srgbClr val="000000"/>
                </a:solidFill>
                <a:latin typeface="Arimo"/>
              </a:rPr>
              <a:t> </a:t>
            </a:r>
            <a:r>
              <a:rPr lang="en-US" sz="1200" spc="-48" dirty="0" err="1">
                <a:solidFill>
                  <a:srgbClr val="000000"/>
                </a:solidFill>
                <a:latin typeface="Arimo"/>
              </a:rPr>
              <a:t>odnoszą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uznanych</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społeczeństwo</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system prawny </a:t>
            </a:r>
            <a:r>
              <a:rPr lang="en-US" sz="1200" spc="-48" dirty="0" err="1">
                <a:solidFill>
                  <a:srgbClr val="000000"/>
                </a:solidFill>
                <a:latin typeface="Arimo"/>
              </a:rPr>
              <a:t>wartości</a:t>
            </a:r>
            <a:r>
              <a:rPr lang="en-US" sz="1200" spc="-48" dirty="0">
                <a:solidFill>
                  <a:srgbClr val="000000"/>
                </a:solidFill>
                <a:latin typeface="Arimo"/>
              </a:rPr>
              <a:t> </a:t>
            </a:r>
            <a:r>
              <a:rPr lang="en-US" sz="1200" spc="-48" dirty="0" err="1">
                <a:solidFill>
                  <a:srgbClr val="000000"/>
                </a:solidFill>
                <a:latin typeface="Arimo"/>
              </a:rPr>
              <a:t>obejmujących</a:t>
            </a:r>
            <a:r>
              <a:rPr lang="en-US" sz="1200" spc="-48" dirty="0">
                <a:solidFill>
                  <a:srgbClr val="000000"/>
                </a:solidFill>
                <a:latin typeface="Arimo"/>
              </a:rPr>
              <a:t> </a:t>
            </a:r>
            <a:r>
              <a:rPr lang="en-US" sz="1200" spc="-48" dirty="0" err="1">
                <a:solidFill>
                  <a:srgbClr val="000000"/>
                </a:solidFill>
                <a:latin typeface="Arimo"/>
              </a:rPr>
              <a:t>psychiczną</a:t>
            </a:r>
            <a:r>
              <a:rPr lang="en-US" sz="1200" spc="-48" dirty="0">
                <a:solidFill>
                  <a:srgbClr val="000000"/>
                </a:solidFill>
                <a:latin typeface="Arimo"/>
              </a:rPr>
              <a:t> i </a:t>
            </a:r>
            <a:r>
              <a:rPr lang="en-US" sz="1200" spc="-48" dirty="0" err="1">
                <a:solidFill>
                  <a:srgbClr val="000000"/>
                </a:solidFill>
                <a:latin typeface="Arimo"/>
              </a:rPr>
              <a:t>fizyczną</a:t>
            </a:r>
            <a:r>
              <a:rPr lang="en-US" sz="1200" spc="-48" dirty="0">
                <a:solidFill>
                  <a:srgbClr val="000000"/>
                </a:solidFill>
                <a:latin typeface="Arimo"/>
              </a:rPr>
              <a:t> </a:t>
            </a:r>
            <a:r>
              <a:rPr lang="en-US" sz="1200" spc="-48" dirty="0" err="1">
                <a:solidFill>
                  <a:srgbClr val="000000"/>
                </a:solidFill>
                <a:latin typeface="Arimo"/>
              </a:rPr>
              <a:t>integralność</a:t>
            </a:r>
            <a:r>
              <a:rPr lang="en-US" sz="1200" spc="-48" dirty="0">
                <a:solidFill>
                  <a:srgbClr val="000000"/>
                </a:solidFill>
                <a:latin typeface="Arimo"/>
              </a:rPr>
              <a:t> </a:t>
            </a:r>
            <a:r>
              <a:rPr lang="en-US" sz="1200" spc="-48" dirty="0" err="1">
                <a:solidFill>
                  <a:srgbClr val="000000"/>
                </a:solidFill>
                <a:latin typeface="Arimo"/>
              </a:rPr>
              <a:t>człowieka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indywidualność</a:t>
            </a:r>
            <a:r>
              <a:rPr lang="en-US" sz="1200" spc="-48" dirty="0">
                <a:solidFill>
                  <a:srgbClr val="000000"/>
                </a:solidFill>
                <a:latin typeface="Arimo"/>
              </a:rPr>
              <a:t>, </a:t>
            </a:r>
            <a:r>
              <a:rPr lang="en-US" sz="1200" spc="-48" dirty="0" err="1">
                <a:solidFill>
                  <a:srgbClr val="000000"/>
                </a:solidFill>
                <a:latin typeface="Arimo"/>
              </a:rPr>
              <a:t>godność</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pozycję</a:t>
            </a:r>
            <a:r>
              <a:rPr lang="en-US" sz="1200" spc="-48" dirty="0">
                <a:solidFill>
                  <a:srgbClr val="000000"/>
                </a:solidFill>
                <a:latin typeface="Arimo"/>
              </a:rPr>
              <a:t> w </a:t>
            </a:r>
            <a:r>
              <a:rPr lang="en-US" sz="1200" spc="-48" dirty="0" err="1">
                <a:solidFill>
                  <a:srgbClr val="000000"/>
                </a:solidFill>
                <a:latin typeface="Arimo"/>
              </a:rPr>
              <a:t>społeczeństwie</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Bold"/>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a:t>
            </a:r>
            <a:r>
              <a:rPr lang="en-US" sz="1200" spc="-48" dirty="0">
                <a:solidFill>
                  <a:srgbClr val="000000"/>
                </a:solidFill>
                <a:latin typeface="Arimo"/>
                <a:ea typeface="Arimo"/>
              </a:rPr>
              <a:t> –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br>
              <a:rPr lang="pl-PL" sz="1200" spc="-48" dirty="0">
                <a:solidFill>
                  <a:srgbClr val="000000"/>
                </a:solidFill>
                <a:latin typeface="Arimo"/>
                <a:ea typeface="Arimo"/>
              </a:rPr>
            </a:br>
            <a:r>
              <a:rPr lang="en-US" sz="1200" spc="-48" dirty="0">
                <a:solidFill>
                  <a:srgbClr val="000000"/>
                </a:solidFill>
                <a:latin typeface="Arimo"/>
                <a:ea typeface="Arimo"/>
              </a:rPr>
              <a:t>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a:t>
            </a:r>
            <a:br>
              <a:rPr lang="pl-PL" sz="1200" spc="-48" dirty="0">
                <a:solidFill>
                  <a:srgbClr val="000000"/>
                </a:solidFill>
                <a:latin typeface="Arimo"/>
                <a:ea typeface="Arimo"/>
              </a:rPr>
            </a:br>
            <a:r>
              <a:rPr lang="en-US" sz="1200" spc="-48" dirty="0">
                <a:solidFill>
                  <a:srgbClr val="000000"/>
                </a:solidFill>
                <a:latin typeface="Arimo"/>
                <a:ea typeface="Arimo"/>
              </a:rPr>
              <a:t>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a:t>
            </a:r>
            <a:r>
              <a:rPr lang="pl-PL" sz="1200" spc="-48" dirty="0">
                <a:solidFill>
                  <a:srgbClr val="000000"/>
                </a:solidFill>
                <a:latin typeface="Arimo"/>
                <a:ea typeface="Arimo"/>
              </a:rPr>
              <a:t> </a:t>
            </a:r>
            <a:r>
              <a:rPr lang="en-US" sz="1200" spc="-48" dirty="0">
                <a:solidFill>
                  <a:srgbClr val="000000"/>
                </a:solidFill>
                <a:latin typeface="Arimo"/>
                <a:ea typeface="Arimo"/>
              </a:rPr>
              <a:t>§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8.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niego</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15</a:t>
            </a:r>
          </a:p>
        </p:txBody>
      </p:sp>
      <p:sp>
        <p:nvSpPr>
          <p:cNvPr id="10" name="TextBox 19">
            <a:extLst>
              <a:ext uri="{FF2B5EF4-FFF2-40B4-BE49-F238E27FC236}">
                <a16:creationId xmlns:a16="http://schemas.microsoft.com/office/drawing/2014/main" id="{4DD7E59D-D50E-55F9-081A-9374142821BF}"/>
              </a:ext>
            </a:extLst>
          </p:cNvPr>
          <p:cNvSpPr txBox="1"/>
          <p:nvPr/>
        </p:nvSpPr>
        <p:spPr>
          <a:xfrm>
            <a:off x="2622179" y="517652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16" name="TextBox 19">
            <a:extLst>
              <a:ext uri="{FF2B5EF4-FFF2-40B4-BE49-F238E27FC236}">
                <a16:creationId xmlns:a16="http://schemas.microsoft.com/office/drawing/2014/main" id="{9DFC3D64-BABC-DC11-D83B-FB24C6C17D41}"/>
              </a:ext>
            </a:extLst>
          </p:cNvPr>
          <p:cNvSpPr txBox="1"/>
          <p:nvPr/>
        </p:nvSpPr>
        <p:spPr>
          <a:xfrm>
            <a:off x="1912349" y="748493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7620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„Mobbing”</a:t>
            </a:r>
            <a:r>
              <a:rPr lang="en-US" sz="1200" spc="-48">
                <a:solidFill>
                  <a:srgbClr val="000000"/>
                </a:solidFill>
                <a:latin typeface="Arimo"/>
              </a:rPr>
              <a:t> -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skierowane</a:t>
            </a:r>
            <a:r>
              <a:rPr lang="en-US" sz="1200" spc="-48">
                <a:solidFill>
                  <a:srgbClr val="000000"/>
                </a:solidFill>
                <a:latin typeface="Arimo"/>
              </a:rPr>
              <a:t> </a:t>
            </a:r>
            <a:r>
              <a:rPr lang="en-US" sz="1200" spc="-48" err="1">
                <a:solidFill>
                  <a:srgbClr val="000000"/>
                </a:solidFill>
                <a:latin typeface="Arimo"/>
              </a:rPr>
              <a:t>przeciwko</a:t>
            </a:r>
            <a:r>
              <a:rPr lang="en-US" sz="1200" spc="-48">
                <a:solidFill>
                  <a:srgbClr val="000000"/>
                </a:solidFill>
                <a:latin typeface="Arimo"/>
              </a:rPr>
              <a:t> </a:t>
            </a:r>
            <a:r>
              <a:rPr lang="en-US" sz="1200" spc="-48" err="1">
                <a:solidFill>
                  <a:srgbClr val="000000"/>
                </a:solidFill>
                <a:latin typeface="Arimo"/>
              </a:rPr>
              <a:t>pracownikowi</a:t>
            </a:r>
            <a:r>
              <a:rPr lang="en-US" sz="1200" spc="-48">
                <a:solidFill>
                  <a:srgbClr val="000000"/>
                </a:solidFill>
                <a:latin typeface="Arimo"/>
              </a:rPr>
              <a:t>, </a:t>
            </a:r>
            <a:r>
              <a:rPr lang="en-US" sz="1200" spc="-48" err="1">
                <a:solidFill>
                  <a:srgbClr val="000000"/>
                </a:solidFill>
                <a:latin typeface="Arimo"/>
              </a:rPr>
              <a:t>polegające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uporczywym</a:t>
            </a:r>
            <a:r>
              <a:rPr lang="en-US" sz="1200" spc="-48">
                <a:solidFill>
                  <a:srgbClr val="000000"/>
                </a:solidFill>
                <a:latin typeface="Arimo"/>
              </a:rPr>
              <a:t> i </a:t>
            </a:r>
            <a:r>
              <a:rPr lang="en-US" sz="1200" spc="-48" err="1">
                <a:solidFill>
                  <a:srgbClr val="000000"/>
                </a:solidFill>
                <a:latin typeface="Arimo"/>
              </a:rPr>
              <a:t>długotrwałym</a:t>
            </a:r>
            <a:r>
              <a:rPr lang="en-US" sz="1200" spc="-48">
                <a:solidFill>
                  <a:srgbClr val="000000"/>
                </a:solidFill>
                <a:latin typeface="Arimo"/>
              </a:rPr>
              <a:t> </a:t>
            </a:r>
            <a:r>
              <a:rPr lang="en-US" sz="1200" spc="-48" err="1">
                <a:solidFill>
                  <a:srgbClr val="000000"/>
                </a:solidFill>
                <a:latin typeface="Arimo"/>
              </a:rPr>
              <a:t>nękaniu</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zastraszaniu</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 </a:t>
            </a:r>
            <a:r>
              <a:rPr lang="en-US" sz="1200" spc="-48" err="1">
                <a:solidFill>
                  <a:srgbClr val="000000"/>
                </a:solidFill>
                <a:latin typeface="Arimo"/>
              </a:rPr>
              <a:t>wywołujące</a:t>
            </a:r>
            <a:r>
              <a:rPr lang="en-US" sz="1200" spc="-48">
                <a:solidFill>
                  <a:srgbClr val="000000"/>
                </a:solidFill>
                <a:latin typeface="Arimo"/>
              </a:rPr>
              <a:t> u </a:t>
            </a:r>
            <a:r>
              <a:rPr lang="en-US" sz="1200" spc="-48" err="1">
                <a:solidFill>
                  <a:srgbClr val="000000"/>
                </a:solidFill>
                <a:latin typeface="Arimo"/>
              </a:rPr>
              <a:t>niego</a:t>
            </a:r>
            <a:r>
              <a:rPr lang="en-US" sz="1200" spc="-48">
                <a:solidFill>
                  <a:srgbClr val="000000"/>
                </a:solidFill>
                <a:latin typeface="Arimo"/>
              </a:rPr>
              <a:t> </a:t>
            </a:r>
            <a:r>
              <a:rPr lang="en-US" sz="1200" spc="-48" err="1">
                <a:solidFill>
                  <a:srgbClr val="000000"/>
                </a:solidFill>
                <a:latin typeface="Arimo"/>
              </a:rPr>
              <a:t>zaniżoną</a:t>
            </a:r>
            <a:r>
              <a:rPr lang="en-US" sz="1200" spc="-48">
                <a:solidFill>
                  <a:srgbClr val="000000"/>
                </a:solidFill>
                <a:latin typeface="Arimo"/>
              </a:rPr>
              <a:t> </a:t>
            </a:r>
            <a:r>
              <a:rPr lang="en-US" sz="1200" spc="-48" err="1">
                <a:solidFill>
                  <a:srgbClr val="000000"/>
                </a:solidFill>
                <a:latin typeface="Arimo"/>
              </a:rPr>
              <a:t>ocenę</a:t>
            </a:r>
            <a:r>
              <a:rPr lang="en-US" sz="1200" spc="-48">
                <a:solidFill>
                  <a:srgbClr val="000000"/>
                </a:solidFill>
                <a:latin typeface="Arimo"/>
              </a:rPr>
              <a:t> </a:t>
            </a:r>
            <a:r>
              <a:rPr lang="en-US" sz="1200" spc="-48" err="1">
                <a:solidFill>
                  <a:srgbClr val="000000"/>
                </a:solidFill>
                <a:latin typeface="Arimo"/>
              </a:rPr>
              <a:t>przydatności</a:t>
            </a:r>
            <a:r>
              <a:rPr lang="en-US" sz="1200" spc="-48">
                <a:solidFill>
                  <a:srgbClr val="000000"/>
                </a:solidFill>
                <a:latin typeface="Arimo"/>
              </a:rPr>
              <a:t> </a:t>
            </a:r>
            <a:r>
              <a:rPr lang="en-US" sz="1200" spc="-48" err="1">
                <a:solidFill>
                  <a:srgbClr val="000000"/>
                </a:solidFill>
                <a:latin typeface="Arimo"/>
              </a:rPr>
              <a:t>zawodowej</a:t>
            </a:r>
            <a:r>
              <a:rPr lang="en-US" sz="1200" spc="-48">
                <a:solidFill>
                  <a:srgbClr val="000000"/>
                </a:solidFill>
                <a:latin typeface="Arimo"/>
              </a:rPr>
              <a:t>, </a:t>
            </a:r>
            <a:r>
              <a:rPr lang="en-US" sz="1200" spc="-48" err="1">
                <a:solidFill>
                  <a:srgbClr val="000000"/>
                </a:solidFill>
                <a:latin typeface="Arimo"/>
              </a:rPr>
              <a:t>powodujące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poniżenie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ośmieszenie</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 </a:t>
            </a:r>
            <a:r>
              <a:rPr lang="en-US" sz="1200" spc="-48" err="1">
                <a:solidFill>
                  <a:srgbClr val="000000"/>
                </a:solidFill>
                <a:latin typeface="Arimo"/>
              </a:rPr>
              <a:t>izolowanie</a:t>
            </a:r>
            <a:r>
              <a:rPr lang="en-US" sz="1200" spc="-48">
                <a:solidFill>
                  <a:srgbClr val="000000"/>
                </a:solidFill>
                <a:latin typeface="Arimo"/>
              </a:rPr>
              <a:t> go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wyeliminowanie</a:t>
            </a:r>
            <a:r>
              <a:rPr lang="en-US" sz="1200" spc="-48">
                <a:solidFill>
                  <a:srgbClr val="000000"/>
                </a:solidFill>
                <a:latin typeface="Arimo"/>
              </a:rPr>
              <a:t> </a:t>
            </a:r>
          </a:p>
          <a:p>
            <a:pPr algn="just">
              <a:lnSpc>
                <a:spcPts val="1439"/>
              </a:lnSpc>
            </a:pPr>
            <a:r>
              <a:rPr lang="en-US" sz="1200" spc="-48">
                <a:solidFill>
                  <a:srgbClr val="000000"/>
                </a:solidFill>
                <a:latin typeface="Arimo"/>
              </a:rPr>
              <a:t> z </a:t>
            </a:r>
            <a:r>
              <a:rPr lang="en-US" sz="1200" spc="-48" err="1">
                <a:solidFill>
                  <a:srgbClr val="000000"/>
                </a:solidFill>
                <a:latin typeface="Arimo"/>
              </a:rPr>
              <a:t>zespołu</a:t>
            </a:r>
            <a:r>
              <a:rPr lang="en-US" sz="1200" spc="-48">
                <a:solidFill>
                  <a:srgbClr val="000000"/>
                </a:solidFill>
                <a:latin typeface="Arimo"/>
              </a:rPr>
              <a:t> </a:t>
            </a:r>
            <a:r>
              <a:rPr lang="en-US" sz="1200" spc="-48" err="1">
                <a:solidFill>
                  <a:srgbClr val="000000"/>
                </a:solidFill>
                <a:latin typeface="Arimo"/>
              </a:rPr>
              <a:t>współpracowników</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a:t>
            </a:r>
            <a:r>
              <a:rPr lang="en-US" sz="1200" spc="-48" err="1">
                <a:solidFill>
                  <a:srgbClr val="000000"/>
                </a:solidFill>
                <a:latin typeface="Arimo Bold"/>
              </a:rPr>
              <a:t>Komisja</a:t>
            </a:r>
            <a:r>
              <a:rPr lang="en-US" sz="1200" spc="-48">
                <a:solidFill>
                  <a:srgbClr val="000000"/>
                </a:solidFill>
                <a:latin typeface="Arimo Bold"/>
              </a:rPr>
              <a:t>”</a:t>
            </a:r>
            <a:r>
              <a:rPr lang="en-US" sz="1200" spc="-48">
                <a:solidFill>
                  <a:srgbClr val="000000"/>
                </a:solidFill>
                <a:latin typeface="Arimo"/>
              </a:rPr>
              <a:t> - organ </a:t>
            </a:r>
            <a:r>
              <a:rPr lang="en-US" sz="1200" spc="-48" err="1">
                <a:solidFill>
                  <a:srgbClr val="000000"/>
                </a:solidFill>
                <a:latin typeface="Arimo"/>
              </a:rPr>
              <a:t>powołany</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pracodawcę</a:t>
            </a:r>
            <a:r>
              <a:rPr lang="en-US" sz="1200" spc="-48">
                <a:solidFill>
                  <a:srgbClr val="000000"/>
                </a:solidFill>
                <a:latin typeface="Arimo"/>
              </a:rPr>
              <a:t>/</a:t>
            </a:r>
            <a:r>
              <a:rPr lang="en-US" sz="1200" spc="-48" err="1">
                <a:solidFill>
                  <a:srgbClr val="000000"/>
                </a:solidFill>
                <a:latin typeface="Arimo"/>
              </a:rPr>
              <a:t>zleceniodawcę</a:t>
            </a:r>
            <a:r>
              <a:rPr lang="en-US" sz="1200" spc="-48">
                <a:solidFill>
                  <a:srgbClr val="000000"/>
                </a:solidFill>
                <a:latin typeface="Arimo"/>
              </a:rPr>
              <a:t>/</a:t>
            </a:r>
            <a:r>
              <a:rPr lang="en-US" sz="1200" spc="-48" err="1">
                <a:solidFill>
                  <a:srgbClr val="000000"/>
                </a:solidFill>
                <a:latin typeface="Arimo"/>
              </a:rPr>
              <a:t>organizatora</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którego</a:t>
            </a:r>
            <a:r>
              <a:rPr lang="en-US" sz="1200" spc="-48">
                <a:solidFill>
                  <a:srgbClr val="000000"/>
                </a:solidFill>
                <a:latin typeface="Arimo"/>
              </a:rPr>
              <a:t> </a:t>
            </a:r>
            <a:r>
              <a:rPr lang="en-US" sz="1200" spc="-48" err="1">
                <a:solidFill>
                  <a:srgbClr val="000000"/>
                </a:solidFill>
                <a:latin typeface="Arimo"/>
              </a:rPr>
              <a:t>zadaniem</a:t>
            </a:r>
            <a:r>
              <a:rPr lang="en-US" sz="1200" spc="-48">
                <a:solidFill>
                  <a:srgbClr val="000000"/>
                </a:solidFill>
                <a:latin typeface="Arimo"/>
              </a:rPr>
              <a:t> jest </a:t>
            </a:r>
            <a:r>
              <a:rPr lang="en-US" sz="1200" spc="-48" err="1">
                <a:solidFill>
                  <a:srgbClr val="000000"/>
                </a:solidFill>
                <a:latin typeface="Arimo"/>
              </a:rPr>
              <a:t>rozpatrywanie</a:t>
            </a:r>
            <a:r>
              <a:rPr lang="en-US" sz="1200" spc="-48">
                <a:solidFill>
                  <a:srgbClr val="000000"/>
                </a:solidFill>
                <a:latin typeface="Arimo"/>
              </a:rPr>
              <a:t> i </a:t>
            </a:r>
            <a:r>
              <a:rPr lang="en-US" sz="1200" spc="-48" err="1">
                <a:solidFill>
                  <a:srgbClr val="000000"/>
                </a:solidFill>
                <a:latin typeface="Arimo"/>
              </a:rPr>
              <a:t>wyjaśnianie</a:t>
            </a:r>
            <a:r>
              <a:rPr lang="en-US" sz="1200" spc="-48">
                <a:solidFill>
                  <a:srgbClr val="000000"/>
                </a:solidFill>
                <a:latin typeface="Arimo"/>
              </a:rPr>
              <a:t> </a:t>
            </a:r>
            <a:r>
              <a:rPr lang="en-US" sz="1200" spc="-48" err="1">
                <a:solidFill>
                  <a:srgbClr val="000000"/>
                </a:solidFill>
                <a:latin typeface="Arimo"/>
              </a:rPr>
              <a:t>zgłoszeń</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Celem</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powinno</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ustalenie</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stanowiło</a:t>
            </a:r>
            <a:r>
              <a:rPr lang="en-US" sz="1200" spc="-48">
                <a:solidFill>
                  <a:srgbClr val="000000"/>
                </a:solidFill>
                <a:latin typeface="Arimo"/>
              </a:rPr>
              <a:t> </a:t>
            </a:r>
            <a:r>
              <a:rPr lang="en-US" sz="1200" spc="-48" err="1">
                <a:solidFill>
                  <a:srgbClr val="000000"/>
                </a:solidFill>
                <a:latin typeface="Arimo"/>
              </a:rPr>
              <a:t>jedno</a:t>
            </a:r>
            <a:r>
              <a:rPr lang="en-US" sz="1200" spc="-48">
                <a:solidFill>
                  <a:srgbClr val="000000"/>
                </a:solidFill>
                <a:latin typeface="Arimo"/>
              </a:rPr>
              <a:t> ze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też</a:t>
            </a:r>
            <a:r>
              <a:rPr lang="en-US" sz="1200" spc="-48">
                <a:solidFill>
                  <a:srgbClr val="000000"/>
                </a:solidFill>
                <a:latin typeface="Arimo"/>
              </a:rPr>
              <a:t> </a:t>
            </a:r>
            <a:r>
              <a:rPr lang="en-US" sz="1200" spc="-48" err="1">
                <a:solidFill>
                  <a:srgbClr val="000000"/>
                </a:solidFill>
                <a:latin typeface="Arimo"/>
              </a:rPr>
              <a:t>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a:solidFill>
                  <a:srgbClr val="000000"/>
                </a:solidFill>
                <a:latin typeface="Arimo Bold"/>
              </a:rPr>
              <a:t>„</a:t>
            </a:r>
            <a:r>
              <a:rPr lang="en-US" sz="1200" spc="-48" err="1">
                <a:solidFill>
                  <a:srgbClr val="000000"/>
                </a:solidFill>
                <a:latin typeface="Arimo Bold"/>
              </a:rPr>
              <a:t>Zawiadomienie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zgłoszenie</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wolontariacie</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noszącego</a:t>
            </a:r>
            <a:r>
              <a:rPr lang="en-US" sz="1200" spc="-48">
                <a:solidFill>
                  <a:srgbClr val="000000"/>
                </a:solidFill>
                <a:latin typeface="Arimo"/>
              </a:rPr>
              <a:t> </a:t>
            </a:r>
            <a:r>
              <a:rPr lang="en-US" sz="1200" spc="-48" err="1">
                <a:solidFill>
                  <a:srgbClr val="000000"/>
                </a:solidFill>
                <a:latin typeface="Arimo"/>
              </a:rPr>
              <a:t>znamiona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podejrzeń</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przekazane</a:t>
            </a:r>
            <a:r>
              <a:rPr lang="en-US" sz="1200" spc="-48">
                <a:solidFill>
                  <a:srgbClr val="000000"/>
                </a:solidFill>
                <a:latin typeface="Arimo"/>
              </a:rPr>
              <a:t> </a:t>
            </a:r>
            <a:r>
              <a:rPr lang="en-US" sz="1200" spc="-48" err="1">
                <a:solidFill>
                  <a:srgbClr val="000000"/>
                </a:solidFill>
                <a:latin typeface="Arimo"/>
              </a:rPr>
              <a:t>pracodawcy</a:t>
            </a:r>
            <a:r>
              <a:rPr lang="en-US" sz="1200" spc="-48">
                <a:solidFill>
                  <a:srgbClr val="000000"/>
                </a:solidFill>
                <a:latin typeface="Arimo"/>
              </a:rPr>
              <a:t>/</a:t>
            </a:r>
            <a:r>
              <a:rPr lang="en-US" sz="1200" spc="-48" err="1">
                <a:solidFill>
                  <a:srgbClr val="000000"/>
                </a:solidFill>
                <a:latin typeface="Arimo"/>
              </a:rPr>
              <a:t>zleceniodawcy</a:t>
            </a:r>
            <a:r>
              <a:rPr lang="en-US" sz="1200" spc="-48">
                <a:solidFill>
                  <a:srgbClr val="000000"/>
                </a:solidFill>
                <a:latin typeface="Arimo"/>
              </a:rPr>
              <a:t>/</a:t>
            </a:r>
            <a:r>
              <a:rPr lang="en-US" sz="1200" spc="-48" err="1">
                <a:solidFill>
                  <a:srgbClr val="000000"/>
                </a:solidFill>
                <a:latin typeface="Arimo"/>
              </a:rPr>
              <a:t>organizatorowi</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a:t>
            </a:r>
            <a:r>
              <a:rPr lang="en-US" sz="1200" spc="-48" err="1">
                <a:solidFill>
                  <a:srgbClr val="000000"/>
                </a:solidFill>
                <a:latin typeface="Arimo"/>
              </a:rPr>
              <a:t>zleceniobiorcę</a:t>
            </a:r>
            <a:r>
              <a:rPr lang="en-US" sz="1200" spc="-48">
                <a:solidFill>
                  <a:srgbClr val="000000"/>
                </a:solidFill>
                <a:latin typeface="Arimo"/>
              </a:rPr>
              <a:t>/</a:t>
            </a:r>
            <a:r>
              <a:rPr lang="en-US" sz="1200" spc="-48" err="1">
                <a:solidFill>
                  <a:srgbClr val="000000"/>
                </a:solidFill>
                <a:latin typeface="Arimo"/>
              </a:rPr>
              <a:t>wolontariusza</a:t>
            </a:r>
            <a:r>
              <a:rPr lang="en-US" sz="1200" spc="-48">
                <a:solidFill>
                  <a:srgbClr val="000000"/>
                </a:solidFill>
                <a:latin typeface="Arimo"/>
              </a:rPr>
              <a:t> za </a:t>
            </a:r>
            <a:r>
              <a:rPr lang="en-US" sz="1200" spc="-48" err="1">
                <a:solidFill>
                  <a:srgbClr val="000000"/>
                </a:solidFill>
                <a:latin typeface="Arimo"/>
              </a:rPr>
              <a:t>pośrednictwem</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a:t>
            </a:r>
            <a:r>
              <a:rPr lang="en-US" sz="1200" spc="-48" err="1">
                <a:solidFill>
                  <a:srgbClr val="000000"/>
                </a:solidFill>
                <a:latin typeface="Arimo"/>
              </a:rPr>
              <a:t>komunikacji</a:t>
            </a:r>
            <a:r>
              <a:rPr lang="en-US" sz="1200" spc="-48">
                <a:solidFill>
                  <a:srgbClr val="000000"/>
                </a:solidFill>
                <a:latin typeface="Arimo"/>
              </a:rPr>
              <a:t>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Stowarzyszeniu</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a:t>
            </a:r>
            <a:r>
              <a:rPr lang="en-US" sz="1200" spc="-48" err="1">
                <a:solidFill>
                  <a:srgbClr val="000000"/>
                </a:solidFill>
                <a:latin typeface="Arimo Bold"/>
              </a:rPr>
              <a:t>lub</a:t>
            </a:r>
            <a:r>
              <a:rPr lang="en-US" sz="1200" spc="-48">
                <a:solidFill>
                  <a:srgbClr val="000000"/>
                </a:solidFill>
                <a:latin typeface="Arimo Bold"/>
              </a:rPr>
              <a:t> „</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w </a:t>
            </a:r>
            <a:r>
              <a:rPr lang="en-US" sz="1200" spc="-48" err="1">
                <a:solidFill>
                  <a:srgbClr val="000000"/>
                </a:solidFill>
                <a:latin typeface="Arimo Bold"/>
              </a:rPr>
              <a:t>zatrudnieniu</a:t>
            </a:r>
            <a:r>
              <a:rPr lang="en-US" sz="1200" spc="-48">
                <a:solidFill>
                  <a:srgbClr val="000000"/>
                </a:solidFill>
                <a:latin typeface="Arimo Bold"/>
              </a:rPr>
              <a:t>/</a:t>
            </a:r>
            <a:r>
              <a:rPr lang="en-US" sz="1200" spc="-48" err="1">
                <a:solidFill>
                  <a:srgbClr val="000000"/>
                </a:solidFill>
                <a:latin typeface="Arimo Bold"/>
              </a:rPr>
              <a:t>zleceniu</a:t>
            </a:r>
            <a:r>
              <a:rPr lang="en-US" sz="1200" spc="-48">
                <a:solidFill>
                  <a:srgbClr val="000000"/>
                </a:solidFill>
                <a:latin typeface="Arimo Bold"/>
              </a:rPr>
              <a:t> </a:t>
            </a:r>
            <a:r>
              <a:rPr lang="en-US" sz="1200" spc="-48" err="1">
                <a:solidFill>
                  <a:srgbClr val="000000"/>
                </a:solidFill>
                <a:latin typeface="Arimo Bold"/>
              </a:rPr>
              <a:t>bądź</a:t>
            </a:r>
            <a:r>
              <a:rPr lang="en-US" sz="1200" spc="-48">
                <a:solidFill>
                  <a:srgbClr val="000000"/>
                </a:solidFill>
                <a:latin typeface="Arimo Bold"/>
              </a:rPr>
              <a:t> </a:t>
            </a:r>
            <a:r>
              <a:rPr lang="en-US" sz="1200" spc="-48" err="1">
                <a:solidFill>
                  <a:srgbClr val="000000"/>
                </a:solidFill>
                <a:latin typeface="Arimo Bold"/>
              </a:rPr>
              <a:t>zaangażowaniu</a:t>
            </a:r>
            <a:r>
              <a:rPr lang="en-US" sz="1200" spc="-48">
                <a:solidFill>
                  <a:srgbClr val="000000"/>
                </a:solidFill>
                <a:latin typeface="Arimo Bold"/>
              </a:rPr>
              <a:t> w </a:t>
            </a:r>
            <a:r>
              <a:rPr lang="en-US" sz="1200" spc="-48" err="1">
                <a:solidFill>
                  <a:srgbClr val="000000"/>
                </a:solidFill>
                <a:latin typeface="Arimo Bold"/>
              </a:rPr>
              <a:t>ramach</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działanie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zachowanie</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z </a:t>
            </a:r>
            <a:r>
              <a:rPr lang="en-US" sz="1200" spc="-48" err="1">
                <a:solidFill>
                  <a:srgbClr val="000000"/>
                </a:solidFill>
                <a:latin typeface="Arimo"/>
              </a:rPr>
              <a:t>uwagi</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sprzeczność</a:t>
            </a:r>
            <a:r>
              <a:rPr lang="en-US" sz="1200" spc="-48">
                <a:solidFill>
                  <a:srgbClr val="000000"/>
                </a:solidFill>
                <a:latin typeface="Arimo"/>
              </a:rPr>
              <a:t> z </a:t>
            </a:r>
            <a:r>
              <a:rPr lang="en-US" sz="1200" spc="-48" err="1">
                <a:solidFill>
                  <a:srgbClr val="000000"/>
                </a:solidFill>
                <a:latin typeface="Arimo"/>
              </a:rPr>
              <a:t>obowiązującymi</a:t>
            </a:r>
            <a:r>
              <a:rPr lang="en-US" sz="1200" spc="-48">
                <a:solidFill>
                  <a:srgbClr val="000000"/>
                </a:solidFill>
                <a:latin typeface="Arimo"/>
              </a:rPr>
              <a:t> </a:t>
            </a:r>
            <a:r>
              <a:rPr lang="en-US" sz="1200" spc="-48" err="1">
                <a:solidFill>
                  <a:srgbClr val="000000"/>
                </a:solidFill>
                <a:latin typeface="Arimo"/>
              </a:rPr>
              <a:t>przepisami</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procedurami</a:t>
            </a:r>
            <a:r>
              <a:rPr lang="en-US" sz="1200" spc="-48">
                <a:solidFill>
                  <a:srgbClr val="000000"/>
                </a:solidFill>
                <a:latin typeface="Arimo"/>
              </a:rPr>
              <a:t> i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obowiązującymi</a:t>
            </a:r>
            <a:br>
              <a:rPr lang="pl-PL" sz="1200" spc="-48">
                <a:solidFill>
                  <a:srgbClr val="000000"/>
                </a:solidFill>
                <a:latin typeface="Arimo"/>
              </a:rPr>
            </a:br>
            <a:r>
              <a:rPr lang="en-US" sz="1200" spc="-48">
                <a:solidFill>
                  <a:srgbClr val="000000"/>
                </a:solidFill>
                <a:latin typeface="Arimo"/>
              </a:rPr>
              <a:t>w </a:t>
            </a:r>
            <a:r>
              <a:rPr lang="en-US" sz="1200" spc="-48" err="1">
                <a:solidFill>
                  <a:srgbClr val="000000"/>
                </a:solidFill>
                <a:latin typeface="Arimo"/>
              </a:rPr>
              <a:t>Stowarzyszeniu</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powszechnie</a:t>
            </a:r>
            <a:r>
              <a:rPr lang="en-US" sz="1200" spc="-48">
                <a:solidFill>
                  <a:srgbClr val="000000"/>
                </a:solidFill>
                <a:latin typeface="Arimo"/>
              </a:rPr>
              <a:t> </a:t>
            </a:r>
            <a:r>
              <a:rPr lang="en-US" sz="1200" spc="-48" err="1">
                <a:solidFill>
                  <a:srgbClr val="000000"/>
                </a:solidFill>
                <a:latin typeface="Arimo"/>
              </a:rPr>
              <a:t>akceptowanymi</a:t>
            </a:r>
            <a:r>
              <a:rPr lang="en-US" sz="1200" spc="-48">
                <a:solidFill>
                  <a:srgbClr val="000000"/>
                </a:solidFill>
                <a:latin typeface="Arimo"/>
              </a:rPr>
              <a:t>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mobbing, </a:t>
            </a:r>
            <a:r>
              <a:rPr lang="en-US" sz="1200" spc="-48" err="1">
                <a:solidFill>
                  <a:srgbClr val="000000"/>
                </a:solidFill>
                <a:latin typeface="Arimo"/>
              </a:rPr>
              <a:t>nierówne</a:t>
            </a:r>
            <a:r>
              <a:rPr lang="en-US" sz="1200" spc="-48">
                <a:solidFill>
                  <a:srgbClr val="000000"/>
                </a:solidFill>
                <a:latin typeface="Arimo"/>
              </a:rPr>
              <a:t> </a:t>
            </a:r>
            <a:r>
              <a:rPr lang="en-US" sz="1200" spc="-48" err="1">
                <a:solidFill>
                  <a:srgbClr val="000000"/>
                </a:solidFill>
                <a:latin typeface="Arimo"/>
              </a:rPr>
              <a:t>traktowanie</a:t>
            </a:r>
            <a:r>
              <a:rPr lang="en-US" sz="1200" spc="-48">
                <a:solidFill>
                  <a:srgbClr val="000000"/>
                </a:solidFill>
                <a:latin typeface="Arimo"/>
              </a:rPr>
              <a:t>, </a:t>
            </a:r>
            <a:r>
              <a:rPr lang="en-US" sz="1200" spc="-48" err="1">
                <a:solidFill>
                  <a:srgbClr val="000000"/>
                </a:solidFill>
                <a:latin typeface="Arimo"/>
              </a:rPr>
              <a:t>dyskryminacja</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seksualne</a:t>
            </a:r>
            <a:r>
              <a:rPr lang="en-US" sz="1200" spc="-48">
                <a:solidFill>
                  <a:srgbClr val="000000"/>
                </a:solidFill>
                <a:latin typeface="Arimo"/>
              </a:rPr>
              <a:t>, </a:t>
            </a:r>
            <a:r>
              <a:rPr lang="en-US" sz="1200" spc="-48" err="1">
                <a:solidFill>
                  <a:srgbClr val="000000"/>
                </a:solidFill>
                <a:latin typeface="Arimo"/>
              </a:rPr>
              <a:t>naruszenie</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a:solidFill>
                  <a:srgbClr val="000000"/>
                </a:solidFill>
                <a:latin typeface="Arimo Bold"/>
              </a:rPr>
              <a:t>„</a:t>
            </a:r>
            <a:r>
              <a:rPr lang="en-US" sz="1200" spc="-48" err="1">
                <a:solidFill>
                  <a:srgbClr val="000000"/>
                </a:solidFill>
                <a:latin typeface="Arimo Bold"/>
              </a:rPr>
              <a:t>Postępowanie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wyjaśniające</a:t>
            </a:r>
            <a:r>
              <a:rPr lang="en-US" sz="1200" spc="-48">
                <a:solidFill>
                  <a:srgbClr val="000000"/>
                </a:solidFill>
                <a:latin typeface="Arimo"/>
              </a:rPr>
              <a:t> </a:t>
            </a:r>
            <a:r>
              <a:rPr lang="en-US" sz="1200" spc="-48" err="1">
                <a:solidFill>
                  <a:srgbClr val="000000"/>
                </a:solidFill>
                <a:latin typeface="Arimo"/>
              </a:rPr>
              <a:t>prowadzone</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Komisję</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wyjaśnienie</a:t>
            </a:r>
            <a:r>
              <a:rPr lang="en-US" sz="1200" spc="-48">
                <a:solidFill>
                  <a:srgbClr val="000000"/>
                </a:solidFill>
                <a:latin typeface="Arimo"/>
              </a:rPr>
              <a:t> </a:t>
            </a:r>
            <a:r>
              <a:rPr lang="en-US" sz="1200" spc="-48" err="1">
                <a:solidFill>
                  <a:srgbClr val="000000"/>
                </a:solidFill>
                <a:latin typeface="Arimo"/>
              </a:rPr>
              <a:t>okoliczności</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i </a:t>
            </a:r>
            <a:r>
              <a:rPr lang="en-US" sz="1200" spc="-48" err="1">
                <a:solidFill>
                  <a:srgbClr val="000000"/>
                </a:solidFill>
                <a:latin typeface="Arimo"/>
              </a:rPr>
              <a:t>podjęcie</a:t>
            </a:r>
            <a:r>
              <a:rPr lang="en-US" sz="1200" spc="-48">
                <a:solidFill>
                  <a:srgbClr val="000000"/>
                </a:solidFill>
                <a:latin typeface="Arimo"/>
              </a:rPr>
              <a:t> </a:t>
            </a:r>
            <a:r>
              <a:rPr lang="en-US" sz="1200" spc="-48" err="1">
                <a:solidFill>
                  <a:srgbClr val="000000"/>
                </a:solidFill>
                <a:latin typeface="Arimo"/>
              </a:rPr>
              <a:t>stosownych</a:t>
            </a:r>
            <a:r>
              <a:rPr lang="en-US" sz="1200" spc="-48">
                <a:solidFill>
                  <a:srgbClr val="000000"/>
                </a:solidFill>
                <a:latin typeface="Arimo"/>
              </a:rPr>
              <a:t> </a:t>
            </a:r>
            <a:r>
              <a:rPr lang="en-US" sz="1200" spc="-48" err="1">
                <a:solidFill>
                  <a:srgbClr val="000000"/>
                </a:solidFill>
                <a:latin typeface="Arimo"/>
              </a:rPr>
              <a:t>kroków</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Stowarzyszenie</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a:solidFill>
                  <a:srgbClr val="000000"/>
                </a:solidFill>
                <a:latin typeface="Arimo Bold"/>
              </a:rPr>
              <a:t>„</a:t>
            </a:r>
            <a:r>
              <a:rPr lang="en-US" sz="1200" spc="-48" err="1">
                <a:solidFill>
                  <a:srgbClr val="000000"/>
                </a:solidFill>
                <a:latin typeface="Arimo Bold"/>
              </a:rPr>
              <a:t>Pracownik</a:t>
            </a:r>
            <a:r>
              <a:rPr lang="en-US" sz="1200" spc="-48">
                <a:solidFill>
                  <a:srgbClr val="000000"/>
                </a:solidFill>
                <a:latin typeface="Arimo Bold"/>
              </a:rPr>
              <a:t>/</a:t>
            </a:r>
            <a:r>
              <a:rPr lang="en-US" sz="1200" spc="-48" err="1">
                <a:solidFill>
                  <a:srgbClr val="000000"/>
                </a:solidFill>
                <a:latin typeface="Arimo Bold"/>
              </a:rPr>
              <a:t>zleceniobiorca</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dla </a:t>
            </a:r>
            <a:r>
              <a:rPr lang="en-US" sz="1200" spc="-48" err="1">
                <a:solidFill>
                  <a:srgbClr val="000000"/>
                </a:solidFill>
                <a:latin typeface="Arimo"/>
              </a:rPr>
              <a:t>Stowarzyszenia</a:t>
            </a:r>
            <a:r>
              <a:rPr lang="en-US" sz="1200" spc="-48">
                <a:solidFill>
                  <a:srgbClr val="000000"/>
                </a:solidFill>
                <a:latin typeface="Arimo"/>
              </a:rPr>
              <a:t> „.............................”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/i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cywilno-prawnej</a:t>
            </a:r>
            <a:r>
              <a:rPr lang="en-US" sz="1200" spc="-48">
                <a:solidFill>
                  <a:srgbClr val="000000"/>
                </a:solidFill>
                <a:latin typeface="Arimo"/>
              </a:rPr>
              <a:t> bez </a:t>
            </a:r>
            <a:r>
              <a:rPr lang="en-US" sz="1200" spc="-48" err="1">
                <a:solidFill>
                  <a:srgbClr val="000000"/>
                </a:solidFill>
                <a:latin typeface="Arimo"/>
              </a:rPr>
              <a:t>względu</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rodzaj</a:t>
            </a:r>
            <a:r>
              <a:rPr lang="en-US" sz="1200" spc="-48">
                <a:solidFill>
                  <a:srgbClr val="000000"/>
                </a:solidFill>
                <a:latin typeface="Arimo"/>
              </a:rPr>
              <a:t> </a:t>
            </a:r>
            <a:r>
              <a:rPr lang="en-US" sz="1200" spc="-48" err="1">
                <a:solidFill>
                  <a:srgbClr val="000000"/>
                </a:solidFill>
                <a:latin typeface="Arimo"/>
              </a:rPr>
              <a:t>wykonywanej</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 i </a:t>
            </a:r>
            <a:r>
              <a:rPr lang="en-US" sz="1200" spc="-48" err="1">
                <a:solidFill>
                  <a:srgbClr val="000000"/>
                </a:solidFill>
                <a:latin typeface="Arimo"/>
              </a:rPr>
              <a:t>zajmowane</a:t>
            </a:r>
            <a:r>
              <a:rPr lang="en-US" sz="1200" spc="-48">
                <a:solidFill>
                  <a:srgbClr val="000000"/>
                </a:solidFill>
                <a:latin typeface="Arimo"/>
              </a:rPr>
              <a:t> </a:t>
            </a:r>
            <a:r>
              <a:rPr lang="en-US" sz="1200" spc="-48" err="1">
                <a:solidFill>
                  <a:srgbClr val="000000"/>
                </a:solidFill>
                <a:latin typeface="Arimo"/>
              </a:rPr>
              <a:t>stanowisko</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15. </a:t>
            </a:r>
            <a:r>
              <a:rPr lang="en-US" sz="1200" spc="-48">
                <a:solidFill>
                  <a:srgbClr val="000000"/>
                </a:solidFill>
                <a:latin typeface="Arimo Bold"/>
              </a:rPr>
              <a:t>„</a:t>
            </a:r>
            <a:r>
              <a:rPr lang="en-US" sz="1200" spc="-48" err="1">
                <a:solidFill>
                  <a:srgbClr val="000000"/>
                </a:solidFill>
                <a:latin typeface="Arimo Bold"/>
              </a:rPr>
              <a:t>Wolontariusz</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a:t>
            </a:r>
            <a:r>
              <a:rPr lang="en-US" sz="1200" spc="-48" err="1">
                <a:solidFill>
                  <a:srgbClr val="000000"/>
                </a:solidFill>
                <a:latin typeface="Arimo"/>
              </a:rPr>
              <a:t>powierzone</a:t>
            </a:r>
            <a:r>
              <a:rPr lang="en-US" sz="1200" spc="-48">
                <a:solidFill>
                  <a:srgbClr val="000000"/>
                </a:solidFill>
                <a:latin typeface="Arimo"/>
              </a:rPr>
              <a:t> </a:t>
            </a:r>
            <a:r>
              <a:rPr lang="en-US" sz="1200" spc="-48" err="1">
                <a:solidFill>
                  <a:srgbClr val="000000"/>
                </a:solidFill>
                <a:latin typeface="Arimo"/>
              </a:rPr>
              <a:t>czynności</a:t>
            </a:r>
            <a:r>
              <a:rPr lang="en-US" sz="1200" spc="-48">
                <a:solidFill>
                  <a:srgbClr val="000000"/>
                </a:solidFill>
                <a:latin typeface="Arimo"/>
              </a:rPr>
              <a:t> dla </a:t>
            </a:r>
            <a:r>
              <a:rPr lang="en-US" sz="1200" spc="-48" err="1">
                <a:solidFill>
                  <a:srgbClr val="000000"/>
                </a:solidFill>
                <a:latin typeface="Arimo"/>
              </a:rPr>
              <a:t>Stowarzyszenia</a:t>
            </a:r>
            <a:r>
              <a:rPr lang="en-US" sz="1200" spc="-48">
                <a:solidFill>
                  <a:srgbClr val="000000"/>
                </a:solidFill>
                <a:latin typeface="Arimo"/>
              </a:rPr>
              <a:t> „.............................”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organizatora</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zgodnie</a:t>
            </a:r>
            <a:r>
              <a:rPr lang="en-US" sz="1200" spc="-48">
                <a:solidFill>
                  <a:srgbClr val="000000"/>
                </a:solidFill>
                <a:latin typeface="Arimo"/>
              </a:rPr>
              <a:t> z art. 42 </a:t>
            </a:r>
            <a:r>
              <a:rPr lang="en-US" sz="1200" spc="-48" err="1">
                <a:solidFill>
                  <a:srgbClr val="000000"/>
                </a:solidFill>
                <a:latin typeface="Arimo"/>
              </a:rPr>
              <a:t>ust</a:t>
            </a:r>
            <a:r>
              <a:rPr lang="en-US" sz="1200" spc="-48">
                <a:solidFill>
                  <a:srgbClr val="000000"/>
                </a:solidFill>
                <a:latin typeface="Arimo"/>
              </a:rPr>
              <a:t>. 1 pkt 1 </a:t>
            </a:r>
            <a:r>
              <a:rPr lang="en-US" sz="1200" spc="-48" err="1">
                <a:solidFill>
                  <a:srgbClr val="000000"/>
                </a:solidFill>
                <a:latin typeface="Arimo"/>
              </a:rPr>
              <a:t>ustawy</a:t>
            </a:r>
            <a:r>
              <a:rPr lang="en-US" sz="1200" spc="-48">
                <a:solidFill>
                  <a:srgbClr val="000000"/>
                </a:solidFill>
                <a:latin typeface="Arimo"/>
              </a:rPr>
              <a:t> z </a:t>
            </a:r>
            <a:r>
              <a:rPr lang="en-US" sz="1200" spc="-48" err="1">
                <a:solidFill>
                  <a:srgbClr val="000000"/>
                </a:solidFill>
                <a:latin typeface="Arimo"/>
              </a:rPr>
              <a:t>dnia</a:t>
            </a:r>
            <a:r>
              <a:rPr lang="en-US" sz="1200" spc="-48">
                <a:solidFill>
                  <a:srgbClr val="000000"/>
                </a:solidFill>
                <a:latin typeface="Arimo"/>
              </a:rPr>
              <a:t> 24 </a:t>
            </a:r>
            <a:r>
              <a:rPr lang="en-US" sz="1200" spc="-48" err="1">
                <a:solidFill>
                  <a:srgbClr val="000000"/>
                </a:solidFill>
                <a:latin typeface="Arimo"/>
              </a:rPr>
              <a:t>kwietnia</a:t>
            </a:r>
            <a:r>
              <a:rPr lang="en-US" sz="1200" spc="-48">
                <a:solidFill>
                  <a:srgbClr val="000000"/>
                </a:solidFill>
                <a:latin typeface="Arimo"/>
              </a:rPr>
              <a:t> 2003 r. o </a:t>
            </a:r>
            <a:r>
              <a:rPr lang="en-US" sz="1200" spc="-48" err="1">
                <a:solidFill>
                  <a:srgbClr val="000000"/>
                </a:solidFill>
                <a:latin typeface="Arimo"/>
              </a:rPr>
              <a:t>działalności</a:t>
            </a:r>
            <a:r>
              <a:rPr lang="en-US" sz="1200" spc="-48">
                <a:solidFill>
                  <a:srgbClr val="000000"/>
                </a:solidFill>
                <a:latin typeface="Arimo"/>
              </a:rPr>
              <a:t> </a:t>
            </a:r>
            <a:r>
              <a:rPr lang="en-US" sz="1200" spc="-48" err="1">
                <a:solidFill>
                  <a:srgbClr val="000000"/>
                </a:solidFill>
                <a:latin typeface="Arimo"/>
              </a:rPr>
              <a:t>pożytku</a:t>
            </a:r>
            <a:r>
              <a:rPr lang="en-US" sz="1200" spc="-48">
                <a:solidFill>
                  <a:srgbClr val="000000"/>
                </a:solidFill>
                <a:latin typeface="Arimo"/>
              </a:rPr>
              <a:t> </a:t>
            </a:r>
            <a:r>
              <a:rPr lang="en-US" sz="1200" spc="-48" err="1">
                <a:solidFill>
                  <a:srgbClr val="000000"/>
                </a:solidFill>
                <a:latin typeface="Arimo"/>
              </a:rPr>
              <a:t>publicznego</a:t>
            </a:r>
            <a:r>
              <a:rPr lang="en-US" sz="1200" spc="-48">
                <a:solidFill>
                  <a:srgbClr val="000000"/>
                </a:solidFill>
                <a:latin typeface="Arimo"/>
              </a:rPr>
              <a:t> i o </a:t>
            </a:r>
            <a:r>
              <a:rPr lang="en-US" sz="1200" spc="-48" err="1">
                <a:solidFill>
                  <a:srgbClr val="000000"/>
                </a:solidFill>
                <a:latin typeface="Arimo"/>
              </a:rPr>
              <a:t>wolontariacie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16. </a:t>
            </a:r>
            <a:r>
              <a:rPr lang="en-US" sz="1200" spc="-48" err="1">
                <a:solidFill>
                  <a:srgbClr val="000000"/>
                </a:solidFill>
                <a:latin typeface="Arimo Bold"/>
              </a:rPr>
              <a:t>Pracodawca</a:t>
            </a:r>
            <a:r>
              <a:rPr lang="en-US" sz="1200" spc="-48">
                <a:solidFill>
                  <a:srgbClr val="000000"/>
                </a:solidFill>
                <a:latin typeface="Arimo Bold"/>
              </a:rPr>
              <a:t>/</a:t>
            </a:r>
            <a:r>
              <a:rPr lang="en-US" sz="1200" spc="-48" err="1">
                <a:solidFill>
                  <a:srgbClr val="000000"/>
                </a:solidFill>
                <a:latin typeface="Arimo Bold"/>
              </a:rPr>
              <a:t>zleceniodawca</a:t>
            </a:r>
            <a:r>
              <a:rPr lang="en-US" sz="1200" spc="-48">
                <a:solidFill>
                  <a:srgbClr val="000000"/>
                </a:solidFill>
                <a:latin typeface="Arimo Bold"/>
              </a:rPr>
              <a:t>/</a:t>
            </a:r>
            <a:r>
              <a:rPr lang="en-US" sz="1200" spc="-48" err="1">
                <a:solidFill>
                  <a:srgbClr val="000000"/>
                </a:solidFill>
                <a:latin typeface="Arimo Bold"/>
              </a:rPr>
              <a:t>organizator</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a:rPr>
              <a:t> – </a:t>
            </a:r>
            <a:r>
              <a:rPr lang="en-US" sz="1200" spc="-48" err="1">
                <a:solidFill>
                  <a:srgbClr val="000000"/>
                </a:solidFill>
                <a:latin typeface="Arimo"/>
              </a:rPr>
              <a:t>Stowarzyszenie</a:t>
            </a:r>
            <a:r>
              <a:rPr lang="en-US" sz="1200" spc="-48">
                <a:solidFill>
                  <a:srgbClr val="000000"/>
                </a:solidFill>
                <a:latin typeface="Arimo"/>
              </a:rPr>
              <a:t> „.............................”, </a:t>
            </a:r>
            <a:r>
              <a:rPr lang="en-US" sz="1200" spc="-48" err="1">
                <a:solidFill>
                  <a:srgbClr val="000000"/>
                </a:solidFill>
                <a:latin typeface="Arimo"/>
              </a:rPr>
              <a:t>zwane</a:t>
            </a:r>
            <a:r>
              <a:rPr lang="en-US" sz="1200" spc="-48">
                <a:solidFill>
                  <a:srgbClr val="000000"/>
                </a:solidFill>
                <a:latin typeface="Arimo"/>
              </a:rPr>
              <a:t> </a:t>
            </a:r>
            <a:r>
              <a:rPr lang="en-US" sz="1200" spc="-48" err="1">
                <a:solidFill>
                  <a:srgbClr val="000000"/>
                </a:solidFill>
                <a:latin typeface="Arimo"/>
              </a:rPr>
              <a:t>również</a:t>
            </a:r>
            <a:r>
              <a:rPr lang="en-US" sz="1200" spc="-48">
                <a:solidFill>
                  <a:srgbClr val="000000"/>
                </a:solidFill>
                <a:latin typeface="Arimo"/>
              </a:rPr>
              <a:t> </a:t>
            </a:r>
            <a:r>
              <a:rPr lang="en-US" sz="1200" spc="-48" err="1">
                <a:solidFill>
                  <a:srgbClr val="000000"/>
                </a:solidFill>
                <a:latin typeface="Arimo"/>
              </a:rPr>
              <a:t>Stowarzyszeniem</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16</a:t>
            </a:r>
          </a:p>
        </p:txBody>
      </p:sp>
      <p:sp>
        <p:nvSpPr>
          <p:cNvPr id="16" name="TextBox 16"/>
          <p:cNvSpPr txBox="1"/>
          <p:nvPr/>
        </p:nvSpPr>
        <p:spPr>
          <a:xfrm>
            <a:off x="7041325" y="81661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1759571" y="767521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8" name="TextBox 18"/>
          <p:cNvSpPr txBox="1"/>
          <p:nvPr/>
        </p:nvSpPr>
        <p:spPr>
          <a:xfrm>
            <a:off x="2787650" y="64135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1768739" y="4508500"/>
            <a:ext cx="47907" cy="116658"/>
          </a:xfrm>
          <a:prstGeom prst="rect">
            <a:avLst/>
          </a:prstGeom>
        </p:spPr>
        <p:txBody>
          <a:bodyPr lIns="0" tIns="0" rIns="0" bIns="0" rtlCol="0" anchor="t">
            <a:spAutoFit/>
          </a:bodyPr>
          <a:lstStyle/>
          <a:p>
            <a:pPr algn="ctr">
              <a:lnSpc>
                <a:spcPts val="949"/>
              </a:lnSpc>
            </a:pPr>
            <a:r>
              <a:rPr lang="en-US" sz="678" dirty="0">
                <a:solidFill>
                  <a:srgbClr val="000000"/>
                </a:solidFill>
                <a:latin typeface="Arimo"/>
              </a:rPr>
              <a:t>1</a:t>
            </a:r>
          </a:p>
        </p:txBody>
      </p:sp>
      <p:sp>
        <p:nvSpPr>
          <p:cNvPr id="20" name="TextBox 20"/>
          <p:cNvSpPr txBox="1"/>
          <p:nvPr/>
        </p:nvSpPr>
        <p:spPr>
          <a:xfrm>
            <a:off x="1759571" y="700340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1" name="TextBox 39">
            <a:extLst>
              <a:ext uri="{FF2B5EF4-FFF2-40B4-BE49-F238E27FC236}">
                <a16:creationId xmlns:a16="http://schemas.microsoft.com/office/drawing/2014/main" id="{ECA7E86D-4D79-06B8-7EF1-67419D63CDE9}"/>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22" name="TextBox 40">
            <a:extLst>
              <a:ext uri="{FF2B5EF4-FFF2-40B4-BE49-F238E27FC236}">
                <a16:creationId xmlns:a16="http://schemas.microsoft.com/office/drawing/2014/main" id="{D344A1C8-2D42-78BF-AAEC-D9E0994E8928}"/>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403376" y="1477552"/>
            <a:ext cx="4836319"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II</a:t>
            </a:r>
          </a:p>
          <a:p>
            <a:pPr algn="ctr">
              <a:lnSpc>
                <a:spcPts val="1439"/>
              </a:lnSpc>
              <a:spcBef>
                <a:spcPct val="0"/>
              </a:spcBef>
            </a:pPr>
            <a:r>
              <a:rPr lang="en-US" sz="1200" spc="-48">
                <a:solidFill>
                  <a:srgbClr val="000000"/>
                </a:solidFill>
                <a:latin typeface="Arimo Bold"/>
              </a:rPr>
              <a:t>PRAWA I OBOWIĄZKI STOWARZYSZENIA </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3</a:t>
            </a:r>
          </a:p>
          <a:p>
            <a:pPr algn="ctr">
              <a:lnSpc>
                <a:spcPts val="1439"/>
              </a:lnSpc>
              <a:spcBef>
                <a:spcPct val="0"/>
              </a:spcBef>
            </a:pPr>
            <a:r>
              <a:rPr lang="en-US" sz="1200" spc="-48">
                <a:solidFill>
                  <a:srgbClr val="000000"/>
                </a:solidFill>
                <a:latin typeface="Arimo Bold"/>
              </a:rPr>
              <a:t>Prawa i obowiązki Pracodawcy/zleceniodawcy/organizatora wolontariatu</a:t>
            </a:r>
          </a:p>
        </p:txBody>
      </p:sp>
      <p:sp>
        <p:nvSpPr>
          <p:cNvPr id="15" name="TextBox 15"/>
          <p:cNvSpPr txBox="1"/>
          <p:nvPr/>
        </p:nvSpPr>
        <p:spPr>
          <a:xfrm>
            <a:off x="536257" y="2514387"/>
            <a:ext cx="6487486" cy="345757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1. Stowarzyszenie prowadzi aktywne działania mające na celu przeciwdziałanie zjawiskom niepożądanym w zatrudnieniu, zleceniu bądź w wykonywaniu świadczeń wolontariatu, oraz podejmuje właściwe działania na wypadek prawdopodobieństwa wystąpienia ww. zjawisk.</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2. Stowarzyszenie jest odpowiedzialne za utrzymywanie i kształtowanie właściwych relacji w miejscu pracy/zaangażowania, opartych na zasadzie wzajemnego szacunku oraz niedopuszczania do naruszenia dóbr osobistych i godności pracowników/zleceniobiorców/wolontariuszy.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Stowarzyszenie jest zobowiązane zapoznać pracowników/zleceniobiorców/wolontariuszy z Procedurą oraz w przypadku zatrudnienia pracowników na podstawie KP - z tekstem przepisów dotyczących równego traktowania w zatrudnieniu w formie wyciągu z Kodeksu pracy, który stanowi Załącznik nr 1 do Procedury oraz poinformować ich o obowiązku przestrzegania zawartych tam postanowień.</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Stowarzyszenie jest zobowiązane podjąć działania opisane w Procedurze w każdym przypadku dokonania Zawiadomienia, a także w przypadku informacji o zaistnieniu zjawiska niepożądanego             w zatrudnieniu/zleceniu bądź zaangażowaniu wolontaryjnym, nawet pomimo, iż nie wpłynęło Zawiadomienie.</a:t>
            </a: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2487934" y="5912986"/>
            <a:ext cx="2584133"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Stowarzyszenia</a:t>
            </a:r>
          </a:p>
        </p:txBody>
      </p:sp>
      <p:sp>
        <p:nvSpPr>
          <p:cNvPr id="17" name="TextBox 17"/>
          <p:cNvSpPr txBox="1"/>
          <p:nvPr/>
        </p:nvSpPr>
        <p:spPr>
          <a:xfrm>
            <a:off x="536257" y="6465436"/>
            <a:ext cx="6487486"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Pracodawca/zleceniodawca/organizator wolontariatu, podejmuje działania prewencyjne mające na celu przeciwdziałanie zjawiskom niepożądanym w zatrudnieniu/zleceniu/zaangażowaniu wolontaryjnym polegające w szczególności na:</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971990" y="7008361"/>
            <a:ext cx="6051753" cy="273367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zamieszczeniu w kanałach komunikacji wykorzystywanych w Stowarzyszeniu aktualnej treści      Procedury wraz z tekstem przepisów dotyczących równego traktowania w zatrudnieniu w formie wyciągu z Kodeksu pracy, który stanowi Załącznik nr 1 do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obligatoryjnym przeszkoleniu pracowników zatrudnionych u pracodawcy z zakresu problematyki przeciwdziałania zjawiskom niepożądanym w zatrudnieniu i zaznajomieniu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zaznajomieniu zleceniobiorców i wolontariuszy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udostępnianiu pracownikom/zleceniobiorcom/wolontariuszom materiałów informacyjnych na tematy związane z przeciwdziałaniem zjawiskom niepożądanym;</a:t>
            </a:r>
          </a:p>
          <a:p>
            <a:pPr algn="just">
              <a:lnSpc>
                <a:spcPts val="1439"/>
              </a:lnSpc>
            </a:pP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756000" y="71893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9132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64363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9838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057418" y="1426816"/>
            <a:ext cx="6007861" cy="92392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uruchomieniu formularza dostępnego w kanałach komunikacji wykorzystywanych                         w Stowarzyszeniu, umożliwiającego m.in. przekazanie Zawiadomienia przez pracownika/zleceniobiorcę/wolontariusza;</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820242"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6" name="TextBox 16"/>
          <p:cNvSpPr txBox="1"/>
          <p:nvPr/>
        </p:nvSpPr>
        <p:spPr>
          <a:xfrm>
            <a:off x="577793" y="2429833"/>
            <a:ext cx="6487486"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 Stowarzyszenie jest odpowiedzialne za ograniczenie ryzyka organizacyjnego oraz osobowego             w zarządzaniu pracą, zaangażowaniem cywilnoprawnym i wolontaryjnym oraz promowanie pożądanych, zgodnych z zasadami współżycia społecznego postaw i zachowań między pracownikami/zleceniobiorcami/wolontariuszami, w związku z tym zobowiązane jest do:</a:t>
            </a:r>
          </a:p>
        </p:txBody>
      </p:sp>
      <p:grpSp>
        <p:nvGrpSpPr>
          <p:cNvPr id="17" name="Group 17"/>
          <p:cNvGrpSpPr/>
          <p:nvPr/>
        </p:nvGrpSpPr>
        <p:grpSpPr>
          <a:xfrm>
            <a:off x="820242" y="3308656"/>
            <a:ext cx="6245037" cy="542925"/>
            <a:chOff x="0" y="0"/>
            <a:chExt cx="8326716" cy="723900"/>
          </a:xfrm>
        </p:grpSpPr>
        <p:sp>
          <p:nvSpPr>
            <p:cNvPr id="18" name="TextBox 18"/>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rozwiązywania konfliktów z / lub pomiędzy pracownikami/zleceniobiorcami/wolontariuszami bez zbędnej zwłoki;</a:t>
              </a:r>
            </a:p>
          </p:txBody>
        </p:sp>
        <p:sp>
          <p:nvSpPr>
            <p:cNvPr id="19" name="TextBox 19"/>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20" name="Group 20"/>
          <p:cNvGrpSpPr/>
          <p:nvPr/>
        </p:nvGrpSpPr>
        <p:grpSpPr>
          <a:xfrm>
            <a:off x="820242" y="3851581"/>
            <a:ext cx="6245037" cy="364842"/>
            <a:chOff x="0" y="0"/>
            <a:chExt cx="8326716" cy="486456"/>
          </a:xfrm>
        </p:grpSpPr>
        <p:sp>
          <p:nvSpPr>
            <p:cNvPr id="21" name="TextBox 21"/>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dawania przykładu właściwej postawy przez swoich Członków;</a:t>
              </a:r>
            </a:p>
          </p:txBody>
        </p:sp>
        <p:sp>
          <p:nvSpPr>
            <p:cNvPr id="22" name="TextBox 22"/>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3" name="Group 23"/>
          <p:cNvGrpSpPr/>
          <p:nvPr/>
        </p:nvGrpSpPr>
        <p:grpSpPr>
          <a:xfrm>
            <a:off x="820242" y="4349773"/>
            <a:ext cx="6245037" cy="723900"/>
            <a:chOff x="0" y="0"/>
            <a:chExt cx="8326716" cy="965200"/>
          </a:xfrm>
        </p:grpSpPr>
        <p:sp>
          <p:nvSpPr>
            <p:cNvPr id="24" name="TextBox 24"/>
            <p:cNvSpPr txBox="1"/>
            <p:nvPr/>
          </p:nvSpPr>
          <p:spPr>
            <a:xfrm>
              <a:off x="316235" y="-19050"/>
              <a:ext cx="8010481" cy="9842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wykazania otwartości na informacje zwrotne przekazywane przez pracowników/zleceniobiorców/wolontariuszy;</a:t>
              </a:r>
            </a:p>
            <a:p>
              <a:pPr algn="just">
                <a:lnSpc>
                  <a:spcPts val="1439"/>
                </a:lnSpc>
                <a:spcBef>
                  <a:spcPct val="0"/>
                </a:spcBef>
              </a:pPr>
              <a:endParaRPr lang="en-US" sz="1200" spc="-48">
                <a:solidFill>
                  <a:srgbClr val="000000"/>
                </a:solidFill>
                <a:latin typeface="Arimo"/>
              </a:endParaRPr>
            </a:p>
          </p:txBody>
        </p:sp>
        <p:sp>
          <p:nvSpPr>
            <p:cNvPr id="25" name="TextBox 25"/>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grpSp>
      <p:grpSp>
        <p:nvGrpSpPr>
          <p:cNvPr id="26" name="Group 26"/>
          <p:cNvGrpSpPr/>
          <p:nvPr/>
        </p:nvGrpSpPr>
        <p:grpSpPr>
          <a:xfrm>
            <a:off x="799298" y="4997473"/>
            <a:ext cx="6245037" cy="904875"/>
            <a:chOff x="0" y="0"/>
            <a:chExt cx="8326716" cy="1206500"/>
          </a:xfrm>
        </p:grpSpPr>
        <p:sp>
          <p:nvSpPr>
            <p:cNvPr id="27" name="TextBox 27"/>
            <p:cNvSpPr txBox="1"/>
            <p:nvPr/>
          </p:nvSpPr>
          <p:spPr>
            <a:xfrm>
              <a:off x="316235" y="-19050"/>
              <a:ext cx="8010481" cy="12255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rozpatrywania przypadków problemów związanych z relacjami, które wymagają interwencji ze strony Stowarzyszenia w celu ograniczenia ryzyka organizacyjnego i osobowego w zarządzaniu Stowarzyszeniem.</a:t>
              </a: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9" name="TextBox 29"/>
          <p:cNvSpPr txBox="1"/>
          <p:nvPr/>
        </p:nvSpPr>
        <p:spPr>
          <a:xfrm>
            <a:off x="577793" y="5993109"/>
            <a:ext cx="6487486" cy="18288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Stowarzyszenie dba o podnoszenie kompetencji pracowników/zleceniobiorców/wolontariuszy     zakresie świadomości ryzyka związanego z wystąpieniem zjawisk niepożądanych                                         w zatrudnieniu/zleceniu/wolontariacie. W sytuacji wystąpienia tych zjawisk podejmuje dodatkowe działania informacyjne oraz prewencyjne.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Stowarzyszenie na wniosek pracownika/zleceniobiorcy/wolontariusza, który w Postępowaniu jest typowany jako ofiara, może zapewnić mu niezbędną pomoc, w szczególności medyczną, psychologiczną lub prawną.</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286371" y="7621884"/>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5</a:t>
            </a:r>
          </a:p>
          <a:p>
            <a:pPr algn="ctr">
              <a:lnSpc>
                <a:spcPts val="1439"/>
              </a:lnSpc>
              <a:spcBef>
                <a:spcPct val="0"/>
              </a:spcBef>
            </a:pPr>
            <a:r>
              <a:rPr lang="en-US" sz="1200" spc="-48">
                <a:solidFill>
                  <a:srgbClr val="000000"/>
                </a:solidFill>
                <a:latin typeface="Arimo Bold"/>
              </a:rPr>
              <a:t>Prawa i obowiązki pracowników/zleceniobiorców/wolontariuszy</a:t>
            </a:r>
          </a:p>
        </p:txBody>
      </p:sp>
      <p:sp>
        <p:nvSpPr>
          <p:cNvPr id="31" name="TextBox 31"/>
          <p:cNvSpPr txBox="1"/>
          <p:nvPr/>
        </p:nvSpPr>
        <p:spPr>
          <a:xfrm>
            <a:off x="577793" y="8226492"/>
            <a:ext cx="6487486" cy="538609"/>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r>
              <a:rPr lang="en-US" sz="1200" spc="-48" err="1">
                <a:solidFill>
                  <a:srgbClr val="000000"/>
                </a:solidFill>
                <a:latin typeface="Arimo"/>
              </a:rPr>
              <a:t>Pracownik</a:t>
            </a:r>
            <a:r>
              <a:rPr lang="en-US" sz="1200" spc="-48">
                <a:solidFill>
                  <a:srgbClr val="000000"/>
                </a:solidFill>
                <a:latin typeface="Arimo"/>
              </a:rPr>
              <a:t>, </a:t>
            </a:r>
            <a:r>
              <a:rPr lang="en-US" sz="1200" spc="-48" err="1">
                <a:solidFill>
                  <a:srgbClr val="000000"/>
                </a:solidFill>
                <a:latin typeface="Arimo"/>
              </a:rPr>
              <a:t>zleceniobiorca</a:t>
            </a:r>
            <a:r>
              <a:rPr lang="en-US" sz="1200" spc="-48">
                <a:solidFill>
                  <a:srgbClr val="000000"/>
                </a:solidFill>
                <a:latin typeface="Arimo"/>
              </a:rPr>
              <a:t>/</a:t>
            </a:r>
            <a:r>
              <a:rPr lang="en-US" sz="1200" spc="-48" err="1">
                <a:solidFill>
                  <a:srgbClr val="000000"/>
                </a:solidFill>
                <a:latin typeface="Arimo"/>
              </a:rPr>
              <a:t>wolontariusz</a:t>
            </a:r>
            <a:r>
              <a:rPr lang="en-US" sz="1200" spc="-48">
                <a:solidFill>
                  <a:srgbClr val="000000"/>
                </a:solidFill>
                <a:latin typeface="Arimo"/>
              </a:rPr>
              <a:t>, </a:t>
            </a:r>
            <a:r>
              <a:rPr lang="en-US" sz="1200" spc="-48" err="1">
                <a:solidFill>
                  <a:srgbClr val="000000"/>
                </a:solidFill>
                <a:latin typeface="Arimo"/>
              </a:rPr>
              <a:t>który</a:t>
            </a:r>
            <a:r>
              <a:rPr lang="en-US" sz="1200" spc="-48">
                <a:solidFill>
                  <a:srgbClr val="000000"/>
                </a:solidFill>
                <a:latin typeface="Arimo"/>
              </a:rPr>
              <a:t> </a:t>
            </a:r>
            <a:r>
              <a:rPr lang="en-US" sz="1200" spc="-48" err="1">
                <a:solidFill>
                  <a:srgbClr val="000000"/>
                </a:solidFill>
                <a:latin typeface="Arimo"/>
              </a:rPr>
              <a:t>twierdzi</a:t>
            </a:r>
            <a:r>
              <a:rPr lang="en-US" sz="1200" spc="-48">
                <a:solidFill>
                  <a:srgbClr val="000000"/>
                </a:solidFill>
                <a:latin typeface="Arimo"/>
              </a:rPr>
              <a:t>, </a:t>
            </a:r>
            <a:r>
              <a:rPr lang="en-US" sz="1200" spc="-48" err="1">
                <a:solidFill>
                  <a:srgbClr val="000000"/>
                </a:solidFill>
                <a:latin typeface="Arimo"/>
              </a:rPr>
              <a:t>że</a:t>
            </a:r>
            <a:r>
              <a:rPr lang="en-US" sz="1200" spc="-48">
                <a:solidFill>
                  <a:srgbClr val="000000"/>
                </a:solidFill>
                <a:latin typeface="Arimo"/>
              </a:rPr>
              <a:t> w </a:t>
            </a:r>
            <a:r>
              <a:rPr lang="en-US" sz="1200" spc="-48" err="1">
                <a:solidFill>
                  <a:srgbClr val="000000"/>
                </a:solidFill>
                <a:latin typeface="Arimo"/>
              </a:rPr>
              <a:t>stosunku</a:t>
            </a:r>
            <a:r>
              <a:rPr lang="en-US" sz="1200" spc="-48">
                <a:solidFill>
                  <a:srgbClr val="000000"/>
                </a:solidFill>
                <a:latin typeface="Arimo"/>
              </a:rPr>
              <a:t> do </a:t>
            </a:r>
            <a:r>
              <a:rPr lang="en-US" sz="1200" spc="-48" err="1">
                <a:solidFill>
                  <a:srgbClr val="000000"/>
                </a:solidFill>
                <a:latin typeface="Arimo"/>
              </a:rPr>
              <a:t>niego</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innej</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wykonującej</a:t>
            </a:r>
            <a:r>
              <a:rPr lang="en-US" sz="1200" spc="-48">
                <a:solidFill>
                  <a:srgbClr val="000000"/>
                </a:solidFill>
                <a:latin typeface="Arimo"/>
              </a:rPr>
              <a:t> </a:t>
            </a:r>
            <a:r>
              <a:rPr lang="en-US" sz="1200" spc="-48" err="1">
                <a:solidFill>
                  <a:srgbClr val="000000"/>
                </a:solidFill>
                <a:latin typeface="Arimo"/>
              </a:rPr>
              <a:t>pracę</a:t>
            </a:r>
            <a:r>
              <a:rPr lang="en-US" sz="1200" spc="-48">
                <a:solidFill>
                  <a:srgbClr val="000000"/>
                </a:solidFill>
                <a:latin typeface="Arimo"/>
              </a:rPr>
              <a:t>/</a:t>
            </a:r>
            <a:r>
              <a:rPr lang="en-US" sz="1200" spc="-48" err="1">
                <a:solidFill>
                  <a:srgbClr val="000000"/>
                </a:solidFill>
                <a:latin typeface="Arimo"/>
              </a:rPr>
              <a:t>zlecenie</a:t>
            </a:r>
            <a:r>
              <a:rPr lang="en-US" sz="1200" spc="-48">
                <a:solidFill>
                  <a:srgbClr val="000000"/>
                </a:solidFill>
                <a:latin typeface="Arimo"/>
              </a:rPr>
              <a:t>/</a:t>
            </a:r>
            <a:r>
              <a:rPr lang="en-US" sz="1200" spc="-48" err="1">
                <a:solidFill>
                  <a:srgbClr val="000000"/>
                </a:solidFill>
                <a:latin typeface="Arimo"/>
              </a:rPr>
              <a:t>wolontariat</a:t>
            </a:r>
            <a:r>
              <a:rPr lang="en-US" sz="1200" spc="-48">
                <a:solidFill>
                  <a:srgbClr val="000000"/>
                </a:solidFill>
                <a:latin typeface="Arimo"/>
              </a:rPr>
              <a:t> </a:t>
            </a:r>
            <a:r>
              <a:rPr lang="en-US" sz="1200" spc="-48" err="1">
                <a:solidFill>
                  <a:srgbClr val="000000"/>
                </a:solidFill>
                <a:latin typeface="Arimo"/>
              </a:rPr>
              <a:t>stosowane</a:t>
            </a:r>
            <a:r>
              <a:rPr lang="en-US" sz="1200" spc="-48">
                <a:solidFill>
                  <a:srgbClr val="000000"/>
                </a:solidFill>
                <a:latin typeface="Arimo"/>
              </a:rPr>
              <a:t> jest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jest </a:t>
            </a:r>
            <a:r>
              <a:rPr lang="en-US" sz="1200" spc="-48" err="1">
                <a:solidFill>
                  <a:srgbClr val="000000"/>
                </a:solidFill>
                <a:latin typeface="Arimo"/>
              </a:rPr>
              <a:t>uprawniony</a:t>
            </a:r>
            <a:r>
              <a:rPr lang="en-US" sz="1200" spc="-48">
                <a:solidFill>
                  <a:srgbClr val="000000"/>
                </a:solidFill>
                <a:latin typeface="Arimo"/>
              </a:rPr>
              <a:t> do </a:t>
            </a:r>
            <a:r>
              <a:rPr lang="en-US" sz="1200" spc="-48" err="1">
                <a:solidFill>
                  <a:srgbClr val="000000"/>
                </a:solidFill>
                <a:latin typeface="Arimo"/>
              </a:rPr>
              <a:t>przedstawienia</a:t>
            </a:r>
            <a:r>
              <a:rPr lang="en-US" sz="1200" spc="-48">
                <a:solidFill>
                  <a:srgbClr val="000000"/>
                </a:solidFill>
                <a:latin typeface="Arimo"/>
              </a:rPr>
              <a:t> </a:t>
            </a:r>
            <a:r>
              <a:rPr lang="en-US" sz="1200" spc="-48" err="1">
                <a:solidFill>
                  <a:srgbClr val="000000"/>
                </a:solidFill>
                <a:latin typeface="Arimo"/>
              </a:rPr>
              <a:t>Stowarzyszeniu</a:t>
            </a:r>
            <a:r>
              <a:rPr lang="en-US" sz="1200" spc="-48">
                <a:solidFill>
                  <a:srgbClr val="000000"/>
                </a:solidFill>
                <a:latin typeface="Arimo"/>
              </a:rPr>
              <a:t> „.............................” </a:t>
            </a:r>
            <a:r>
              <a:rPr lang="pl-PL" sz="1200" spc="-48">
                <a:solidFill>
                  <a:srgbClr val="000000"/>
                </a:solidFill>
                <a:latin typeface="Arimo"/>
              </a:rPr>
              <a:t> </a:t>
            </a:r>
            <a:r>
              <a:rPr lang="en-US" sz="1200" spc="-48">
                <a:solidFill>
                  <a:srgbClr val="000000"/>
                </a:solidFill>
                <a:latin typeface="Arimo"/>
              </a:rPr>
              <a:t>- </a:t>
            </a:r>
            <a:r>
              <a:rPr lang="en-US" sz="1200" spc="-48" err="1">
                <a:solidFill>
                  <a:srgbClr val="000000"/>
                </a:solidFill>
                <a:latin typeface="Arimo"/>
              </a:rPr>
              <a:t>Zawiadomienia</a:t>
            </a:r>
            <a:r>
              <a:rPr lang="en-US" sz="1200" spc="-48">
                <a:solidFill>
                  <a:srgbClr val="000000"/>
                </a:solidFill>
                <a:latin typeface="Arimo"/>
              </a:rPr>
              <a:t>. </a:t>
            </a:r>
          </a:p>
        </p:txBody>
      </p:sp>
      <p:sp>
        <p:nvSpPr>
          <p:cNvPr id="32" name="TextBox 32"/>
          <p:cNvSpPr txBox="1"/>
          <p:nvPr/>
        </p:nvSpPr>
        <p:spPr>
          <a:xfrm>
            <a:off x="670836" y="8981234"/>
            <a:ext cx="6487486"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Bezpodstawne oskarżanie o zjawisko niepożądane wśród osób działających na rzecz Stowarzyszenia</a:t>
            </a:r>
          </a:p>
          <a:p>
            <a:pPr algn="just">
              <a:lnSpc>
                <a:spcPts val="1439"/>
              </a:lnSpc>
            </a:pPr>
            <a:r>
              <a:rPr lang="en-US" sz="1200" spc="-48">
                <a:solidFill>
                  <a:srgbClr val="000000"/>
                </a:solidFill>
                <a:latin typeface="Arimo"/>
              </a:rPr>
              <a:t>    jest zabronione. </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33" name="TextBox 33"/>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18</a:t>
            </a:r>
          </a:p>
        </p:txBody>
      </p:sp>
      <p:sp>
        <p:nvSpPr>
          <p:cNvPr id="34" name="TextBox 34"/>
          <p:cNvSpPr txBox="1"/>
          <p:nvPr/>
        </p:nvSpPr>
        <p:spPr>
          <a:xfrm>
            <a:off x="3988538" y="85471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161678"/>
            <a:ext cx="6487486" cy="36385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3. Pracownik/zleceniobiorca/wolontariusz, będący domniemaną ofiarą, może zawnioskować do Stowarzyszenia o przeniesienie na inne stanowisko pracy lub do innego miejsca, bądź zastosowania wobec niego innej formy zatrudnienia/zlecenia/zaangażowania. Przeniesienie osoby może polegać na zmianie miejsca wykonywania pracy/zlecenia/wolontariatu, połączonej w razie potrzeby lub konieczności ze zmianą stanowiska na równorzędne. Decyzję w sprawie wniosku Pracownika/zleceniobiorcy/wolontariusza podejmuje Stowarzyszenie biorąc pod uwagę swoje potrzeby      i możliwości.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Pracownik/zleceniobiorca/wolontariusz ma obowiązek zapoznać się z treścią niniejszej Procedury.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Pracownik jest zobowiązany do uczestnictwa w szkoleniach organizowanych przez Stowarzyszenie  dotyczących tematyki przeciwdziałania zjawiskom niepożądanym w zatrudnieniu.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Pracownik/zleceniobiorca/wolontariusz jest zobowiązany do powstrzymania się od zachowań noszących znamiona dyskryminacji, mobbingu lub innego rodzaju zjawisk niepożądanych.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7. Pracownik/zleceniobiorca/wolontariusz jest zobowiązany do uczestnictwa na wniosek Komisji               w Postępowaniu. </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744879" y="4700118"/>
            <a:ext cx="2281595"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err="1">
                <a:solidFill>
                  <a:srgbClr val="000000"/>
                </a:solidFill>
                <a:latin typeface="Arimo Bold"/>
              </a:rPr>
              <a:t>Zasady</a:t>
            </a:r>
            <a:r>
              <a:rPr lang="en-US" sz="1200" spc="-48">
                <a:solidFill>
                  <a:srgbClr val="000000"/>
                </a:solidFill>
                <a:latin typeface="Arimo Bold"/>
              </a:rPr>
              <a:t> </a:t>
            </a:r>
            <a:r>
              <a:rPr lang="en-US" sz="1200" spc="-48" err="1">
                <a:solidFill>
                  <a:srgbClr val="000000"/>
                </a:solidFill>
                <a:latin typeface="Arimo Bold"/>
              </a:rPr>
              <a:t>dokonania</a:t>
            </a:r>
            <a:r>
              <a:rPr lang="en-US" sz="1200" spc="-48">
                <a:solidFill>
                  <a:srgbClr val="000000"/>
                </a:solidFill>
                <a:latin typeface="Arimo Bold"/>
              </a:rPr>
              <a:t> </a:t>
            </a:r>
            <a:r>
              <a:rPr lang="en-US" sz="1200" spc="-48" err="1">
                <a:solidFill>
                  <a:srgbClr val="000000"/>
                </a:solidFill>
                <a:latin typeface="Arimo Bold"/>
              </a:rPr>
              <a:t>Zawiadomienia</a:t>
            </a:r>
            <a:endParaRPr lang="en-US" sz="1200" spc="-48">
              <a:solidFill>
                <a:srgbClr val="000000"/>
              </a:solidFill>
              <a:latin typeface="Arimo Bold"/>
            </a:endParaRPr>
          </a:p>
        </p:txBody>
      </p:sp>
      <p:sp>
        <p:nvSpPr>
          <p:cNvPr id="16" name="TextBox 16"/>
          <p:cNvSpPr txBox="1"/>
          <p:nvPr/>
        </p:nvSpPr>
        <p:spPr>
          <a:xfrm>
            <a:off x="513651" y="5317306"/>
            <a:ext cx="3985960" cy="200025"/>
          </a:xfrm>
          <a:prstGeom prst="rect">
            <a:avLst/>
          </a:prstGeom>
        </p:spPr>
        <p:txBody>
          <a:bodyPr lIns="0" tIns="0" rIns="0" bIns="0" rtlCol="0" anchor="t">
            <a:spAutoFit/>
          </a:bodyPr>
          <a:lstStyle/>
          <a:p>
            <a:pPr marL="259080" lvl="1" indent="-129540" algn="just">
              <a:lnSpc>
                <a:spcPts val="1439"/>
              </a:lnSpc>
              <a:buFont typeface="Arial"/>
              <a:buChar char="•"/>
            </a:pPr>
            <a:r>
              <a:rPr lang="en-US" sz="1200" spc="-48">
                <a:solidFill>
                  <a:srgbClr val="000000"/>
                </a:solidFill>
                <a:latin typeface="Arimo"/>
              </a:rPr>
              <a:t> Złożenie Zawiadomienia może mieć miejsce poprzez:</a:t>
            </a:r>
          </a:p>
        </p:txBody>
      </p:sp>
      <p:sp>
        <p:nvSpPr>
          <p:cNvPr id="17" name="TextBox 17"/>
          <p:cNvSpPr txBox="1"/>
          <p:nvPr/>
        </p:nvSpPr>
        <p:spPr>
          <a:xfrm>
            <a:off x="1150848" y="5669731"/>
            <a:ext cx="5914431"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Wysłanie elektronicznego formularza zgłoszeniowego, dostępnego w kanałach komunikacji wykorzystywanych w Stowarzyszeniu, lub</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wysłanie bądź przekazanie formularza zgłoszeniowego w formie papierowej, dostępnego do pobrania w kanałach komunikacji wykorzystywanych w Stowarzyszeniu.</a:t>
            </a:r>
          </a:p>
        </p:txBody>
      </p:sp>
      <p:sp>
        <p:nvSpPr>
          <p:cNvPr id="18" name="TextBox 18"/>
          <p:cNvSpPr txBox="1"/>
          <p:nvPr/>
        </p:nvSpPr>
        <p:spPr>
          <a:xfrm>
            <a:off x="908668" y="566973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908668" y="622142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641934" y="6773116"/>
            <a:ext cx="6487486" cy="27336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Osobą uprawnioną do odbierania Zawiadomień jest dedykowana osoba z Komisji Rewizyjnej, wyznaczona przez zarząd Stowarzyszenia, przy czym jeśli Zawiadomienie dotyczy tejże osoby, obowiązana jest ona do przekazania Zawiadomienia innemu członkowi Komisji ds. przeciwdziałania dyskryminacji i mobbingowi w Stowarzyszeniu.</a:t>
            </a:r>
          </a:p>
          <a:p>
            <a:pPr algn="just">
              <a:lnSpc>
                <a:spcPts val="1439"/>
              </a:lnSpc>
            </a:pPr>
            <a:r>
              <a:rPr lang="en-US" sz="1200" spc="-48">
                <a:solidFill>
                  <a:srgbClr val="000000"/>
                </a:solidFill>
                <a:latin typeface="Arimo"/>
              </a:rPr>
              <a:t> </a:t>
            </a:r>
          </a:p>
          <a:p>
            <a:pPr algn="just">
              <a:lnSpc>
                <a:spcPts val="1439"/>
              </a:lnSpc>
            </a:pPr>
            <a:r>
              <a:rPr lang="en-US" sz="1200" spc="-48">
                <a:solidFill>
                  <a:srgbClr val="000000"/>
                </a:solidFill>
                <a:latin typeface="Arimo"/>
              </a:rPr>
              <a:t>3. </a:t>
            </a:r>
            <a:r>
              <a:rPr lang="en-US" sz="1200" spc="-48">
                <a:solidFill>
                  <a:srgbClr val="000000"/>
                </a:solidFill>
                <a:latin typeface="Arimo"/>
                <a:ea typeface="Arimo"/>
              </a:rPr>
              <a:t>Osoba uprawniona do odbierania Zawiadomień odpowiada za sprawdzenie, czy Zawiadomienie jest kompletne m.in. czy zawiera elementy wskazane w § 6 ust. 4 i 5, a w razie ich braku – wnioskuje o ich uzupełnienie Zawiadamiającego.</a:t>
            </a:r>
          </a:p>
          <a:p>
            <a:pPr algn="just">
              <a:lnSpc>
                <a:spcPts val="1439"/>
              </a:lnSpc>
            </a:pPr>
            <a:endParaRPr lang="en-US" sz="1200" spc="-48">
              <a:solidFill>
                <a:srgbClr val="000000"/>
              </a:solidFill>
              <a:latin typeface="Arimo"/>
              <a:ea typeface="Arimo"/>
            </a:endParaRPr>
          </a:p>
          <a:p>
            <a:pPr algn="just">
              <a:lnSpc>
                <a:spcPts val="1439"/>
              </a:lnSpc>
            </a:pPr>
            <a:r>
              <a:rPr lang="en-US" sz="1200" spc="-48">
                <a:solidFill>
                  <a:srgbClr val="000000"/>
                </a:solidFill>
                <a:latin typeface="Arimo"/>
              </a:rPr>
              <a:t>4. Zawiadomienie powinno zawierać przedstawienie stanu faktycznego oraz wszelkie niezbędne informacje potrzebne do wyjaśnienia sprawy, w tym: daty lub okres, którego ono dotyczy, informacje mogące stanowić dowody dotyczące okoliczności opisanych w Zawiadomieniu, informacje                                o ewentualnych świadkach tych zdarzeń oraz wskazanie domniemanego sprawcy i domniemanej ofiary. </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1" name="TextBox 21"/>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46884"/>
            <a:ext cx="7556500" cy="940029"/>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sp>
        <p:nvSpPr>
          <p:cNvPr id="11" name="TextBox 11"/>
          <p:cNvSpPr txBox="1"/>
          <p:nvPr/>
        </p:nvSpPr>
        <p:spPr>
          <a:xfrm>
            <a:off x="756000" y="3482143"/>
            <a:ext cx="5534118" cy="5263782"/>
          </a:xfrm>
          <a:prstGeom prst="rect">
            <a:avLst/>
          </a:prstGeom>
        </p:spPr>
        <p:txBody>
          <a:bodyPr lIns="0" tIns="0" rIns="0" bIns="0" rtlCol="0" anchor="t">
            <a:spAutoFit/>
          </a:bodyPr>
          <a:lstStyle/>
          <a:p>
            <a:pPr algn="just">
              <a:lnSpc>
                <a:spcPts val="1770"/>
              </a:lnSpc>
            </a:pPr>
            <a:r>
              <a:rPr lang="en-US" sz="1264">
                <a:solidFill>
                  <a:srgbClr val="34414A"/>
                </a:solidFill>
                <a:latin typeface="Arimo Bold"/>
              </a:rPr>
              <a:t>Działasz Szanujesz – Nie mobbingujesz!</a:t>
            </a:r>
          </a:p>
          <a:p>
            <a:pPr algn="just">
              <a:lnSpc>
                <a:spcPts val="1770"/>
              </a:lnSpc>
            </a:pPr>
            <a:endParaRPr lang="en-US" sz="1264">
              <a:solidFill>
                <a:srgbClr val="34414A"/>
              </a:solidFill>
              <a:latin typeface="Arimo Bold"/>
            </a:endParaRPr>
          </a:p>
          <a:p>
            <a:pPr algn="just">
              <a:lnSpc>
                <a:spcPts val="1770"/>
              </a:lnSpc>
            </a:pPr>
            <a:r>
              <a:rPr lang="en-US" sz="1264">
                <a:solidFill>
                  <a:srgbClr val="34414A"/>
                </a:solidFill>
                <a:latin typeface="Arimo Bold"/>
              </a:rPr>
              <a:t>Redakcja merytoryczna:</a:t>
            </a:r>
          </a:p>
          <a:p>
            <a:pPr algn="just">
              <a:lnSpc>
                <a:spcPts val="1770"/>
              </a:lnSpc>
            </a:pPr>
            <a:r>
              <a:rPr lang="en-US" sz="1264">
                <a:solidFill>
                  <a:srgbClr val="34414A"/>
                </a:solidFill>
                <a:latin typeface="Arimo Italics"/>
              </a:rPr>
              <a:t>Agata Gnat - Fundacja Ajkum im. Anny i Józefa Kumorek</a:t>
            </a:r>
          </a:p>
          <a:p>
            <a:pPr algn="just">
              <a:lnSpc>
                <a:spcPts val="1770"/>
              </a:lnSpc>
            </a:pPr>
            <a:endParaRPr lang="en-US" sz="1264">
              <a:solidFill>
                <a:srgbClr val="34414A"/>
              </a:solidFill>
              <a:latin typeface="Arimo Italics"/>
            </a:endParaRPr>
          </a:p>
          <a:p>
            <a:pPr algn="just">
              <a:lnSpc>
                <a:spcPts val="1770"/>
              </a:lnSpc>
            </a:pPr>
            <a:r>
              <a:rPr lang="en-US" sz="1264">
                <a:solidFill>
                  <a:srgbClr val="34414A"/>
                </a:solidFill>
                <a:latin typeface="Arimo Bold"/>
              </a:rPr>
              <a:t>Redakcja językowa, korekta i skład:</a:t>
            </a:r>
          </a:p>
          <a:p>
            <a:pPr algn="just">
              <a:lnSpc>
                <a:spcPts val="1770"/>
              </a:lnSpc>
            </a:pPr>
            <a:r>
              <a:rPr lang="en-US" sz="1264">
                <a:solidFill>
                  <a:srgbClr val="34414A"/>
                </a:solidFill>
                <a:latin typeface="Arimo Italics"/>
              </a:rPr>
              <a:t>Roksana Bijak, Katarzyna Pudłowska</a:t>
            </a:r>
          </a:p>
          <a:p>
            <a:pPr algn="just">
              <a:lnSpc>
                <a:spcPts val="1770"/>
              </a:lnSpc>
            </a:pPr>
            <a:endParaRPr lang="en-US" sz="1264">
              <a:solidFill>
                <a:srgbClr val="34414A"/>
              </a:solidFill>
              <a:latin typeface="Arimo Italics"/>
            </a:endParaRPr>
          </a:p>
          <a:p>
            <a:pPr algn="just">
              <a:lnSpc>
                <a:spcPts val="1770"/>
              </a:lnSpc>
            </a:pPr>
            <a:r>
              <a:rPr lang="en-US" sz="1264">
                <a:solidFill>
                  <a:srgbClr val="34414A"/>
                </a:solidFill>
                <a:latin typeface="Arimo Bold"/>
              </a:rPr>
              <a:t>Konsultacja prawna: </a:t>
            </a:r>
          </a:p>
          <a:p>
            <a:pPr algn="just">
              <a:lnSpc>
                <a:spcPts val="1770"/>
              </a:lnSpc>
            </a:pPr>
            <a:r>
              <a:rPr lang="en-US" sz="1264">
                <a:solidFill>
                  <a:srgbClr val="34414A"/>
                </a:solidFill>
                <a:latin typeface="Arimo Italics"/>
              </a:rPr>
              <a:t>Marcin Frąckowiak - radca prawny, dział prawa pracy w Kancelarii prawnej Sadkowski i Wspólnicy</a:t>
            </a:r>
          </a:p>
          <a:p>
            <a:pPr algn="just">
              <a:lnSpc>
                <a:spcPts val="1770"/>
              </a:lnSpc>
            </a:pPr>
            <a:endParaRPr lang="en-US" sz="1264">
              <a:solidFill>
                <a:srgbClr val="34414A"/>
              </a:solidFill>
              <a:latin typeface="Arimo Italics"/>
            </a:endParaRPr>
          </a:p>
          <a:p>
            <a:pPr algn="just">
              <a:lnSpc>
                <a:spcPts val="1770"/>
              </a:lnSpc>
            </a:pPr>
            <a:r>
              <a:rPr lang="en-US" sz="1264">
                <a:solidFill>
                  <a:srgbClr val="34414A"/>
                </a:solidFill>
                <a:latin typeface="Arimo Bold"/>
              </a:rPr>
              <a:t>Kontakt do zespołu projektowego:</a:t>
            </a:r>
          </a:p>
          <a:p>
            <a:pPr algn="just">
              <a:lnSpc>
                <a:spcPts val="1770"/>
              </a:lnSpc>
            </a:pPr>
            <a:endParaRPr lang="en-US" sz="1264">
              <a:solidFill>
                <a:srgbClr val="34414A"/>
              </a:solidFill>
              <a:latin typeface="Arimo Bold"/>
            </a:endParaRPr>
          </a:p>
          <a:p>
            <a:pPr algn="just">
              <a:lnSpc>
                <a:spcPts val="1770"/>
              </a:lnSpc>
            </a:pPr>
            <a:r>
              <a:rPr lang="en-US" sz="1264">
                <a:solidFill>
                  <a:srgbClr val="34414A"/>
                </a:solidFill>
                <a:latin typeface="Arimo"/>
              </a:rPr>
              <a:t>      </a:t>
            </a:r>
            <a:r>
              <a:rPr lang="en-US" sz="1264">
                <a:solidFill>
                  <a:srgbClr val="34414A"/>
                </a:solidFill>
                <a:latin typeface="Arimo Bold"/>
              </a:rPr>
              <a:t>kontakt@ajkum.pl</a:t>
            </a:r>
          </a:p>
          <a:p>
            <a:pPr algn="just">
              <a:lnSpc>
                <a:spcPts val="1770"/>
              </a:lnSpc>
            </a:pPr>
            <a:r>
              <a:rPr lang="en-US" sz="1264">
                <a:solidFill>
                  <a:srgbClr val="34414A"/>
                </a:solidFill>
                <a:latin typeface="Arimo"/>
              </a:rPr>
              <a:t>      </a:t>
            </a:r>
            <a:r>
              <a:rPr lang="en-US" sz="1264">
                <a:solidFill>
                  <a:srgbClr val="34414A"/>
                </a:solidFill>
                <a:latin typeface="Arimo Bold"/>
              </a:rPr>
              <a:t>stopmobbing@bonafides.pl</a:t>
            </a:r>
          </a:p>
          <a:p>
            <a:pPr algn="just">
              <a:lnSpc>
                <a:spcPts val="1770"/>
              </a:lnSpc>
            </a:pPr>
            <a:endParaRPr lang="en-US" sz="1264">
              <a:solidFill>
                <a:srgbClr val="34414A"/>
              </a:solidFill>
              <a:latin typeface="Arimo Bold"/>
            </a:endParaRPr>
          </a:p>
          <a:p>
            <a:pPr algn="just">
              <a:lnSpc>
                <a:spcPts val="1770"/>
              </a:lnSpc>
            </a:pPr>
            <a:r>
              <a:rPr lang="en-US" sz="1264">
                <a:solidFill>
                  <a:srgbClr val="34414A"/>
                </a:solidFill>
                <a:latin typeface="Arimo Bold"/>
              </a:rPr>
              <a:t>Wydawca:</a:t>
            </a:r>
          </a:p>
          <a:p>
            <a:pPr algn="just">
              <a:lnSpc>
                <a:spcPts val="1770"/>
              </a:lnSpc>
            </a:pPr>
            <a:endParaRPr lang="en-US" sz="1264">
              <a:solidFill>
                <a:srgbClr val="34414A"/>
              </a:solidFill>
              <a:latin typeface="Arimo Bold"/>
            </a:endParaRPr>
          </a:p>
          <a:p>
            <a:pPr algn="just">
              <a:lnSpc>
                <a:spcPts val="1770"/>
              </a:lnSpc>
            </a:pPr>
            <a:r>
              <a:rPr lang="en-US" sz="1264">
                <a:solidFill>
                  <a:srgbClr val="34414A"/>
                </a:solidFill>
                <a:latin typeface="Arimo Bold"/>
              </a:rPr>
              <a:t>Fundacja Ajkum im. Anny i Józefa Kumorek</a:t>
            </a:r>
          </a:p>
          <a:p>
            <a:pPr algn="just">
              <a:lnSpc>
                <a:spcPts val="1770"/>
              </a:lnSpc>
            </a:pPr>
            <a:r>
              <a:rPr lang="en-US" sz="1264">
                <a:solidFill>
                  <a:srgbClr val="34414A"/>
                </a:solidFill>
                <a:latin typeface="Arimo Bold"/>
              </a:rPr>
              <a:t>Ul. Astrów 10</a:t>
            </a:r>
          </a:p>
          <a:p>
            <a:pPr algn="just">
              <a:lnSpc>
                <a:spcPts val="1770"/>
              </a:lnSpc>
            </a:pPr>
            <a:r>
              <a:rPr lang="en-US" sz="1264">
                <a:solidFill>
                  <a:srgbClr val="34414A"/>
                </a:solidFill>
                <a:latin typeface="Arimo Bold"/>
              </a:rPr>
              <a:t>40-045 Katowice</a:t>
            </a:r>
          </a:p>
          <a:p>
            <a:pPr algn="just">
              <a:lnSpc>
                <a:spcPts val="1770"/>
              </a:lnSpc>
            </a:pPr>
            <a:endParaRPr lang="en-US" sz="1264">
              <a:solidFill>
                <a:srgbClr val="34414A"/>
              </a:solidFill>
              <a:latin typeface="Arimo Bold"/>
            </a:endParaRPr>
          </a:p>
          <a:p>
            <a:pPr>
              <a:lnSpc>
                <a:spcPts val="1770"/>
              </a:lnSpc>
            </a:pPr>
            <a:endParaRPr lang="en-US" sz="1264">
              <a:solidFill>
                <a:srgbClr val="34414A"/>
              </a:solidFill>
              <a:latin typeface="Arimo Bold"/>
            </a:endParaRPr>
          </a:p>
        </p:txBody>
      </p:sp>
      <p:sp>
        <p:nvSpPr>
          <p:cNvPr id="12" name="TextBox 12"/>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3" name="TextBox 13"/>
          <p:cNvSpPr txBox="1"/>
          <p:nvPr/>
        </p:nvSpPr>
        <p:spPr>
          <a:xfrm>
            <a:off x="7164591" y="9654659"/>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a:t>
            </a:r>
          </a:p>
        </p:txBody>
      </p:sp>
      <p:sp>
        <p:nvSpPr>
          <p:cNvPr id="14" name="Freeform 14"/>
          <p:cNvSpPr/>
          <p:nvPr/>
        </p:nvSpPr>
        <p:spPr>
          <a:xfrm>
            <a:off x="773131" y="6820305"/>
            <a:ext cx="172574" cy="172574"/>
          </a:xfrm>
          <a:custGeom>
            <a:avLst/>
            <a:gdLst/>
            <a:ahLst/>
            <a:cxnLst/>
            <a:rect l="l" t="t" r="r" b="b"/>
            <a:pathLst>
              <a:path w="172574" h="172574">
                <a:moveTo>
                  <a:pt x="0" y="0"/>
                </a:moveTo>
                <a:lnTo>
                  <a:pt x="172575" y="0"/>
                </a:lnTo>
                <a:lnTo>
                  <a:pt x="172575" y="172574"/>
                </a:lnTo>
                <a:lnTo>
                  <a:pt x="0" y="1725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15" name="Freeform 15"/>
          <p:cNvSpPr/>
          <p:nvPr/>
        </p:nvSpPr>
        <p:spPr>
          <a:xfrm>
            <a:off x="773131" y="6602667"/>
            <a:ext cx="172574" cy="172574"/>
          </a:xfrm>
          <a:custGeom>
            <a:avLst/>
            <a:gdLst/>
            <a:ahLst/>
            <a:cxnLst/>
            <a:rect l="l" t="t" r="r" b="b"/>
            <a:pathLst>
              <a:path w="172574" h="172574">
                <a:moveTo>
                  <a:pt x="0" y="0"/>
                </a:moveTo>
                <a:lnTo>
                  <a:pt x="172575" y="0"/>
                </a:lnTo>
                <a:lnTo>
                  <a:pt x="172575" y="172574"/>
                </a:lnTo>
                <a:lnTo>
                  <a:pt x="0" y="17257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pl-PL"/>
          </a:p>
        </p:txBody>
      </p:sp>
      <p:sp>
        <p:nvSpPr>
          <p:cNvPr id="16" name="TextBox 16"/>
          <p:cNvSpPr txBox="1"/>
          <p:nvPr/>
        </p:nvSpPr>
        <p:spPr>
          <a:xfrm>
            <a:off x="664567" y="1758278"/>
            <a:ext cx="6500023" cy="971550"/>
          </a:xfrm>
          <a:prstGeom prst="rect">
            <a:avLst/>
          </a:prstGeom>
        </p:spPr>
        <p:txBody>
          <a:bodyPr lIns="0" tIns="0" rIns="0" bIns="0" rtlCol="0" anchor="t">
            <a:spAutoFit/>
          </a:bodyPr>
          <a:lstStyle/>
          <a:p>
            <a:pPr algn="ctr">
              <a:lnSpc>
                <a:spcPts val="1512"/>
              </a:lnSpc>
              <a:spcBef>
                <a:spcPct val="0"/>
              </a:spcBef>
            </a:pPr>
            <a:r>
              <a:rPr lang="en-US" sz="1260" spc="-50">
                <a:solidFill>
                  <a:srgbClr val="000000"/>
                </a:solidFill>
                <a:latin typeface="Arimo Bold"/>
              </a:rPr>
              <a:t>E-book „Stop mobbingowi w NGO!” w postaci wzorów Procedur przeciwdziałania zjawiskom niepożądanym w miejscu zatrudnienia/ zlecenia/zaangażowania wraz załącznikami opracowano w ramach projektu „Działasz – Szanujesz – Nie mobbingujesz!” realizowanego</a:t>
            </a:r>
          </a:p>
          <a:p>
            <a:pPr algn="ctr">
              <a:lnSpc>
                <a:spcPts val="1512"/>
              </a:lnSpc>
              <a:spcBef>
                <a:spcPct val="0"/>
              </a:spcBef>
            </a:pPr>
            <a:r>
              <a:rPr lang="en-US" sz="1260" spc="-50">
                <a:solidFill>
                  <a:srgbClr val="000000"/>
                </a:solidFill>
                <a:latin typeface="Arimo Bold"/>
              </a:rPr>
              <a:t> z dotacji  programu Aktywni Obywatele – Fundusz Krajowy finansowanego przez Islandię, Liechtenstein i Norwegię w ramach Funduszy EOG.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56916"/>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92440"/>
            <a:ext cx="6487486" cy="7429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5. Zawiadomienie zawiera dane personalne składającego Zawiadomienie - imię, nazwisko, oraz dane kontaktowe wskazane przez tą osobę.</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1643763" y="2259708"/>
            <a:ext cx="4355544"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a:solidFill>
                  <a:srgbClr val="000000"/>
                </a:solidFill>
                <a:latin typeface="Arimo Bold"/>
              </a:rPr>
              <a:t>Zasady działania Komisji</a:t>
            </a:r>
          </a:p>
          <a:p>
            <a:pPr algn="ctr">
              <a:lnSpc>
                <a:spcPts val="1439"/>
              </a:lnSpc>
              <a:spcBef>
                <a:spcPct val="0"/>
              </a:spcBef>
            </a:pPr>
            <a:endParaRPr lang="en-US" sz="1200" spc="-48">
              <a:solidFill>
                <a:srgbClr val="000000"/>
              </a:solidFill>
              <a:latin typeface="Arimo Bold"/>
            </a:endParaRPr>
          </a:p>
        </p:txBody>
      </p:sp>
      <p:sp>
        <p:nvSpPr>
          <p:cNvPr id="16" name="TextBox 16"/>
          <p:cNvSpPr txBox="1"/>
          <p:nvPr/>
        </p:nvSpPr>
        <p:spPr>
          <a:xfrm>
            <a:off x="668392" y="3345558"/>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7" name="TextBox 17"/>
          <p:cNvSpPr txBox="1"/>
          <p:nvPr/>
        </p:nvSpPr>
        <p:spPr>
          <a:xfrm>
            <a:off x="1016750" y="3345558"/>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Merytorycznym rozpatrzeniem Zawiadomienia w związku z podejrzeniem wystąpienia zjawiska niepożądanego w Stowarzyszeniu zajmuje się Komisja składającą się z 2 do max. 3 osób, w skład której wchodzą:</a:t>
            </a:r>
          </a:p>
        </p:txBody>
      </p:sp>
      <p:sp>
        <p:nvSpPr>
          <p:cNvPr id="18" name="TextBox 18"/>
          <p:cNvSpPr txBox="1"/>
          <p:nvPr/>
        </p:nvSpPr>
        <p:spPr>
          <a:xfrm>
            <a:off x="1459825" y="4039586"/>
            <a:ext cx="5762164"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uprawniona do odbierania Zawiadomień, przedstawiciel Komisji Rewizyjnej - Przewodniczący;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Przedstawiciel Komisji Rewizyjnej lub opiekun wolontariuszy (osoba niebędąca członkiem zarządu);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Ekspert zewnętrzny np. psycholog, prawnik, edukator równościowy (opcjonalnie).</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1214588" y="403958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1214588" y="458251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1214588" y="510162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3008" y="5620736"/>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3" name="TextBox 23"/>
          <p:cNvSpPr txBox="1"/>
          <p:nvPr/>
        </p:nvSpPr>
        <p:spPr>
          <a:xfrm>
            <a:off x="928223" y="5620736"/>
            <a:ext cx="6137055"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ea typeface="Arimo"/>
              </a:rPr>
              <a:t>Komisja jest każdorazowo powoływana przez Przewodniczącego w ciągu 5 dni od wpłynięcia Zawiadomienia zawierającego elementy wskazane w § 6 ust. 4 i 5, w przypadku braku któregokolwiek z tych elementów termin ten liczony jest od dnia uzupełnienia Zawiadomienia.</a:t>
            </a:r>
          </a:p>
          <a:p>
            <a:pPr algn="just">
              <a:lnSpc>
                <a:spcPts val="1439"/>
              </a:lnSpc>
              <a:spcBef>
                <a:spcPct val="0"/>
              </a:spcBef>
            </a:pPr>
            <a:endParaRPr lang="en-US" sz="1200" spc="-48">
              <a:solidFill>
                <a:srgbClr val="000000"/>
              </a:solidFill>
              <a:latin typeface="Arimo"/>
              <a:ea typeface="Arimo"/>
            </a:endParaRPr>
          </a:p>
        </p:txBody>
      </p:sp>
      <p:sp>
        <p:nvSpPr>
          <p:cNvPr id="24" name="TextBox 24"/>
          <p:cNvSpPr txBox="1"/>
          <p:nvPr/>
        </p:nvSpPr>
        <p:spPr>
          <a:xfrm>
            <a:off x="951836" y="6369361"/>
            <a:ext cx="6121313"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jest każdorazowo powoływana przez Przewodniczącego w ciągu 5 dni od wpłynięcia Zawiadomienia zawierającego elementy wskazane w § 6 ust. 4 i 5, w przypadku braku któregokolwiek z tych elementów termin ten liczony jest od dnia uzupełnienia Zawiadomienia.</a:t>
            </a:r>
          </a:p>
        </p:txBody>
      </p:sp>
      <p:sp>
        <p:nvSpPr>
          <p:cNvPr id="25" name="TextBox 25"/>
          <p:cNvSpPr txBox="1"/>
          <p:nvPr/>
        </p:nvSpPr>
        <p:spPr>
          <a:xfrm>
            <a:off x="756000" y="6376183"/>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6" name="TextBox 26"/>
          <p:cNvSpPr txBox="1"/>
          <p:nvPr/>
        </p:nvSpPr>
        <p:spPr>
          <a:xfrm>
            <a:off x="1454519" y="7055161"/>
            <a:ext cx="6051753"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członka Komisji ze Stowarzyszeniem;</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gdy członek Komisji zrzeknie się swojej funkcji.</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1214588" y="708469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8" name="TextBox 28"/>
          <p:cNvSpPr txBox="1"/>
          <p:nvPr/>
        </p:nvSpPr>
        <p:spPr>
          <a:xfrm>
            <a:off x="1214588" y="743712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9" name="TextBox 29"/>
          <p:cNvSpPr txBox="1"/>
          <p:nvPr/>
        </p:nvSpPr>
        <p:spPr>
          <a:xfrm>
            <a:off x="951836" y="8007661"/>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zostaje rozwiązana w momencie zakończenia danej sprawy.</a:t>
            </a:r>
          </a:p>
        </p:txBody>
      </p:sp>
      <p:sp>
        <p:nvSpPr>
          <p:cNvPr id="30" name="TextBox 30"/>
          <p:cNvSpPr txBox="1"/>
          <p:nvPr/>
        </p:nvSpPr>
        <p:spPr>
          <a:xfrm>
            <a:off x="753008" y="8007661"/>
            <a:ext cx="35043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31" name="TextBox 31"/>
          <p:cNvSpPr txBox="1"/>
          <p:nvPr/>
        </p:nvSpPr>
        <p:spPr>
          <a:xfrm>
            <a:off x="928223" y="8369611"/>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sytuacji określonej w ust. 3 – Stowarzyszenie niezwłocznie powołuje nowego członka Komisji.</a:t>
            </a:r>
          </a:p>
        </p:txBody>
      </p:sp>
      <p:sp>
        <p:nvSpPr>
          <p:cNvPr id="32" name="TextBox 32"/>
          <p:cNvSpPr txBox="1"/>
          <p:nvPr/>
        </p:nvSpPr>
        <p:spPr>
          <a:xfrm>
            <a:off x="753008" y="8369611"/>
            <a:ext cx="35043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33" name="TextBox 33"/>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20</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263412" y="1739298"/>
            <a:ext cx="6051753"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przeprowadzenie rozmów wyjaśniających z osobami wskazanymi w Zawiadomieniu;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ustalanie stanu faktycznego na podstawie zebranych informacji;</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sformułowanie propozycji rozwiązania konfliktu w formie Sprawozdania;</a:t>
            </a:r>
          </a:p>
        </p:txBody>
      </p:sp>
      <p:sp>
        <p:nvSpPr>
          <p:cNvPr id="15" name="TextBox 15"/>
          <p:cNvSpPr txBox="1"/>
          <p:nvPr/>
        </p:nvSpPr>
        <p:spPr>
          <a:xfrm>
            <a:off x="970874" y="172279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6" name="TextBox 16"/>
          <p:cNvSpPr txBox="1"/>
          <p:nvPr/>
        </p:nvSpPr>
        <p:spPr>
          <a:xfrm>
            <a:off x="531918" y="1374804"/>
            <a:ext cx="35043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7" name="TextBox 17"/>
          <p:cNvSpPr txBox="1"/>
          <p:nvPr/>
        </p:nvSpPr>
        <p:spPr>
          <a:xfrm>
            <a:off x="807414" y="1374804"/>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Do zadań Komisji należy w szczególności:</a:t>
            </a:r>
          </a:p>
        </p:txBody>
      </p:sp>
      <p:sp>
        <p:nvSpPr>
          <p:cNvPr id="18" name="TextBox 18"/>
          <p:cNvSpPr txBox="1"/>
          <p:nvPr/>
        </p:nvSpPr>
        <p:spPr>
          <a:xfrm>
            <a:off x="984466" y="2094268"/>
            <a:ext cx="115014"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19" name="TextBox 19"/>
          <p:cNvSpPr txBox="1"/>
          <p:nvPr/>
        </p:nvSpPr>
        <p:spPr>
          <a:xfrm>
            <a:off x="988752" y="2460980"/>
            <a:ext cx="10644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0" name="TextBox 20"/>
          <p:cNvSpPr txBox="1"/>
          <p:nvPr/>
        </p:nvSpPr>
        <p:spPr>
          <a:xfrm>
            <a:off x="531918" y="2827693"/>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21" name="TextBox 21"/>
          <p:cNvSpPr txBox="1"/>
          <p:nvPr/>
        </p:nvSpPr>
        <p:spPr>
          <a:xfrm>
            <a:off x="807414" y="2827693"/>
            <a:ext cx="6303740" cy="1285875"/>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Każdy</a:t>
            </a:r>
            <a:r>
              <a:rPr lang="en-US" sz="1200" spc="-48">
                <a:solidFill>
                  <a:srgbClr val="000000"/>
                </a:solidFill>
                <a:latin typeface="Arimo"/>
              </a:rPr>
              <a:t> z </a:t>
            </a:r>
            <a:r>
              <a:rPr lang="en-US" sz="1200" spc="-48" err="1">
                <a:solidFill>
                  <a:srgbClr val="000000"/>
                </a:solidFill>
                <a:latin typeface="Arimo"/>
              </a:rPr>
              <a:t>członków</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zobowiązany</a:t>
            </a:r>
            <a:r>
              <a:rPr lang="en-US" sz="1200" spc="-48">
                <a:solidFill>
                  <a:srgbClr val="000000"/>
                </a:solidFill>
                <a:latin typeface="Arimo"/>
              </a:rPr>
              <a:t> jest do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obiektywizmu</a:t>
            </a:r>
            <a:r>
              <a:rPr lang="en-US" sz="1200" spc="-48">
                <a:solidFill>
                  <a:srgbClr val="000000"/>
                </a:solidFill>
                <a:latin typeface="Arimo"/>
              </a:rPr>
              <a:t>, </a:t>
            </a:r>
            <a:r>
              <a:rPr lang="en-US" sz="1200" spc="-48" err="1">
                <a:solidFill>
                  <a:srgbClr val="000000"/>
                </a:solidFill>
                <a:latin typeface="Arimo"/>
              </a:rPr>
              <a:t>bezstronności</a:t>
            </a:r>
            <a:r>
              <a:rPr lang="en-US" sz="1200" spc="-48">
                <a:solidFill>
                  <a:srgbClr val="000000"/>
                </a:solidFill>
                <a:latin typeface="Arimo"/>
              </a:rPr>
              <a:t> i </a:t>
            </a:r>
            <a:r>
              <a:rPr lang="en-US" sz="1200" spc="-48" err="1">
                <a:solidFill>
                  <a:srgbClr val="000000"/>
                </a:solidFill>
                <a:latin typeface="Arimo"/>
              </a:rPr>
              <a:t>poufności</a:t>
            </a:r>
            <a:r>
              <a:rPr lang="en-US" sz="1200" spc="-48">
                <a:solidFill>
                  <a:srgbClr val="000000"/>
                </a:solidFill>
                <a:latin typeface="Arimo"/>
              </a:rPr>
              <a:t> </a:t>
            </a:r>
            <a:r>
              <a:rPr lang="en-US" sz="1200" spc="-48" err="1">
                <a:solidFill>
                  <a:srgbClr val="000000"/>
                </a:solidFill>
                <a:latin typeface="Arimo"/>
              </a:rPr>
              <a:t>przy</a:t>
            </a:r>
            <a:r>
              <a:rPr lang="en-US" sz="1200" spc="-48">
                <a:solidFill>
                  <a:srgbClr val="000000"/>
                </a:solidFill>
                <a:latin typeface="Arimo"/>
              </a:rPr>
              <a:t> </a:t>
            </a:r>
            <a:r>
              <a:rPr lang="en-US" sz="1200" spc="-48" err="1">
                <a:solidFill>
                  <a:srgbClr val="000000"/>
                </a:solidFill>
                <a:latin typeface="Arimo"/>
              </a:rPr>
              <a:t>dokonywaniu</a:t>
            </a:r>
            <a:r>
              <a:rPr lang="en-US" sz="1200" spc="-48">
                <a:solidFill>
                  <a:srgbClr val="000000"/>
                </a:solidFill>
                <a:latin typeface="Arimo"/>
              </a:rPr>
              <a:t> </a:t>
            </a:r>
            <a:r>
              <a:rPr lang="en-US" sz="1200" spc="-48" err="1">
                <a:solidFill>
                  <a:srgbClr val="000000"/>
                </a:solidFill>
                <a:latin typeface="Arimo"/>
              </a:rPr>
              <a:t>ocen</a:t>
            </a:r>
            <a:r>
              <a:rPr lang="en-US" sz="1200" spc="-48">
                <a:solidFill>
                  <a:srgbClr val="000000"/>
                </a:solidFill>
                <a:latin typeface="Arimo"/>
              </a:rPr>
              <a:t> </a:t>
            </a:r>
            <a:r>
              <a:rPr lang="en-US" sz="1200" spc="-48" err="1">
                <a:solidFill>
                  <a:srgbClr val="000000"/>
                </a:solidFill>
                <a:latin typeface="Arimo"/>
              </a:rPr>
              <a:t>konkretnych</a:t>
            </a:r>
            <a:r>
              <a:rPr lang="en-US" sz="1200" spc="-48">
                <a:solidFill>
                  <a:srgbClr val="000000"/>
                </a:solidFill>
                <a:latin typeface="Arimo"/>
              </a:rPr>
              <a:t> </a:t>
            </a:r>
            <a:r>
              <a:rPr lang="en-US" sz="1200" spc="-48" err="1">
                <a:solidFill>
                  <a:srgbClr val="000000"/>
                </a:solidFill>
                <a:latin typeface="Arimo"/>
              </a:rPr>
              <a:t>przypadków</a:t>
            </a:r>
            <a:r>
              <a:rPr lang="en-US" sz="1200" spc="-48">
                <a:solidFill>
                  <a:srgbClr val="000000"/>
                </a:solidFill>
                <a:latin typeface="Arimo"/>
              </a:rPr>
              <a:t>, pod </a:t>
            </a:r>
            <a:r>
              <a:rPr lang="en-US" sz="1200" spc="-48" err="1">
                <a:solidFill>
                  <a:srgbClr val="000000"/>
                </a:solidFill>
                <a:latin typeface="Arimo"/>
              </a:rPr>
              <a:t>rygorem</a:t>
            </a:r>
            <a:r>
              <a:rPr lang="en-US" sz="1200" spc="-48">
                <a:solidFill>
                  <a:srgbClr val="000000"/>
                </a:solidFill>
                <a:latin typeface="Arimo"/>
              </a:rPr>
              <a:t> </a:t>
            </a:r>
            <a:r>
              <a:rPr lang="en-US" sz="1200" spc="-48" err="1">
                <a:solidFill>
                  <a:srgbClr val="000000"/>
                </a:solidFill>
                <a:latin typeface="Arimo"/>
              </a:rPr>
              <a:t>sankcji</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z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Członkowie</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nie</a:t>
            </a:r>
            <a:r>
              <a:rPr lang="en-US" sz="1200" spc="-48">
                <a:solidFill>
                  <a:srgbClr val="000000"/>
                </a:solidFill>
                <a:latin typeface="Arimo"/>
              </a:rPr>
              <a:t>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kopiować</a:t>
            </a:r>
            <a:r>
              <a:rPr lang="en-US" sz="1200" spc="-48">
                <a:solidFill>
                  <a:srgbClr val="000000"/>
                </a:solidFill>
                <a:latin typeface="Arimo"/>
              </a:rPr>
              <a:t> w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udostępnienia</a:t>
            </a:r>
            <a:r>
              <a:rPr lang="en-US" sz="1200" spc="-48">
                <a:solidFill>
                  <a:srgbClr val="000000"/>
                </a:solidFill>
                <a:latin typeface="Arimo"/>
              </a:rPr>
              <a:t>, ani </a:t>
            </a:r>
            <a:r>
              <a:rPr lang="en-US" sz="1200" spc="-48" err="1">
                <a:solidFill>
                  <a:srgbClr val="000000"/>
                </a:solidFill>
                <a:latin typeface="Arimo"/>
              </a:rPr>
              <a:t>też</a:t>
            </a:r>
            <a:r>
              <a:rPr lang="en-US" sz="1200" spc="-48">
                <a:solidFill>
                  <a:srgbClr val="000000"/>
                </a:solidFill>
                <a:latin typeface="Arimo"/>
              </a:rPr>
              <a:t> w </a:t>
            </a:r>
            <a:r>
              <a:rPr lang="en-US" sz="1200" spc="-48" err="1">
                <a:solidFill>
                  <a:srgbClr val="000000"/>
                </a:solidFill>
                <a:latin typeface="Arimo"/>
              </a:rPr>
              <a:t>jakikolwiek</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a:t>
            </a:r>
            <a:r>
              <a:rPr lang="en-US" sz="1200" spc="-48" err="1">
                <a:solidFill>
                  <a:srgbClr val="000000"/>
                </a:solidFill>
                <a:latin typeface="Arimo"/>
              </a:rPr>
              <a:t>udostępniać</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rozpowszechniać</a:t>
            </a:r>
            <a:r>
              <a:rPr lang="en-US" sz="1200" spc="-48">
                <a:solidFill>
                  <a:srgbClr val="000000"/>
                </a:solidFill>
                <a:latin typeface="Arimo"/>
              </a:rPr>
              <a:t> </a:t>
            </a:r>
            <a:r>
              <a:rPr lang="en-US" sz="1200" spc="-48" err="1">
                <a:solidFill>
                  <a:srgbClr val="000000"/>
                </a:solidFill>
                <a:latin typeface="Arimo"/>
              </a:rPr>
              <a:t>dokumentów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rozpatrywanego</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Stowarzyszeniu</a:t>
            </a:r>
            <a:r>
              <a:rPr lang="en-US" sz="1200" spc="-48">
                <a:solidFill>
                  <a:srgbClr val="000000"/>
                </a:solidFill>
                <a:latin typeface="Arimo"/>
              </a:rPr>
              <a:t>. Dane </a:t>
            </a:r>
            <a:r>
              <a:rPr lang="en-US" sz="1200" spc="-48" err="1">
                <a:solidFill>
                  <a:srgbClr val="000000"/>
                </a:solidFill>
                <a:latin typeface="Arimo"/>
              </a:rPr>
              <a:t>zawarte</a:t>
            </a:r>
            <a:r>
              <a:rPr lang="en-US" sz="1200" spc="-48">
                <a:solidFill>
                  <a:srgbClr val="000000"/>
                </a:solidFill>
                <a:latin typeface="Arimo"/>
              </a:rPr>
              <a:t> w </a:t>
            </a:r>
            <a:r>
              <a:rPr lang="en-US" sz="1200" spc="-48" err="1">
                <a:solidFill>
                  <a:srgbClr val="000000"/>
                </a:solidFill>
                <a:latin typeface="Arimo"/>
              </a:rPr>
              <a:t>materiałach</a:t>
            </a:r>
            <a:r>
              <a:rPr lang="en-US" sz="1200" spc="-48">
                <a:solidFill>
                  <a:srgbClr val="000000"/>
                </a:solidFill>
                <a:latin typeface="Arimo"/>
              </a:rPr>
              <a:t> i </a:t>
            </a:r>
            <a:r>
              <a:rPr lang="en-US" sz="1200" spc="-48" err="1">
                <a:solidFill>
                  <a:srgbClr val="000000"/>
                </a:solidFill>
                <a:latin typeface="Arimo"/>
              </a:rPr>
              <a:t>dokumentach</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zawierać</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osobowe</a:t>
            </a:r>
            <a:r>
              <a:rPr lang="en-US" sz="1200" spc="-48">
                <a:solidFill>
                  <a:srgbClr val="000000"/>
                </a:solidFill>
                <a:latin typeface="Arimo"/>
              </a:rPr>
              <a:t> i </a:t>
            </a:r>
            <a:r>
              <a:rPr lang="en-US" sz="1200" spc="-48" err="1">
                <a:solidFill>
                  <a:srgbClr val="000000"/>
                </a:solidFill>
                <a:latin typeface="Arimo"/>
              </a:rPr>
              <a:t>podlegają</a:t>
            </a:r>
            <a:r>
              <a:rPr lang="en-US" sz="1200" spc="-48">
                <a:solidFill>
                  <a:srgbClr val="000000"/>
                </a:solidFill>
                <a:latin typeface="Arimo"/>
              </a:rPr>
              <a:t>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przewidzianej</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przepisach</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o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p>
        </p:txBody>
      </p:sp>
      <p:sp>
        <p:nvSpPr>
          <p:cNvPr id="22" name="TextBox 22"/>
          <p:cNvSpPr txBox="1"/>
          <p:nvPr/>
        </p:nvSpPr>
        <p:spPr>
          <a:xfrm>
            <a:off x="531918" y="4265968"/>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23" name="TextBox 23"/>
          <p:cNvSpPr txBox="1"/>
          <p:nvPr/>
        </p:nvSpPr>
        <p:spPr>
          <a:xfrm>
            <a:off x="807414" y="4265968"/>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Członkiem Komisji nie może być:</a:t>
            </a:r>
          </a:p>
        </p:txBody>
      </p:sp>
      <p:sp>
        <p:nvSpPr>
          <p:cNvPr id="24" name="TextBox 24"/>
          <p:cNvSpPr txBox="1"/>
          <p:nvPr/>
        </p:nvSpPr>
        <p:spPr>
          <a:xfrm>
            <a:off x="970874" y="456124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5" name="TextBox 25"/>
          <p:cNvSpPr txBox="1"/>
          <p:nvPr/>
        </p:nvSpPr>
        <p:spPr>
          <a:xfrm>
            <a:off x="1263412" y="4570768"/>
            <a:ext cx="5847742"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której dotyczy Zawiadomienie;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osoba pozostająca z osobą przekazującą Zawiadomienie  lub z osobą wskazaną                          w Zawiadomieniu jako domniemana ofiara albo domniemany sprawca – w stosunku prawnym lub faktycznym budzącym uzasadnione wątpliwości co do jej obiektywizmu i bezstronności. </a:t>
            </a:r>
          </a:p>
          <a:p>
            <a:pPr algn="just">
              <a:lnSpc>
                <a:spcPts val="1439"/>
              </a:lnSpc>
              <a:spcBef>
                <a:spcPct val="0"/>
              </a:spcBef>
            </a:pPr>
            <a:endParaRPr lang="en-US" sz="1200" spc="-48">
              <a:solidFill>
                <a:srgbClr val="000000"/>
              </a:solidFill>
              <a:latin typeface="Arimo"/>
            </a:endParaRPr>
          </a:p>
        </p:txBody>
      </p:sp>
      <p:sp>
        <p:nvSpPr>
          <p:cNvPr id="26" name="TextBox 26"/>
          <p:cNvSpPr txBox="1"/>
          <p:nvPr/>
        </p:nvSpPr>
        <p:spPr>
          <a:xfrm>
            <a:off x="970874" y="493271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7" name="TextBox 27"/>
          <p:cNvSpPr txBox="1"/>
          <p:nvPr/>
        </p:nvSpPr>
        <p:spPr>
          <a:xfrm>
            <a:off x="531918" y="5732818"/>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8" name="TextBox 28"/>
          <p:cNvSpPr txBox="1"/>
          <p:nvPr/>
        </p:nvSpPr>
        <p:spPr>
          <a:xfrm>
            <a:off x="807414" y="5732818"/>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Stowarzyszenia wyznacza niezwłocznie inną osobę w zastępstwie członka Komisji podlegającego wyłączeniu z przyczyn wymienionych w ust. 8.</a:t>
            </a:r>
          </a:p>
        </p:txBody>
      </p:sp>
      <p:sp>
        <p:nvSpPr>
          <p:cNvPr id="29" name="TextBox 29"/>
          <p:cNvSpPr txBox="1"/>
          <p:nvPr/>
        </p:nvSpPr>
        <p:spPr>
          <a:xfrm>
            <a:off x="531918" y="6275743"/>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30" name="TextBox 30"/>
          <p:cNvSpPr txBox="1"/>
          <p:nvPr/>
        </p:nvSpPr>
        <p:spPr>
          <a:xfrm>
            <a:off x="807414" y="6266218"/>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członek Komisji wyznaczony przez Przewodniczącego Komisji. </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244835" y="7077864"/>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32" name="TextBox 32"/>
          <p:cNvSpPr txBox="1"/>
          <p:nvPr/>
        </p:nvSpPr>
        <p:spPr>
          <a:xfrm>
            <a:off x="906510" y="7668414"/>
            <a:ext cx="6204644"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członek Komisji wyznaczony przez Przewodniczącego Komisji. </a:t>
            </a:r>
          </a:p>
          <a:p>
            <a:pPr algn="just">
              <a:lnSpc>
                <a:spcPts val="1439"/>
              </a:lnSpc>
              <a:spcBef>
                <a:spcPct val="0"/>
              </a:spcBef>
            </a:pPr>
            <a:endParaRPr lang="en-US" sz="1200" spc="-48">
              <a:solidFill>
                <a:srgbClr val="000000"/>
              </a:solidFill>
              <a:latin typeface="Arimo"/>
            </a:endParaRPr>
          </a:p>
        </p:txBody>
      </p:sp>
      <p:sp>
        <p:nvSpPr>
          <p:cNvPr id="33" name="TextBox 33"/>
          <p:cNvSpPr txBox="1"/>
          <p:nvPr/>
        </p:nvSpPr>
        <p:spPr>
          <a:xfrm>
            <a:off x="577793" y="766841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34" name="TextBox 34"/>
          <p:cNvSpPr txBox="1"/>
          <p:nvPr/>
        </p:nvSpPr>
        <p:spPr>
          <a:xfrm>
            <a:off x="545509" y="8392314"/>
            <a:ext cx="35043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5" name="TextBox 35"/>
          <p:cNvSpPr txBox="1"/>
          <p:nvPr/>
        </p:nvSpPr>
        <p:spPr>
          <a:xfrm>
            <a:off x="882348" y="8392314"/>
            <a:ext cx="622880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Stowarzyszenia wyposaża Komisję w środki (w tym pomieszczenie i materiały) konieczne do wykonywania jej zadań. </a:t>
            </a:r>
          </a:p>
        </p:txBody>
      </p:sp>
      <p:sp>
        <p:nvSpPr>
          <p:cNvPr id="36" name="TextBox 36"/>
          <p:cNvSpPr txBox="1"/>
          <p:nvPr/>
        </p:nvSpPr>
        <p:spPr>
          <a:xfrm>
            <a:off x="864921" y="8935239"/>
            <a:ext cx="6246233"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nie powinien przekroczyć 30 dni, licząc od dnia rozpoczęcia Postępowania o którym mowa w ust. 1. Posiedzenia Komisji realizowane w trybie zdalnym lub bezpośrednim zwołuje Przewodniczący Komisji.</a:t>
            </a:r>
          </a:p>
        </p:txBody>
      </p:sp>
      <p:sp>
        <p:nvSpPr>
          <p:cNvPr id="37" name="TextBox 37"/>
          <p:cNvSpPr txBox="1"/>
          <p:nvPr/>
        </p:nvSpPr>
        <p:spPr>
          <a:xfrm>
            <a:off x="536257" y="8933614"/>
            <a:ext cx="35043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8" name="TextBox 38"/>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0106" y="1385981"/>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15" name="TextBox 15"/>
          <p:cNvSpPr txBox="1"/>
          <p:nvPr/>
        </p:nvSpPr>
        <p:spPr>
          <a:xfrm>
            <a:off x="838364" y="1385981"/>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Komisja w ciągu 3 dni sporządza Sprawozdanie wraz                              z uzasadnieniem, które przekazuje zarządowi Stowarzyszenia.</a:t>
            </a:r>
          </a:p>
        </p:txBody>
      </p:sp>
      <p:sp>
        <p:nvSpPr>
          <p:cNvPr id="16" name="TextBox 16"/>
          <p:cNvSpPr txBox="1"/>
          <p:nvPr/>
        </p:nvSpPr>
        <p:spPr>
          <a:xfrm>
            <a:off x="838364" y="1909856"/>
            <a:ext cx="6137055"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Stowarzyszenia oraz zgoda obu stron Postepowania. Zasady określone w § 7 ust. 9 stosuje się odpowiednio.</a:t>
            </a:r>
          </a:p>
        </p:txBody>
      </p:sp>
      <p:sp>
        <p:nvSpPr>
          <p:cNvPr id="17" name="TextBox 17"/>
          <p:cNvSpPr txBox="1"/>
          <p:nvPr/>
        </p:nvSpPr>
        <p:spPr>
          <a:xfrm>
            <a:off x="570106" y="1909856"/>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18" name="TextBox 18"/>
          <p:cNvSpPr txBox="1"/>
          <p:nvPr/>
        </p:nvSpPr>
        <p:spPr>
          <a:xfrm>
            <a:off x="838364" y="2614706"/>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mediacyjnego nie powinien być dłuższy niż 14 dni. Na zgodny wniosek stron Postępowania lub z innych ważnych powodów Komisja może termin przedłużyć,                            w szczególności, jeśli zaistnieje prawdopodobieństwo ugodowego zakończenia sprawy. </a:t>
            </a:r>
          </a:p>
        </p:txBody>
      </p:sp>
      <p:sp>
        <p:nvSpPr>
          <p:cNvPr id="19" name="TextBox 19"/>
          <p:cNvSpPr txBox="1"/>
          <p:nvPr/>
        </p:nvSpPr>
        <p:spPr>
          <a:xfrm>
            <a:off x="570106" y="2614706"/>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20" name="TextBox 20"/>
          <p:cNvSpPr txBox="1"/>
          <p:nvPr/>
        </p:nvSpPr>
        <p:spPr>
          <a:xfrm>
            <a:off x="570106" y="3315303"/>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21" name="TextBox 21"/>
          <p:cNvSpPr txBox="1"/>
          <p:nvPr/>
        </p:nvSpPr>
        <p:spPr>
          <a:xfrm>
            <a:off x="838364" y="3315303"/>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 </a:t>
            </a:r>
          </a:p>
        </p:txBody>
      </p:sp>
      <p:sp>
        <p:nvSpPr>
          <p:cNvPr id="22" name="TextBox 22"/>
          <p:cNvSpPr txBox="1"/>
          <p:nvPr/>
        </p:nvSpPr>
        <p:spPr>
          <a:xfrm>
            <a:off x="570106" y="3982053"/>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23" name="TextBox 23"/>
          <p:cNvSpPr txBox="1"/>
          <p:nvPr/>
        </p:nvSpPr>
        <p:spPr>
          <a:xfrm>
            <a:off x="838364" y="3982053"/>
            <a:ext cx="6137055"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Ugodę podpisują obie strony postępowania mediacyjnego oraz Mediator. Zawarcie ugody kończy bieg postępowania mediacyjnego.</a:t>
            </a:r>
          </a:p>
          <a:p>
            <a:pPr algn="just">
              <a:lnSpc>
                <a:spcPts val="1439"/>
              </a:lnSpc>
              <a:spcBef>
                <a:spcPct val="0"/>
              </a:spcBef>
            </a:pPr>
            <a:endParaRPr lang="en-US" sz="1200" spc="-48">
              <a:solidFill>
                <a:srgbClr val="000000"/>
              </a:solidFill>
              <a:latin typeface="Arimo"/>
            </a:endParaRPr>
          </a:p>
        </p:txBody>
      </p:sp>
      <p:sp>
        <p:nvSpPr>
          <p:cNvPr id="24" name="TextBox 24"/>
          <p:cNvSpPr txBox="1"/>
          <p:nvPr/>
        </p:nvSpPr>
        <p:spPr>
          <a:xfrm>
            <a:off x="570106" y="4524978"/>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5" name="TextBox 25"/>
          <p:cNvSpPr txBox="1"/>
          <p:nvPr/>
        </p:nvSpPr>
        <p:spPr>
          <a:xfrm>
            <a:off x="838364" y="4524978"/>
            <a:ext cx="6137055"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przypadku nieprzekazania sprawy do postępowania mediacyjnego lub niezawarcia ugody, Komisja podejmuje decyzję w sprawie zwykłą większością głosów, w terminie określonym w ust. 3. Komisja w ciągu 3 dni sporządza Sprawozdanie wraz z uzasadnieniem, które przekazuje zarządowi Stowarzyszenia. Zawiadamiający, osoba wskazana w Zawiadomieniu jako domniemana ofiara oraz osoba wskazana w Zawiadomieniu jako domniemany sprawca, otrzymują ze strony Stowarzyszenia wyciąg ze sprawozdania zawierający najważniejsze ustalenia Komisji i ewentualne rekomendacje do wdrożenia, na które zgodzi się Stowarzyszenie.</a:t>
            </a:r>
          </a:p>
          <a:p>
            <a:pPr algn="just">
              <a:lnSpc>
                <a:spcPts val="1439"/>
              </a:lnSpc>
              <a:spcBef>
                <a:spcPct val="0"/>
              </a:spcBef>
            </a:pPr>
            <a:endParaRPr lang="en-US" sz="1200" spc="-48">
              <a:solidFill>
                <a:srgbClr val="000000"/>
              </a:solidFill>
              <a:latin typeface="Arimo"/>
            </a:endParaRPr>
          </a:p>
        </p:txBody>
      </p:sp>
      <p:sp>
        <p:nvSpPr>
          <p:cNvPr id="26" name="TextBox 26"/>
          <p:cNvSpPr txBox="1"/>
          <p:nvPr/>
        </p:nvSpPr>
        <p:spPr>
          <a:xfrm>
            <a:off x="570106" y="5972778"/>
            <a:ext cx="268259"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7" name="TextBox 27"/>
          <p:cNvSpPr txBox="1"/>
          <p:nvPr/>
        </p:nvSpPr>
        <p:spPr>
          <a:xfrm>
            <a:off x="838364" y="5987065"/>
            <a:ext cx="6137055"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Sprawozdanie powinno zawierać opis przeprowadzonych przez Komisję czynności, ustaleń dotyczących stanu faktycznego, wnioski oraz rekomendacje.</a:t>
            </a: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562868" y="6549040"/>
            <a:ext cx="268259"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9" name="TextBox 29"/>
          <p:cNvSpPr txBox="1"/>
          <p:nvPr/>
        </p:nvSpPr>
        <p:spPr>
          <a:xfrm>
            <a:off x="838364" y="6563328"/>
            <a:ext cx="6137055"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Stowarzyszenie, na podstawie sprawozdania oraz niezależnie od zaleceń w nim zawartych,                  w zależności od charakteru i skali niepożądanych zachowań i zdarzeń, podejmuje działania zmierzające do wyeliminowania stwierdzonych nieprawidłowości i wdraża działania przeciwdziałające ich powstawaniu i ponownemu wystąpieniu.</a:t>
            </a:r>
          </a:p>
          <a:p>
            <a:pPr algn="just">
              <a:lnSpc>
                <a:spcPts val="1439"/>
              </a:lnSpc>
              <a:spcBef>
                <a:spcPct val="0"/>
              </a:spcBef>
            </a:pPr>
            <a:endParaRPr lang="en-US" sz="1200" spc="-48">
              <a:solidFill>
                <a:srgbClr val="000000"/>
              </a:solidFill>
              <a:latin typeface="Arimo"/>
            </a:endParaRPr>
          </a:p>
        </p:txBody>
      </p:sp>
      <p:grpSp>
        <p:nvGrpSpPr>
          <p:cNvPr id="30" name="Group 30"/>
          <p:cNvGrpSpPr/>
          <p:nvPr/>
        </p:nvGrpSpPr>
        <p:grpSpPr>
          <a:xfrm>
            <a:off x="555631" y="7462932"/>
            <a:ext cx="6412551" cy="723900"/>
            <a:chOff x="0" y="0"/>
            <a:chExt cx="8550068" cy="965200"/>
          </a:xfrm>
        </p:grpSpPr>
        <p:sp>
          <p:nvSpPr>
            <p:cNvPr id="31" name="TextBox 31"/>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sp>
          <p:nvSpPr>
            <p:cNvPr id="32" name="TextBox 32"/>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w przypadku ustalenia, iż określona osoba faktycznie była zdaniem Komisji ofiarą zjawiska niepożądanego w zatrudnieniu, czynności zaradcze mogą polegać np. na  zaproponowaniu ofierze przeniesienia na inne stanowisko pracy lub do innego miejsca zlecenia/zaangażowania, bądź zastosowania innej formy zatrudnienia czy zaangażowania. </a:t>
              </a:r>
            </a:p>
          </p:txBody>
        </p:sp>
      </p:grpSp>
      <p:sp>
        <p:nvSpPr>
          <p:cNvPr id="33" name="TextBox 33"/>
          <p:cNvSpPr txBox="1"/>
          <p:nvPr/>
        </p:nvSpPr>
        <p:spPr>
          <a:xfrm>
            <a:off x="846052" y="8351026"/>
            <a:ext cx="6137055" cy="9239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Sprawca zjawiska niepożądanego w zatrudnieniu może zostać pociągnięty przez Stowarzyszenie jako Pracodawcę do odpowiedzialności finansowej za wyrządzoną szkodę, lub może zostać ukarany w inny sposób, w tym za pomocą kary porządkowej lub rozwiązania stosunku pracy, w tym rozwiązania umowy o pracę bez zachowania okresu wypowiedzenia, z winy pracownika (w tzw. trybie dyscyplinarnym).</a:t>
            </a:r>
          </a:p>
        </p:txBody>
      </p:sp>
      <p:sp>
        <p:nvSpPr>
          <p:cNvPr id="34" name="TextBox 34"/>
          <p:cNvSpPr txBox="1"/>
          <p:nvPr/>
        </p:nvSpPr>
        <p:spPr>
          <a:xfrm>
            <a:off x="555631" y="8351026"/>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35" name="TextBox 35"/>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827436" y="1369102"/>
            <a:ext cx="6137055" cy="9239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Sprawca zjawiska niepożądanego w zleceniu/zaangażowaniu wolontaryjnym, może zostać pociągnięty przez Stowarzyszenie jako zleceniodawcę lub organizatora wolontariatu do odpowiedzialności finansowej za wyrządzoną szkodę, lub może zostać ukarany w inny sposób,      w tym za pomocą kary porządkowej bądź rozwiązania umowy, w tym rozwiązania umowy zlecenia/porozumienia w trybie tzw. natychmiastowym.</a:t>
            </a:r>
          </a:p>
        </p:txBody>
      </p:sp>
      <p:sp>
        <p:nvSpPr>
          <p:cNvPr id="15" name="TextBox 15"/>
          <p:cNvSpPr txBox="1"/>
          <p:nvPr/>
        </p:nvSpPr>
        <p:spPr>
          <a:xfrm>
            <a:off x="551939" y="1369102"/>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16" name="TextBox 16"/>
          <p:cNvSpPr txBox="1"/>
          <p:nvPr/>
        </p:nvSpPr>
        <p:spPr>
          <a:xfrm>
            <a:off x="1544524" y="2540677"/>
            <a:ext cx="4696539" cy="74295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7" name="Group 17"/>
          <p:cNvGrpSpPr/>
          <p:nvPr/>
        </p:nvGrpSpPr>
        <p:grpSpPr>
          <a:xfrm>
            <a:off x="595509" y="3550327"/>
            <a:ext cx="6412551" cy="361950"/>
            <a:chOff x="0" y="0"/>
            <a:chExt cx="8550068" cy="482600"/>
          </a:xfrm>
        </p:grpSpPr>
        <p:sp>
          <p:nvSpPr>
            <p:cNvPr id="18" name="TextBox 1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9" name="TextBox 19"/>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Stowarzyszenie dokłada wszelkich starań mających na celu ochronę danych osobowych przetwarzanych w związku z realizacją zadań wynikających z niniejszej Procedury.</a:t>
              </a:r>
            </a:p>
          </p:txBody>
        </p:sp>
      </p:grpSp>
      <p:grpSp>
        <p:nvGrpSpPr>
          <p:cNvPr id="20" name="Group 20"/>
          <p:cNvGrpSpPr/>
          <p:nvPr/>
        </p:nvGrpSpPr>
        <p:grpSpPr>
          <a:xfrm>
            <a:off x="593475" y="4026577"/>
            <a:ext cx="6412551" cy="904875"/>
            <a:chOff x="0" y="0"/>
            <a:chExt cx="8550068" cy="1206500"/>
          </a:xfrm>
        </p:grpSpPr>
        <p:sp>
          <p:nvSpPr>
            <p:cNvPr id="21" name="TextBox 21"/>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2" name="TextBox 22"/>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Osoby zaangażowane w Postępowanie dotyczące przeciwdziałaniu zjawisk niepożądanych              w Stowarzyszeniu, są upoważnione do przetwarzania danych osobowych osób występujących               w Postępowaniu, w szczególności osób wskazanych w Zawiadomieniu, wyłącznie w celu wynikającym z prowadzonego Postępowania oraz są zobowiązania do zachowania tych danych         w poufności, pod rygorem sankcji wynikających z obowiązujących przepisów prawa. </a:t>
              </a:r>
            </a:p>
          </p:txBody>
        </p:sp>
      </p:grpSp>
      <p:grpSp>
        <p:nvGrpSpPr>
          <p:cNvPr id="23" name="Group 23"/>
          <p:cNvGrpSpPr/>
          <p:nvPr/>
        </p:nvGrpSpPr>
        <p:grpSpPr>
          <a:xfrm>
            <a:off x="595509" y="5045752"/>
            <a:ext cx="6412551" cy="542925"/>
            <a:chOff x="0" y="0"/>
            <a:chExt cx="8550068" cy="723900"/>
          </a:xfrm>
        </p:grpSpPr>
        <p:sp>
          <p:nvSpPr>
            <p:cNvPr id="24" name="TextBox 24"/>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5" name="TextBox 25"/>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Wszystkie osoby zaangażowane w Postępowanie oraz osoby składające Zawiadomienie i w nim wskazane, są informowane o przetwarzaniu przez Stowarzyszenie ich danych osobowych, zgodnie z treścią odpowiednich obowiązków informacyjnych stosowanych przez Stowarzyszenie. </a:t>
              </a:r>
            </a:p>
          </p:txBody>
        </p:sp>
      </p:grpSp>
      <p:sp>
        <p:nvSpPr>
          <p:cNvPr id="26" name="TextBox 26"/>
          <p:cNvSpPr txBox="1"/>
          <p:nvPr/>
        </p:nvSpPr>
        <p:spPr>
          <a:xfrm>
            <a:off x="3185696" y="5836327"/>
            <a:ext cx="123217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p:txBody>
      </p:sp>
      <p:grpSp>
        <p:nvGrpSpPr>
          <p:cNvPr id="27" name="Group 27"/>
          <p:cNvGrpSpPr/>
          <p:nvPr/>
        </p:nvGrpSpPr>
        <p:grpSpPr>
          <a:xfrm>
            <a:off x="551939" y="6407827"/>
            <a:ext cx="6412551" cy="361950"/>
            <a:chOff x="0" y="0"/>
            <a:chExt cx="8550068" cy="4826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9" name="TextBox 29"/>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Niniejsza Procedura wchodzi w życie z dniem jej ogłoszenia przez Stowarzyszenie „.............................”,  w zwyczajowo przyjęty sposób. </a:t>
              </a:r>
            </a:p>
          </p:txBody>
        </p:sp>
      </p:grpSp>
      <p:grpSp>
        <p:nvGrpSpPr>
          <p:cNvPr id="30" name="Group 30"/>
          <p:cNvGrpSpPr/>
          <p:nvPr/>
        </p:nvGrpSpPr>
        <p:grpSpPr>
          <a:xfrm>
            <a:off x="551939" y="6960277"/>
            <a:ext cx="6412551" cy="180975"/>
            <a:chOff x="0" y="0"/>
            <a:chExt cx="8550068" cy="241300"/>
          </a:xfrm>
        </p:grpSpPr>
        <p:sp>
          <p:nvSpPr>
            <p:cNvPr id="31" name="TextBox 31"/>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2" name="TextBox 32"/>
            <p:cNvSpPr txBox="1"/>
            <p:nvPr/>
          </p:nvSpPr>
          <p:spPr>
            <a:xfrm>
              <a:off x="367328" y="-19050"/>
              <a:ext cx="8182740"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Przegląd Procedury jest podejmowany nie rzadziej niż raz na cztery lata. </a:t>
              </a:r>
            </a:p>
          </p:txBody>
        </p:sp>
      </p:grpSp>
      <p:grpSp>
        <p:nvGrpSpPr>
          <p:cNvPr id="33" name="Group 33"/>
          <p:cNvGrpSpPr/>
          <p:nvPr/>
        </p:nvGrpSpPr>
        <p:grpSpPr>
          <a:xfrm>
            <a:off x="551939" y="7331752"/>
            <a:ext cx="6412551" cy="542925"/>
            <a:chOff x="0" y="0"/>
            <a:chExt cx="8550068" cy="723900"/>
          </a:xfrm>
        </p:grpSpPr>
        <p:sp>
          <p:nvSpPr>
            <p:cNvPr id="34" name="TextBox 34"/>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5" name="TextBox 35"/>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Wszelkie zmiany Procedury dokonywane przez Stowarzyszenie wymagają formy pisemnej                   w postaci aneksów, z wyłączeniem zmian w treści załączników, które mogą być dokonywane                w każdym czasie, stosownie do okoliczności i zmieniających się przepisów prawa. </a:t>
              </a:r>
            </a:p>
          </p:txBody>
        </p:sp>
      </p:grpSp>
      <p:sp>
        <p:nvSpPr>
          <p:cNvPr id="36" name="TextBox 36"/>
          <p:cNvSpPr txBox="1"/>
          <p:nvPr/>
        </p:nvSpPr>
        <p:spPr>
          <a:xfrm>
            <a:off x="785158" y="8255677"/>
            <a:ext cx="4837271" cy="561975"/>
          </a:xfrm>
          <a:prstGeom prst="rect">
            <a:avLst/>
          </a:prstGeom>
        </p:spPr>
        <p:txBody>
          <a:bodyPr lIns="0" tIns="0" rIns="0" bIns="0" rtlCol="0" anchor="t">
            <a:spAutoFit/>
          </a:bodyPr>
          <a:lstStyle/>
          <a:p>
            <a:pPr>
              <a:lnSpc>
                <a:spcPts val="1439"/>
              </a:lnSpc>
              <a:spcBef>
                <a:spcPct val="0"/>
              </a:spcBef>
            </a:pPr>
            <a:r>
              <a:rPr lang="en-US" sz="1200" spc="-48">
                <a:solidFill>
                  <a:srgbClr val="000000"/>
                </a:solidFill>
                <a:latin typeface="Arimo Italics"/>
              </a:rPr>
              <a:t>Załączniki:</a:t>
            </a:r>
          </a:p>
          <a:p>
            <a:pPr>
              <a:lnSpc>
                <a:spcPts val="1439"/>
              </a:lnSpc>
              <a:spcBef>
                <a:spcPct val="0"/>
              </a:spcBef>
            </a:pPr>
            <a:r>
              <a:rPr lang="en-US" sz="1200" spc="-48">
                <a:solidFill>
                  <a:srgbClr val="000000"/>
                </a:solidFill>
                <a:latin typeface="Arimo Italics"/>
              </a:rPr>
              <a:t>1. Informacja dla pracowników dotycząca równego traktowania w zatrudnieniu.</a:t>
            </a:r>
          </a:p>
          <a:p>
            <a:pPr>
              <a:lnSpc>
                <a:spcPts val="1439"/>
              </a:lnSpc>
              <a:spcBef>
                <a:spcPct val="0"/>
              </a:spcBef>
            </a:pPr>
            <a:r>
              <a:rPr lang="en-US" sz="1200" spc="-48">
                <a:solidFill>
                  <a:srgbClr val="000000"/>
                </a:solidFill>
                <a:latin typeface="Arimo Italics"/>
              </a:rPr>
              <a:t>2. Formularz Zawiadomienia.</a:t>
            </a:r>
          </a:p>
        </p:txBody>
      </p:sp>
      <p:sp>
        <p:nvSpPr>
          <p:cNvPr id="37" name="TextBox 37"/>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23</a:t>
            </a:r>
          </a:p>
        </p:txBody>
      </p:sp>
      <p:sp>
        <p:nvSpPr>
          <p:cNvPr id="38" name="TextBox 38"/>
          <p:cNvSpPr txBox="1"/>
          <p:nvPr/>
        </p:nvSpPr>
        <p:spPr>
          <a:xfrm>
            <a:off x="1988647" y="653523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9" name="TextBox 39"/>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40" name="TextBox 40"/>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7909" r="-57909"/>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081543" y="4738776"/>
            <a:ext cx="5396914" cy="1514475"/>
          </a:xfrm>
          <a:prstGeom prst="rect">
            <a:avLst/>
          </a:prstGeom>
        </p:spPr>
        <p:txBody>
          <a:bodyPr lIns="0" tIns="0" rIns="0" bIns="0" rtlCol="0" anchor="t">
            <a:spAutoFit/>
          </a:bodyPr>
          <a:lstStyle/>
          <a:p>
            <a:pPr algn="ctr">
              <a:lnSpc>
                <a:spcPts val="3959"/>
              </a:lnSpc>
              <a:spcBef>
                <a:spcPct val="0"/>
              </a:spcBef>
            </a:pPr>
            <a:r>
              <a:rPr lang="en-US" sz="3299" spc="-131">
                <a:solidFill>
                  <a:srgbClr val="333F48"/>
                </a:solidFill>
                <a:latin typeface="Arimo Bold"/>
              </a:rPr>
              <a:t>2. Procedura Stowarzyszenia bez Komisji Rewizyjnej – pełna wersja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1" y="1375135"/>
            <a:ext cx="7556497" cy="738404"/>
            <a:chOff x="0" y="0"/>
            <a:chExt cx="2254510" cy="211331"/>
          </a:xfrm>
        </p:grpSpPr>
        <p:sp>
          <p:nvSpPr>
            <p:cNvPr id="3" name="Freeform 3"/>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4" name="Group 4"/>
          <p:cNvGrpSpPr/>
          <p:nvPr/>
        </p:nvGrpSpPr>
        <p:grpSpPr>
          <a:xfrm>
            <a:off x="286371" y="1180728"/>
            <a:ext cx="7070330" cy="8699041"/>
            <a:chOff x="0" y="0"/>
            <a:chExt cx="41509658" cy="51071764"/>
          </a:xfrm>
        </p:grpSpPr>
        <p:sp>
          <p:nvSpPr>
            <p:cNvPr id="5" name="Freeform 5"/>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6" name="Group 6"/>
          <p:cNvGrpSpPr/>
          <p:nvPr/>
        </p:nvGrpSpPr>
        <p:grpSpPr>
          <a:xfrm>
            <a:off x="0" y="0"/>
            <a:ext cx="7556500" cy="986913"/>
            <a:chOff x="0" y="0"/>
            <a:chExt cx="2805794" cy="353687"/>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545329" y="2534805"/>
            <a:ext cx="6552413" cy="788797"/>
          </a:xfrm>
          <a:prstGeom prst="rect">
            <a:avLst/>
          </a:prstGeom>
        </p:spPr>
        <p:txBody>
          <a:bodyPr lIns="0" tIns="0" rIns="0" bIns="0" rtlCol="0" anchor="t">
            <a:spAutoFit/>
          </a:bodyPr>
          <a:lstStyle/>
          <a:p>
            <a:pPr algn="ctr">
              <a:lnSpc>
                <a:spcPts val="1273"/>
              </a:lnSpc>
            </a:pPr>
            <a:endParaRPr/>
          </a:p>
          <a:p>
            <a:pPr algn="ctr">
              <a:lnSpc>
                <a:spcPts val="1273"/>
              </a:lnSpc>
            </a:pPr>
            <a:r>
              <a:rPr lang="en-US" sz="1299" spc="-51">
                <a:solidFill>
                  <a:srgbClr val="000000"/>
                </a:solidFill>
                <a:latin typeface="Arimo Bold"/>
              </a:rPr>
              <a:t>PROCEDURA PRZECIWDZIAŁANIA ZJAWISKOM NIEPOŻĄDANYM </a:t>
            </a:r>
          </a:p>
          <a:p>
            <a:pPr algn="ctr">
              <a:lnSpc>
                <a:spcPts val="1273"/>
              </a:lnSpc>
            </a:pPr>
            <a:r>
              <a:rPr lang="en-US" sz="1299" spc="-51">
                <a:solidFill>
                  <a:srgbClr val="000000"/>
                </a:solidFill>
                <a:latin typeface="Arimo Bold"/>
              </a:rPr>
              <a:t>W ZATRUDNIENIU/ZLECENIU LUB ZAANGAŻOWANIU WOLONTARYJNYM</a:t>
            </a:r>
          </a:p>
          <a:p>
            <a:pPr algn="ctr">
              <a:lnSpc>
                <a:spcPts val="1273"/>
              </a:lnSpc>
            </a:pPr>
            <a:r>
              <a:rPr lang="en-US" sz="1299" spc="-51">
                <a:solidFill>
                  <a:srgbClr val="000000"/>
                </a:solidFill>
                <a:latin typeface="Arimo Bold"/>
              </a:rPr>
              <a:t>W STOWARZYSZENIU „.............................................................................” </a:t>
            </a:r>
          </a:p>
          <a:p>
            <a:pPr algn="just">
              <a:lnSpc>
                <a:spcPts val="1273"/>
              </a:lnSpc>
            </a:pPr>
            <a:endParaRPr lang="en-US" sz="1299" spc="-51">
              <a:solidFill>
                <a:srgbClr val="000000"/>
              </a:solidFill>
              <a:latin typeface="Arimo Bold"/>
            </a:endParaRP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1364806" y="1630037"/>
            <a:ext cx="5114022" cy="209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Stowarzyszenia bez Komisją Rewizyjną – pełna wersja</a:t>
            </a:r>
          </a:p>
        </p:txBody>
      </p:sp>
      <p:sp>
        <p:nvSpPr>
          <p:cNvPr id="18" name="TextBox 18"/>
          <p:cNvSpPr txBox="1"/>
          <p:nvPr/>
        </p:nvSpPr>
        <p:spPr>
          <a:xfrm>
            <a:off x="6280907" y="297665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545329" y="2293569"/>
            <a:ext cx="5114022" cy="180975"/>
          </a:xfrm>
          <a:prstGeom prst="rect">
            <a:avLst/>
          </a:prstGeom>
        </p:spPr>
        <p:txBody>
          <a:bodyPr lIns="0" tIns="0" rIns="0" bIns="0" rtlCol="0" anchor="t">
            <a:spAutoFit/>
          </a:bodyPr>
          <a:lstStyle/>
          <a:p>
            <a:pPr>
              <a:lnSpc>
                <a:spcPts val="1320"/>
              </a:lnSpc>
              <a:spcBef>
                <a:spcPct val="0"/>
              </a:spcBef>
            </a:pPr>
            <a:r>
              <a:rPr lang="en-US" sz="1100" spc="-44">
                <a:solidFill>
                  <a:srgbClr val="34414A"/>
                </a:solidFill>
                <a:latin typeface="Arimo"/>
              </a:rPr>
              <a:t>Załącznik do Uchwały Zarządu Stowarzyszenia z dnia.....................................</a:t>
            </a:r>
          </a:p>
        </p:txBody>
      </p:sp>
      <p:sp>
        <p:nvSpPr>
          <p:cNvPr id="20" name="TextBox 20"/>
          <p:cNvSpPr txBox="1"/>
          <p:nvPr/>
        </p:nvSpPr>
        <p:spPr>
          <a:xfrm>
            <a:off x="2758605" y="3504080"/>
            <a:ext cx="2125861"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a:t>
            </a:r>
          </a:p>
          <a:p>
            <a:pPr algn="ctr">
              <a:lnSpc>
                <a:spcPts val="1439"/>
              </a:lnSpc>
              <a:spcBef>
                <a:spcPct val="0"/>
              </a:spcBef>
            </a:pPr>
            <a:r>
              <a:rPr lang="en-US" sz="1200" spc="-48">
                <a:solidFill>
                  <a:srgbClr val="000000"/>
                </a:solidFill>
                <a:latin typeface="Arimo Bold"/>
              </a:rPr>
              <a:t>POSTANOWIENIA OGÓLNE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§1</a:t>
            </a:r>
          </a:p>
          <a:p>
            <a:pPr algn="ctr">
              <a:lnSpc>
                <a:spcPts val="1439"/>
              </a:lnSpc>
              <a:spcBef>
                <a:spcPct val="0"/>
              </a:spcBef>
            </a:pPr>
            <a:r>
              <a:rPr lang="en-US" sz="1200" spc="-48">
                <a:solidFill>
                  <a:srgbClr val="000000"/>
                </a:solidFill>
                <a:latin typeface="Arimo Bold"/>
              </a:rPr>
              <a:t>Cel i zakres działania Procedury</a:t>
            </a:r>
          </a:p>
        </p:txBody>
      </p:sp>
      <p:sp>
        <p:nvSpPr>
          <p:cNvPr id="21" name="TextBox 21"/>
          <p:cNvSpPr txBox="1"/>
          <p:nvPr/>
        </p:nvSpPr>
        <p:spPr>
          <a:xfrm>
            <a:off x="7174042" y="9654659"/>
            <a:ext cx="9589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25</a:t>
            </a:r>
          </a:p>
        </p:txBody>
      </p:sp>
      <p:sp>
        <p:nvSpPr>
          <p:cNvPr id="22" name="TextBox 22"/>
          <p:cNvSpPr txBox="1"/>
          <p:nvPr/>
        </p:nvSpPr>
        <p:spPr>
          <a:xfrm>
            <a:off x="3293014" y="467971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3" name="TextBox 23"/>
          <p:cNvSpPr txBox="1"/>
          <p:nvPr/>
        </p:nvSpPr>
        <p:spPr>
          <a:xfrm>
            <a:off x="545329" y="4709470"/>
            <a:ext cx="6605243" cy="4366895"/>
          </a:xfrm>
          <a:prstGeom prst="rect">
            <a:avLst/>
          </a:prstGeom>
        </p:spPr>
        <p:txBody>
          <a:bodyPr lIns="0" tIns="0" rIns="0" bIns="0" rtlCol="0" anchor="t">
            <a:spAutoFit/>
          </a:bodyPr>
          <a:lstStyle/>
          <a:p>
            <a:pPr algn="just">
              <a:lnSpc>
                <a:spcPts val="1679"/>
              </a:lnSpc>
            </a:pPr>
            <a:r>
              <a:rPr lang="en-US" sz="1200">
                <a:solidFill>
                  <a:srgbClr val="000000"/>
                </a:solidFill>
                <a:latin typeface="Arimo"/>
              </a:rPr>
              <a:t>1. Stowarzyszenie „..............................” podejmuje starania, by środowisko pracy, zleceń lub zaangażowania w ramach wolontariatu było wolne od mobbingu </a:t>
            </a:r>
          </a:p>
          <a:p>
            <a:pPr algn="just">
              <a:lnSpc>
                <a:spcPts val="1679"/>
              </a:lnSpc>
            </a:pPr>
            <a:r>
              <a:rPr lang="en-US" sz="1200">
                <a:solidFill>
                  <a:srgbClr val="000000"/>
                </a:solidFill>
                <a:latin typeface="Arimo"/>
              </a:rPr>
              <a:t>i dyskryminacji oraz innych form przemocy.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2. Stowarzyszenie „.............................” nie akceptuje mobbingu, dyskryminacji, ani żadnych innych form przemocy fizycznej lub psychicznej.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3. Procedura przeciwdziałania mobbingowi i dyskryminacji, określana dalej jako „Procedura”, stanowi wewnętrzną regulację i ustala zasady przeciwdziałania tym zjawiskom w Stowarzyszeniu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4. Stowarzyszenie jako pracodawca, realizując obowiązek określony w art. 94¹ Kodeksu pracy, udostępnia pracownikom tekst przepisów dotyczących równego traktowania w zatrudnieniu, który stanowi Załącznik nr 1 do Procedury.</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5. Stowarzyszenie jako zleceniodawca lub organizator wolontariatu w sprawach naruszających prawa i bezpieczeństwo zleceniobiorców lub wolontariuszy zastosuje przepisy ustawy z dnia 23 kwietnia 1964 r. – Kodeks Cywilny lub odwoła się do Ustawy o działalności pożytku publicznego    i o wolontariacie z dnia 24 kwietnia 2003 r. </a:t>
            </a:r>
          </a:p>
          <a:p>
            <a:pPr algn="ctr">
              <a:lnSpc>
                <a:spcPts val="3079"/>
              </a:lnSpc>
            </a:pPr>
            <a:endParaRPr lang="en-US" sz="1200">
              <a:solidFill>
                <a:srgbClr val="000000"/>
              </a:solidFill>
              <a:latin typeface="Arimo"/>
            </a:endParaRPr>
          </a:p>
        </p:txBody>
      </p:sp>
      <p:sp>
        <p:nvSpPr>
          <p:cNvPr id="24" name="TextBox 24"/>
          <p:cNvSpPr txBox="1"/>
          <p:nvPr/>
        </p:nvSpPr>
        <p:spPr>
          <a:xfrm>
            <a:off x="3269060" y="552027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5" name="TextBox 25"/>
          <p:cNvSpPr txBox="1"/>
          <p:nvPr/>
        </p:nvSpPr>
        <p:spPr>
          <a:xfrm>
            <a:off x="1878211" y="658350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6" name="TextBox 14">
            <a:extLst>
              <a:ext uri="{FF2B5EF4-FFF2-40B4-BE49-F238E27FC236}">
                <a16:creationId xmlns:a16="http://schemas.microsoft.com/office/drawing/2014/main" id="{40577931-6F84-B558-1C76-1E08423A000B}"/>
              </a:ext>
            </a:extLst>
          </p:cNvPr>
          <p:cNvSpPr txBox="1"/>
          <p:nvPr/>
        </p:nvSpPr>
        <p:spPr>
          <a:xfrm>
            <a:off x="568576" y="9474336"/>
            <a:ext cx="6124209" cy="164100"/>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Stowarzyszenia</a:t>
            </a:r>
            <a:endParaRPr lang="en-US" sz="875">
              <a:solidFill>
                <a:srgbClr val="34414A"/>
              </a:solidFill>
              <a:latin typeface="Arimo"/>
            </a:endParaRPr>
          </a:p>
        </p:txBody>
      </p:sp>
      <p:sp>
        <p:nvSpPr>
          <p:cNvPr id="27" name="TextBox 15">
            <a:extLst>
              <a:ext uri="{FF2B5EF4-FFF2-40B4-BE49-F238E27FC236}">
                <a16:creationId xmlns:a16="http://schemas.microsoft.com/office/drawing/2014/main" id="{0F57DA48-C80E-E852-686A-36A2C1FD7047}"/>
              </a:ext>
            </a:extLst>
          </p:cNvPr>
          <p:cNvSpPr txBox="1"/>
          <p:nvPr/>
        </p:nvSpPr>
        <p:spPr>
          <a:xfrm>
            <a:off x="497422"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68576" y="9474336"/>
            <a:ext cx="6124209"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Stowarzyszenia</a:t>
            </a:r>
            <a:endParaRPr lang="en-US" sz="875">
              <a:solidFill>
                <a:srgbClr val="34414A"/>
              </a:solidFill>
              <a:latin typeface="Arimo"/>
            </a:endParaRPr>
          </a:p>
        </p:txBody>
      </p:sp>
      <p:sp>
        <p:nvSpPr>
          <p:cNvPr id="15" name="TextBox 15"/>
          <p:cNvSpPr txBox="1"/>
          <p:nvPr/>
        </p:nvSpPr>
        <p:spPr>
          <a:xfrm>
            <a:off x="497422"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6" name="TextBox 16"/>
          <p:cNvSpPr txBox="1"/>
          <p:nvPr/>
        </p:nvSpPr>
        <p:spPr>
          <a:xfrm>
            <a:off x="1750197" y="3203020"/>
            <a:ext cx="5305865"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wspieranie działań sprzyjających budowaniu pozytywnych relacji między pracownikami//zleceniobiorcami/ wolontariuszami;</a:t>
            </a:r>
          </a:p>
        </p:txBody>
      </p:sp>
      <p:sp>
        <p:nvSpPr>
          <p:cNvPr id="17" name="TextBox 17"/>
          <p:cNvSpPr txBox="1"/>
          <p:nvPr/>
        </p:nvSpPr>
        <p:spPr>
          <a:xfrm>
            <a:off x="1482572" y="321207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a. </a:t>
            </a:r>
          </a:p>
        </p:txBody>
      </p:sp>
      <p:sp>
        <p:nvSpPr>
          <p:cNvPr id="18" name="TextBox 18"/>
          <p:cNvSpPr txBox="1"/>
          <p:nvPr/>
        </p:nvSpPr>
        <p:spPr>
          <a:xfrm>
            <a:off x="1482572" y="375500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b.</a:t>
            </a:r>
          </a:p>
        </p:txBody>
      </p:sp>
      <p:sp>
        <p:nvSpPr>
          <p:cNvPr id="19" name="TextBox 19"/>
          <p:cNvSpPr txBox="1"/>
          <p:nvPr/>
        </p:nvSpPr>
        <p:spPr>
          <a:xfrm>
            <a:off x="1750197" y="3715465"/>
            <a:ext cx="5305865"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budowanie poczucia odpowiedzialności wśród pracowników/ zleceniobiorców/ wolontariuszy poprzez poprawną komunikację oraz dobrą współpracę;</a:t>
            </a:r>
          </a:p>
        </p:txBody>
      </p:sp>
      <p:sp>
        <p:nvSpPr>
          <p:cNvPr id="20" name="TextBox 20"/>
          <p:cNvSpPr txBox="1"/>
          <p:nvPr/>
        </p:nvSpPr>
        <p:spPr>
          <a:xfrm>
            <a:off x="1482572" y="426410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c.</a:t>
            </a:r>
          </a:p>
        </p:txBody>
      </p:sp>
      <p:sp>
        <p:nvSpPr>
          <p:cNvPr id="21" name="TextBox 21"/>
          <p:cNvSpPr txBox="1"/>
          <p:nvPr/>
        </p:nvSpPr>
        <p:spPr>
          <a:xfrm>
            <a:off x="1750197" y="4231720"/>
            <a:ext cx="5305865"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uświadamianie pracownikom/zleceniobiorcom/wolontariuszom negatywnych skutków działań dyskryminujących i mobbingowych;</a:t>
            </a:r>
          </a:p>
        </p:txBody>
      </p:sp>
      <p:sp>
        <p:nvSpPr>
          <p:cNvPr id="22" name="TextBox 22"/>
          <p:cNvSpPr txBox="1"/>
          <p:nvPr/>
        </p:nvSpPr>
        <p:spPr>
          <a:xfrm>
            <a:off x="1482572" y="472353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d.</a:t>
            </a:r>
          </a:p>
        </p:txBody>
      </p:sp>
      <p:sp>
        <p:nvSpPr>
          <p:cNvPr id="23" name="TextBox 23"/>
          <p:cNvSpPr txBox="1"/>
          <p:nvPr/>
        </p:nvSpPr>
        <p:spPr>
          <a:xfrm>
            <a:off x="1750197" y="4704481"/>
            <a:ext cx="5305865"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ochronę pracowników/zleceniobiorców/wolontariuszy przed dyskryminacją               i mobbingiem w miejscu pracy/zaangażowania, bez względu na charakter wykonywanej pracy/zaangażowania lub zakres wykonywanych czynności;</a:t>
            </a:r>
          </a:p>
        </p:txBody>
      </p:sp>
      <p:sp>
        <p:nvSpPr>
          <p:cNvPr id="24" name="TextBox 24"/>
          <p:cNvSpPr txBox="1"/>
          <p:nvPr/>
        </p:nvSpPr>
        <p:spPr>
          <a:xfrm>
            <a:off x="1482572" y="55032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e.</a:t>
            </a:r>
          </a:p>
        </p:txBody>
      </p:sp>
      <p:sp>
        <p:nvSpPr>
          <p:cNvPr id="26" name="TextBox 26"/>
          <p:cNvSpPr txBox="1"/>
          <p:nvPr/>
        </p:nvSpPr>
        <p:spPr>
          <a:xfrm>
            <a:off x="1482572" y="59604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f.</a:t>
            </a:r>
          </a:p>
        </p:txBody>
      </p:sp>
      <p:sp>
        <p:nvSpPr>
          <p:cNvPr id="27" name="TextBox 27"/>
          <p:cNvSpPr txBox="1"/>
          <p:nvPr/>
        </p:nvSpPr>
        <p:spPr>
          <a:xfrm>
            <a:off x="1750197" y="5946220"/>
            <a:ext cx="5305865"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pomoc i wsparcie pracownikom/zleceniobiorcom/wolontariuszom zgłaszającym obawę naruszenia ich godności.</a:t>
            </a:r>
          </a:p>
        </p:txBody>
      </p:sp>
      <p:sp>
        <p:nvSpPr>
          <p:cNvPr id="28" name="TextBox 28"/>
          <p:cNvSpPr txBox="1"/>
          <p:nvPr/>
        </p:nvSpPr>
        <p:spPr>
          <a:xfrm>
            <a:off x="3631602" y="6685278"/>
            <a:ext cx="680048" cy="359073"/>
          </a:xfrm>
          <a:prstGeom prst="rect">
            <a:avLst/>
          </a:prstGeom>
        </p:spPr>
        <p:txBody>
          <a:bodyPr wrap="square"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err="1">
                <a:solidFill>
                  <a:srgbClr val="000000"/>
                </a:solidFill>
                <a:latin typeface="Arimo Bold"/>
              </a:rPr>
              <a:t>Definicje</a:t>
            </a:r>
            <a:endParaRPr lang="en-US" sz="1200" spc="-48">
              <a:solidFill>
                <a:srgbClr val="000000"/>
              </a:solidFill>
              <a:latin typeface="Arimo Bold"/>
            </a:endParaRPr>
          </a:p>
        </p:txBody>
      </p:sp>
      <p:sp>
        <p:nvSpPr>
          <p:cNvPr id="29" name="TextBox 29"/>
          <p:cNvSpPr txBox="1"/>
          <p:nvPr/>
        </p:nvSpPr>
        <p:spPr>
          <a:xfrm>
            <a:off x="1148047" y="7304403"/>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30" name="TextBox 30"/>
          <p:cNvSpPr txBox="1"/>
          <p:nvPr/>
        </p:nvSpPr>
        <p:spPr>
          <a:xfrm>
            <a:off x="611958" y="7683636"/>
            <a:ext cx="6444104" cy="18288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a:t>
            </a:r>
            <a:r>
              <a:rPr lang="en-US" sz="1200" spc="-48">
                <a:solidFill>
                  <a:srgbClr val="000000"/>
                </a:solidFill>
                <a:latin typeface="Arimo Bold"/>
              </a:rPr>
              <a:t>„</a:t>
            </a:r>
            <a:r>
              <a:rPr lang="en-US" sz="1200" spc="-48" err="1">
                <a:solidFill>
                  <a:srgbClr val="000000"/>
                </a:solidFill>
                <a:latin typeface="Arimo Bold"/>
              </a:rPr>
              <a:t>Kodeks</a:t>
            </a:r>
            <a:r>
              <a:rPr lang="en-US" sz="1200" spc="-48">
                <a:solidFill>
                  <a:srgbClr val="000000"/>
                </a:solidFill>
                <a:latin typeface="Arimo Bold"/>
              </a:rPr>
              <a:t> </a:t>
            </a:r>
            <a:r>
              <a:rPr lang="en-US" sz="1200" spc="-48" err="1">
                <a:solidFill>
                  <a:srgbClr val="000000"/>
                </a:solidFill>
                <a:latin typeface="Arimo Bold"/>
              </a:rPr>
              <a:t>pracy</a:t>
            </a:r>
            <a:r>
              <a:rPr lang="en-US" sz="1200" spc="-48">
                <a:solidFill>
                  <a:srgbClr val="000000"/>
                </a:solidFill>
                <a:latin typeface="Arimo Bold"/>
              </a:rPr>
              <a:t>” </a:t>
            </a:r>
            <a:r>
              <a:rPr lang="en-US" sz="1200" spc="-48" err="1">
                <a:solidFill>
                  <a:srgbClr val="000000"/>
                </a:solidFill>
                <a:latin typeface="Arimo Bold"/>
              </a:rPr>
              <a:t>lub</a:t>
            </a:r>
            <a:r>
              <a:rPr lang="en-US" sz="1200" spc="-48">
                <a:solidFill>
                  <a:srgbClr val="000000"/>
                </a:solidFill>
                <a:latin typeface="Arimo Bold"/>
              </a:rPr>
              <a:t> „KP”</a:t>
            </a:r>
            <a:r>
              <a:rPr lang="en-US" sz="1200" spc="-48">
                <a:solidFill>
                  <a:srgbClr val="000000"/>
                </a:solidFill>
                <a:latin typeface="Arimo"/>
              </a:rPr>
              <a:t> – </a:t>
            </a:r>
            <a:r>
              <a:rPr lang="en-US" sz="1200" spc="-48" err="1">
                <a:solidFill>
                  <a:srgbClr val="000000"/>
                </a:solidFill>
                <a:latin typeface="Arimo"/>
              </a:rPr>
              <a:t>obowiązujący</a:t>
            </a:r>
            <a:r>
              <a:rPr lang="en-US" sz="1200" spc="-48">
                <a:solidFill>
                  <a:srgbClr val="000000"/>
                </a:solidFill>
                <a:latin typeface="Arimo"/>
              </a:rPr>
              <a:t> </a:t>
            </a:r>
            <a:r>
              <a:rPr lang="en-US" sz="1200" spc="-48" err="1">
                <a:solidFill>
                  <a:srgbClr val="000000"/>
                </a:solidFill>
                <a:latin typeface="Arimo"/>
              </a:rPr>
              <a:t>akt</a:t>
            </a:r>
            <a:r>
              <a:rPr lang="en-US" sz="1200" spc="-48">
                <a:solidFill>
                  <a:srgbClr val="000000"/>
                </a:solidFill>
                <a:latin typeface="Arimo"/>
              </a:rPr>
              <a:t> </a:t>
            </a:r>
            <a:r>
              <a:rPr lang="en-US" sz="1200" spc="-48" err="1">
                <a:solidFill>
                  <a:srgbClr val="000000"/>
                </a:solidFill>
                <a:latin typeface="Arimo"/>
              </a:rPr>
              <a:t>normatywny</a:t>
            </a:r>
            <a:r>
              <a:rPr lang="en-US" sz="1200" spc="-48">
                <a:solidFill>
                  <a:srgbClr val="000000"/>
                </a:solidFill>
                <a:latin typeface="Arimo"/>
              </a:rPr>
              <a:t> </a:t>
            </a:r>
            <a:r>
              <a:rPr lang="en-US" sz="1200" spc="-48" err="1">
                <a:solidFill>
                  <a:srgbClr val="000000"/>
                </a:solidFill>
                <a:latin typeface="Arimo"/>
              </a:rPr>
              <a:t>uchwalony</a:t>
            </a:r>
            <a:r>
              <a:rPr lang="en-US" sz="1200" spc="-48">
                <a:solidFill>
                  <a:srgbClr val="000000"/>
                </a:solidFill>
                <a:latin typeface="Arimo"/>
              </a:rPr>
              <a:t> 26 </a:t>
            </a:r>
            <a:r>
              <a:rPr lang="en-US" sz="1200" spc="-48" err="1">
                <a:solidFill>
                  <a:srgbClr val="000000"/>
                </a:solidFill>
                <a:latin typeface="Arimo"/>
              </a:rPr>
              <a:t>czerwca</a:t>
            </a:r>
            <a:r>
              <a:rPr lang="en-US" sz="1200" spc="-48">
                <a:solidFill>
                  <a:srgbClr val="000000"/>
                </a:solidFill>
                <a:latin typeface="Arimo"/>
              </a:rPr>
              <a:t> 1974 r.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Kodeks</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 (z </a:t>
            </a:r>
            <a:r>
              <a:rPr lang="en-US" sz="1200" spc="-48" err="1">
                <a:solidFill>
                  <a:srgbClr val="000000"/>
                </a:solidFill>
                <a:latin typeface="Arimo"/>
              </a:rPr>
              <a:t>późniejszymi</a:t>
            </a:r>
            <a:r>
              <a:rPr lang="en-US" sz="1200" spc="-48">
                <a:solidFill>
                  <a:srgbClr val="000000"/>
                </a:solidFill>
                <a:latin typeface="Arimo"/>
              </a:rPr>
              <a:t> </a:t>
            </a:r>
            <a:r>
              <a:rPr lang="en-US" sz="1200" spc="-48" err="1">
                <a:solidFill>
                  <a:srgbClr val="000000"/>
                </a:solidFill>
                <a:latin typeface="Arimo"/>
              </a:rPr>
              <a:t>modyfikacjami</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 </a:t>
            </a:r>
            <a:r>
              <a:rPr lang="en-US" sz="1200" spc="-48">
                <a:solidFill>
                  <a:srgbClr val="000000"/>
                </a:solidFill>
                <a:latin typeface="Arimo Bold"/>
              </a:rPr>
              <a:t>„</a:t>
            </a:r>
            <a:r>
              <a:rPr lang="en-US" sz="1200" spc="-48" err="1">
                <a:solidFill>
                  <a:srgbClr val="000000"/>
                </a:solidFill>
                <a:latin typeface="Arimo Bold"/>
              </a:rPr>
              <a:t>Kodeks</a:t>
            </a:r>
            <a:r>
              <a:rPr lang="en-US" sz="1200" spc="-48">
                <a:solidFill>
                  <a:srgbClr val="000000"/>
                </a:solidFill>
                <a:latin typeface="Arimo Bold"/>
              </a:rPr>
              <a:t> </a:t>
            </a:r>
            <a:r>
              <a:rPr lang="en-US" sz="1200" spc="-48" err="1">
                <a:solidFill>
                  <a:srgbClr val="000000"/>
                </a:solidFill>
                <a:latin typeface="Arimo Bold"/>
              </a:rPr>
              <a:t>cywilny</a:t>
            </a:r>
            <a:r>
              <a:rPr lang="en-US" sz="1200" spc="-48">
                <a:solidFill>
                  <a:srgbClr val="000000"/>
                </a:solidFill>
                <a:latin typeface="Arimo Bold"/>
              </a:rPr>
              <a:t>” </a:t>
            </a:r>
            <a:r>
              <a:rPr lang="en-US" sz="1200" spc="-48">
                <a:solidFill>
                  <a:srgbClr val="000000"/>
                </a:solidFill>
                <a:latin typeface="Arimo"/>
              </a:rPr>
              <a:t>– </a:t>
            </a:r>
            <a:r>
              <a:rPr lang="en-US" sz="1200" spc="-48" err="1">
                <a:solidFill>
                  <a:srgbClr val="000000"/>
                </a:solidFill>
                <a:latin typeface="Arimo"/>
              </a:rPr>
              <a:t>obowiązujący</a:t>
            </a:r>
            <a:r>
              <a:rPr lang="en-US" sz="1200" spc="-48">
                <a:solidFill>
                  <a:srgbClr val="000000"/>
                </a:solidFill>
                <a:latin typeface="Arimo"/>
              </a:rPr>
              <a:t> </a:t>
            </a:r>
            <a:r>
              <a:rPr lang="en-US" sz="1200" spc="-48" err="1">
                <a:solidFill>
                  <a:srgbClr val="000000"/>
                </a:solidFill>
                <a:latin typeface="Arimo"/>
              </a:rPr>
              <a:t>akt</a:t>
            </a:r>
            <a:r>
              <a:rPr lang="en-US" sz="1200" spc="-48">
                <a:solidFill>
                  <a:srgbClr val="000000"/>
                </a:solidFill>
                <a:latin typeface="Arimo"/>
              </a:rPr>
              <a:t> </a:t>
            </a:r>
            <a:r>
              <a:rPr lang="en-US" sz="1200" spc="-48" err="1">
                <a:solidFill>
                  <a:srgbClr val="000000"/>
                </a:solidFill>
                <a:latin typeface="Arimo"/>
              </a:rPr>
              <a:t>normatywny</a:t>
            </a:r>
            <a:r>
              <a:rPr lang="en-US" sz="1200" spc="-48">
                <a:solidFill>
                  <a:srgbClr val="000000"/>
                </a:solidFill>
                <a:latin typeface="Arimo"/>
              </a:rPr>
              <a:t> </a:t>
            </a:r>
            <a:r>
              <a:rPr lang="en-US" sz="1200" spc="-48" err="1">
                <a:solidFill>
                  <a:srgbClr val="000000"/>
                </a:solidFill>
                <a:latin typeface="Arimo"/>
              </a:rPr>
              <a:t>uchwalony</a:t>
            </a:r>
            <a:r>
              <a:rPr lang="en-US" sz="1200" spc="-48">
                <a:solidFill>
                  <a:srgbClr val="000000"/>
                </a:solidFill>
                <a:latin typeface="Arimo"/>
              </a:rPr>
              <a:t>  23 </a:t>
            </a:r>
            <a:r>
              <a:rPr lang="en-US" sz="1200" spc="-48" err="1">
                <a:solidFill>
                  <a:srgbClr val="000000"/>
                </a:solidFill>
                <a:latin typeface="Arimo"/>
              </a:rPr>
              <a:t>kwietnia</a:t>
            </a:r>
            <a:r>
              <a:rPr lang="en-US" sz="1200" spc="-48">
                <a:solidFill>
                  <a:srgbClr val="000000"/>
                </a:solidFill>
                <a:latin typeface="Arimo"/>
              </a:rPr>
              <a:t> 1964 r.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Kodeks</a:t>
            </a:r>
            <a:r>
              <a:rPr lang="en-US" sz="1200" spc="-48">
                <a:solidFill>
                  <a:srgbClr val="000000"/>
                </a:solidFill>
                <a:latin typeface="Arimo"/>
              </a:rPr>
              <a:t> </a:t>
            </a:r>
            <a:r>
              <a:rPr lang="en-US" sz="1200" spc="-48" err="1">
                <a:solidFill>
                  <a:srgbClr val="000000"/>
                </a:solidFill>
                <a:latin typeface="Arimo"/>
              </a:rPr>
              <a:t>cywilny</a:t>
            </a:r>
            <a:r>
              <a:rPr lang="en-US" sz="1200" spc="-48">
                <a:solidFill>
                  <a:srgbClr val="000000"/>
                </a:solidFill>
                <a:latin typeface="Arimo"/>
              </a:rPr>
              <a:t> (z </a:t>
            </a:r>
            <a:r>
              <a:rPr lang="en-US" sz="1200" spc="-48" err="1">
                <a:solidFill>
                  <a:srgbClr val="000000"/>
                </a:solidFill>
                <a:latin typeface="Arimo"/>
              </a:rPr>
              <a:t>późniejszymi</a:t>
            </a:r>
            <a:r>
              <a:rPr lang="en-US" sz="1200" spc="-48">
                <a:solidFill>
                  <a:srgbClr val="000000"/>
                </a:solidFill>
                <a:latin typeface="Arimo"/>
              </a:rPr>
              <a:t> </a:t>
            </a:r>
            <a:r>
              <a:rPr lang="en-US" sz="1200" spc="-48" err="1">
                <a:solidFill>
                  <a:srgbClr val="000000"/>
                </a:solidFill>
                <a:latin typeface="Arimo"/>
              </a:rPr>
              <a:t>modyfikacjami</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a:t>
            </a:r>
            <a:r>
              <a:rPr lang="en-US" sz="1200" spc="-48" err="1">
                <a:solidFill>
                  <a:srgbClr val="000000"/>
                </a:solidFill>
                <a:latin typeface="Arimo Bold"/>
              </a:rPr>
              <a:t>Ustawa</a:t>
            </a:r>
            <a:r>
              <a:rPr lang="en-US" sz="1200" spc="-48">
                <a:solidFill>
                  <a:srgbClr val="000000"/>
                </a:solidFill>
                <a:latin typeface="Arimo Bold"/>
              </a:rPr>
              <a:t> o </a:t>
            </a:r>
            <a:r>
              <a:rPr lang="en-US" sz="1200" spc="-48" err="1">
                <a:solidFill>
                  <a:srgbClr val="000000"/>
                </a:solidFill>
                <a:latin typeface="Arimo Bold"/>
              </a:rPr>
              <a:t>działalności</a:t>
            </a:r>
            <a:r>
              <a:rPr lang="en-US" sz="1200" spc="-48">
                <a:solidFill>
                  <a:srgbClr val="000000"/>
                </a:solidFill>
                <a:latin typeface="Arimo Bold"/>
              </a:rPr>
              <a:t> </a:t>
            </a:r>
            <a:r>
              <a:rPr lang="en-US" sz="1200" spc="-48" err="1">
                <a:solidFill>
                  <a:srgbClr val="000000"/>
                </a:solidFill>
                <a:latin typeface="Arimo Bold"/>
              </a:rPr>
              <a:t>pożytku</a:t>
            </a:r>
            <a:r>
              <a:rPr lang="en-US" sz="1200" spc="-48">
                <a:solidFill>
                  <a:srgbClr val="000000"/>
                </a:solidFill>
                <a:latin typeface="Arimo Bold"/>
              </a:rPr>
              <a:t> </a:t>
            </a:r>
            <a:r>
              <a:rPr lang="en-US" sz="1200" spc="-48" err="1">
                <a:solidFill>
                  <a:srgbClr val="000000"/>
                </a:solidFill>
                <a:latin typeface="Arimo Bold"/>
              </a:rPr>
              <a:t>publicznego</a:t>
            </a:r>
            <a:r>
              <a:rPr lang="en-US" sz="1200" spc="-48">
                <a:solidFill>
                  <a:srgbClr val="000000"/>
                </a:solidFill>
                <a:latin typeface="Arimo Bold"/>
              </a:rPr>
              <a:t> i o </a:t>
            </a:r>
            <a:r>
              <a:rPr lang="en-US" sz="1200" spc="-48" err="1">
                <a:solidFill>
                  <a:srgbClr val="000000"/>
                </a:solidFill>
                <a:latin typeface="Arimo Bold"/>
              </a:rPr>
              <a:t>wolontariacie</a:t>
            </a:r>
            <a:r>
              <a:rPr lang="en-US" sz="1200" spc="-48">
                <a:solidFill>
                  <a:srgbClr val="000000"/>
                </a:solidFill>
                <a:latin typeface="Arimo Bold"/>
              </a:rPr>
              <a:t>”</a:t>
            </a:r>
            <a:r>
              <a:rPr lang="en-US" sz="1200" spc="-48">
                <a:solidFill>
                  <a:srgbClr val="000000"/>
                </a:solidFill>
                <a:latin typeface="Arimo"/>
              </a:rPr>
              <a:t> </a:t>
            </a:r>
            <a:r>
              <a:rPr lang="en-US" sz="1200" spc="-48" err="1">
                <a:solidFill>
                  <a:srgbClr val="000000"/>
                </a:solidFill>
                <a:latin typeface="Arimo"/>
              </a:rPr>
              <a:t>Ustawa</a:t>
            </a:r>
            <a:r>
              <a:rPr lang="en-US" sz="1200" spc="-48">
                <a:solidFill>
                  <a:srgbClr val="000000"/>
                </a:solidFill>
                <a:latin typeface="Arimo"/>
              </a:rPr>
              <a:t> z </a:t>
            </a:r>
            <a:r>
              <a:rPr lang="en-US" sz="1200" spc="-48" err="1">
                <a:solidFill>
                  <a:srgbClr val="000000"/>
                </a:solidFill>
                <a:latin typeface="Arimo"/>
              </a:rPr>
              <a:t>dnia</a:t>
            </a:r>
            <a:r>
              <a:rPr lang="en-US" sz="1200" spc="-48">
                <a:solidFill>
                  <a:srgbClr val="000000"/>
                </a:solidFill>
                <a:latin typeface="Arimo"/>
              </a:rPr>
              <a:t> 24 </a:t>
            </a:r>
            <a:r>
              <a:rPr lang="en-US" sz="1200" spc="-48" err="1">
                <a:solidFill>
                  <a:srgbClr val="000000"/>
                </a:solidFill>
                <a:latin typeface="Arimo"/>
              </a:rPr>
              <a:t>kwietnia</a:t>
            </a:r>
            <a:r>
              <a:rPr lang="en-US" sz="1200" spc="-48">
                <a:solidFill>
                  <a:srgbClr val="000000"/>
                </a:solidFill>
                <a:latin typeface="Arimo"/>
              </a:rPr>
              <a:t> 2003 r., </a:t>
            </a:r>
            <a:r>
              <a:rPr lang="en-US" sz="1200" spc="-48" err="1">
                <a:solidFill>
                  <a:srgbClr val="000000"/>
                </a:solidFill>
                <a:latin typeface="Arimo"/>
              </a:rPr>
              <a:t>regulująca</a:t>
            </a:r>
            <a:r>
              <a:rPr lang="en-US" sz="1200" spc="-48">
                <a:solidFill>
                  <a:srgbClr val="000000"/>
                </a:solidFill>
                <a:latin typeface="Arimo"/>
              </a:rPr>
              <a:t> </a:t>
            </a:r>
            <a:r>
              <a:rPr lang="en-US" sz="1200" spc="-48" err="1">
                <a:solidFill>
                  <a:srgbClr val="000000"/>
                </a:solidFill>
                <a:latin typeface="Arimo"/>
              </a:rPr>
              <a:t>działalność</a:t>
            </a:r>
            <a:r>
              <a:rPr lang="en-US" sz="1200" spc="-48">
                <a:solidFill>
                  <a:srgbClr val="000000"/>
                </a:solidFill>
                <a:latin typeface="Arimo"/>
              </a:rPr>
              <a:t> </a:t>
            </a:r>
            <a:r>
              <a:rPr lang="en-US" sz="1200" spc="-48" err="1">
                <a:solidFill>
                  <a:srgbClr val="000000"/>
                </a:solidFill>
                <a:latin typeface="Arimo"/>
              </a:rPr>
              <a:t>pożytku</a:t>
            </a:r>
            <a:r>
              <a:rPr lang="en-US" sz="1200" spc="-48">
                <a:solidFill>
                  <a:srgbClr val="000000"/>
                </a:solidFill>
                <a:latin typeface="Arimo"/>
              </a:rPr>
              <a:t> </a:t>
            </a:r>
            <a:r>
              <a:rPr lang="en-US" sz="1200" spc="-48" err="1">
                <a:solidFill>
                  <a:srgbClr val="000000"/>
                </a:solidFill>
                <a:latin typeface="Arimo"/>
              </a:rPr>
              <a:t>publicznego</a:t>
            </a:r>
            <a:r>
              <a:rPr lang="en-US" sz="1200" spc="-48">
                <a:solidFill>
                  <a:srgbClr val="000000"/>
                </a:solidFill>
                <a:latin typeface="Arimo"/>
              </a:rPr>
              <a:t>, w </a:t>
            </a:r>
            <a:r>
              <a:rPr lang="en-US" sz="1200" spc="-48" err="1">
                <a:solidFill>
                  <a:srgbClr val="000000"/>
                </a:solidFill>
                <a:latin typeface="Arimo"/>
              </a:rPr>
              <a:t>tym</a:t>
            </a:r>
            <a:r>
              <a:rPr lang="en-US" sz="1200" spc="-48">
                <a:solidFill>
                  <a:srgbClr val="000000"/>
                </a:solidFill>
                <a:latin typeface="Arimo"/>
              </a:rPr>
              <a:t> </a:t>
            </a:r>
            <a:r>
              <a:rPr lang="en-US" sz="1200" spc="-48" err="1">
                <a:solidFill>
                  <a:srgbClr val="000000"/>
                </a:solidFill>
                <a:latin typeface="Arimo"/>
              </a:rPr>
              <a:t>organizacji</a:t>
            </a:r>
            <a:r>
              <a:rPr lang="en-US" sz="1200" spc="-48">
                <a:solidFill>
                  <a:srgbClr val="000000"/>
                </a:solidFill>
                <a:latin typeface="Arimo"/>
              </a:rPr>
              <a:t> </a:t>
            </a:r>
            <a:r>
              <a:rPr lang="en-US" sz="1200" spc="-48" err="1">
                <a:solidFill>
                  <a:srgbClr val="000000"/>
                </a:solidFill>
                <a:latin typeface="Arimo"/>
              </a:rPr>
              <a:t>pożytku</a:t>
            </a:r>
            <a:r>
              <a:rPr lang="en-US" sz="1200" spc="-48">
                <a:solidFill>
                  <a:srgbClr val="000000"/>
                </a:solidFill>
                <a:latin typeface="Arimo"/>
              </a:rPr>
              <a:t> </a:t>
            </a:r>
            <a:r>
              <a:rPr lang="en-US" sz="1200" spc="-48" err="1">
                <a:solidFill>
                  <a:srgbClr val="000000"/>
                </a:solidFill>
                <a:latin typeface="Arimo"/>
              </a:rPr>
              <a:t>publicznego</a:t>
            </a:r>
            <a:r>
              <a:rPr lang="en-US" sz="1200" spc="-48">
                <a:solidFill>
                  <a:srgbClr val="000000"/>
                </a:solidFill>
                <a:latin typeface="Arimo"/>
              </a:rPr>
              <a:t>, </a:t>
            </a:r>
            <a:r>
              <a:rPr lang="en-US" sz="1200" spc="-48" err="1">
                <a:solidFill>
                  <a:srgbClr val="000000"/>
                </a:solidFill>
                <a:latin typeface="Arimo"/>
              </a:rPr>
              <a:t>oraz</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a:t>
            </a:r>
            <a:r>
              <a:rPr lang="en-US" sz="1200" spc="-48" err="1">
                <a:solidFill>
                  <a:srgbClr val="000000"/>
                </a:solidFill>
                <a:latin typeface="Arimo"/>
              </a:rPr>
              <a:t>sprawowania</a:t>
            </a:r>
            <a:r>
              <a:rPr lang="en-US" sz="1200" spc="-48">
                <a:solidFill>
                  <a:srgbClr val="000000"/>
                </a:solidFill>
                <a:latin typeface="Arimo"/>
              </a:rPr>
              <a:t> </a:t>
            </a:r>
            <a:r>
              <a:rPr lang="en-US" sz="1200" spc="-48" err="1">
                <a:solidFill>
                  <a:srgbClr val="000000"/>
                </a:solidFill>
                <a:latin typeface="Arimo"/>
              </a:rPr>
              <a:t>nadzoru</a:t>
            </a:r>
            <a:r>
              <a:rPr lang="en-US" sz="1200" spc="-48">
                <a:solidFill>
                  <a:srgbClr val="000000"/>
                </a:solidFill>
                <a:latin typeface="Arimo"/>
              </a:rPr>
              <a:t> </a:t>
            </a:r>
            <a:r>
              <a:rPr lang="en-US" sz="1200" spc="-48" err="1">
                <a:solidFill>
                  <a:srgbClr val="000000"/>
                </a:solidFill>
                <a:latin typeface="Arimo"/>
              </a:rPr>
              <a:t>nad</a:t>
            </a:r>
            <a:r>
              <a:rPr lang="en-US" sz="1200" spc="-48">
                <a:solidFill>
                  <a:srgbClr val="000000"/>
                </a:solidFill>
                <a:latin typeface="Arimo"/>
              </a:rPr>
              <a:t> </a:t>
            </a:r>
            <a:r>
              <a:rPr lang="en-US" sz="1200" spc="-48" err="1">
                <a:solidFill>
                  <a:srgbClr val="000000"/>
                </a:solidFill>
                <a:latin typeface="Arimo"/>
              </a:rPr>
              <a:t>działalnością</a:t>
            </a:r>
            <a:r>
              <a:rPr lang="en-US" sz="1200" spc="-48">
                <a:solidFill>
                  <a:srgbClr val="000000"/>
                </a:solidFill>
                <a:latin typeface="Arimo"/>
              </a:rPr>
              <a:t> </a:t>
            </a:r>
            <a:r>
              <a:rPr lang="en-US" sz="1200" spc="-48" err="1">
                <a:solidFill>
                  <a:srgbClr val="000000"/>
                </a:solidFill>
                <a:latin typeface="Arimo"/>
              </a:rPr>
              <a:t>pożytku</a:t>
            </a:r>
            <a:r>
              <a:rPr lang="en-US" sz="1200" spc="-48">
                <a:solidFill>
                  <a:srgbClr val="000000"/>
                </a:solidFill>
                <a:latin typeface="Arimo"/>
              </a:rPr>
              <a:t> </a:t>
            </a:r>
            <a:r>
              <a:rPr lang="en-US" sz="1200" spc="-48" err="1">
                <a:solidFill>
                  <a:srgbClr val="000000"/>
                </a:solidFill>
                <a:latin typeface="Arimo"/>
              </a:rPr>
              <a:t>publicznego</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1750197" y="5433775"/>
            <a:ext cx="5305865"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ograniczanie i eliminowanie konfliktów naruszających zasady współżycia społecznego oraz ich szkodliwych następstw;</a:t>
            </a:r>
          </a:p>
        </p:txBody>
      </p:sp>
      <p:sp>
        <p:nvSpPr>
          <p:cNvPr id="32" name="TextBox 32"/>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26</a:t>
            </a:r>
          </a:p>
        </p:txBody>
      </p:sp>
      <p:sp>
        <p:nvSpPr>
          <p:cNvPr id="33" name="TextBox 33"/>
          <p:cNvSpPr txBox="1"/>
          <p:nvPr/>
        </p:nvSpPr>
        <p:spPr>
          <a:xfrm>
            <a:off x="611958" y="1308984"/>
            <a:ext cx="6605243" cy="2160656"/>
          </a:xfrm>
          <a:prstGeom prst="rect">
            <a:avLst/>
          </a:prstGeom>
        </p:spPr>
        <p:txBody>
          <a:bodyPr lIns="0" tIns="0" rIns="0" bIns="0" rtlCol="0" anchor="t">
            <a:spAutoFit/>
          </a:bodyPr>
          <a:lstStyle/>
          <a:p>
            <a:pPr>
              <a:lnSpc>
                <a:spcPts val="1679"/>
              </a:lnSpc>
            </a:pPr>
            <a:r>
              <a:rPr lang="en-US" sz="1200">
                <a:solidFill>
                  <a:srgbClr val="000000"/>
                </a:solidFill>
                <a:latin typeface="Arimo"/>
              </a:rPr>
              <a:t>6. </a:t>
            </a:r>
            <a:r>
              <a:rPr lang="en-US" sz="1200" err="1">
                <a:solidFill>
                  <a:srgbClr val="000000"/>
                </a:solidFill>
                <a:latin typeface="Arimo"/>
              </a:rPr>
              <a:t>Stowarzyszenie</a:t>
            </a:r>
            <a:r>
              <a:rPr lang="en-US" sz="1200">
                <a:solidFill>
                  <a:srgbClr val="000000"/>
                </a:solidFill>
                <a:latin typeface="Arimo"/>
              </a:rPr>
              <a:t> „.............................” </a:t>
            </a:r>
            <a:r>
              <a:rPr lang="en-US" sz="1200" err="1">
                <a:solidFill>
                  <a:srgbClr val="000000"/>
                </a:solidFill>
                <a:latin typeface="Arimo"/>
              </a:rPr>
              <a:t>dzięki</a:t>
            </a:r>
            <a:r>
              <a:rPr lang="en-US" sz="1200">
                <a:solidFill>
                  <a:srgbClr val="000000"/>
                </a:solidFill>
                <a:latin typeface="Arimo"/>
              </a:rPr>
              <a:t> </a:t>
            </a:r>
            <a:r>
              <a:rPr lang="en-US" sz="1200" err="1">
                <a:solidFill>
                  <a:srgbClr val="000000"/>
                </a:solidFill>
                <a:latin typeface="Arimo"/>
              </a:rPr>
              <a:t>wdrożeniu</a:t>
            </a:r>
            <a:r>
              <a:rPr lang="en-US" sz="1200">
                <a:solidFill>
                  <a:srgbClr val="000000"/>
                </a:solidFill>
                <a:latin typeface="Arimo"/>
              </a:rPr>
              <a:t> </a:t>
            </a:r>
            <a:r>
              <a:rPr lang="en-US" sz="1200" err="1">
                <a:solidFill>
                  <a:srgbClr val="000000"/>
                </a:solidFill>
                <a:latin typeface="Arimo"/>
              </a:rPr>
              <a:t>Procedury</a:t>
            </a:r>
            <a:r>
              <a:rPr lang="en-US" sz="1200">
                <a:solidFill>
                  <a:srgbClr val="000000"/>
                </a:solidFill>
                <a:latin typeface="Arimo"/>
              </a:rPr>
              <a:t> </a:t>
            </a:r>
            <a:r>
              <a:rPr lang="en-US" sz="1200" err="1">
                <a:solidFill>
                  <a:srgbClr val="000000"/>
                </a:solidFill>
                <a:latin typeface="Arimo"/>
              </a:rPr>
              <a:t>potępia</a:t>
            </a:r>
            <a:r>
              <a:rPr lang="en-US" sz="1200">
                <a:solidFill>
                  <a:srgbClr val="000000"/>
                </a:solidFill>
                <a:latin typeface="Arimo"/>
              </a:rPr>
              <a:t> i </a:t>
            </a:r>
            <a:r>
              <a:rPr lang="en-US" sz="1200" err="1">
                <a:solidFill>
                  <a:srgbClr val="000000"/>
                </a:solidFill>
                <a:latin typeface="Arimo"/>
              </a:rPr>
              <a:t>uznaje</a:t>
            </a:r>
            <a:r>
              <a:rPr lang="en-US" sz="1200">
                <a:solidFill>
                  <a:srgbClr val="000000"/>
                </a:solidFill>
                <a:latin typeface="Arimo"/>
              </a:rPr>
              <a:t> za </a:t>
            </a:r>
            <a:r>
              <a:rPr lang="en-US" sz="1200" err="1">
                <a:solidFill>
                  <a:srgbClr val="000000"/>
                </a:solidFill>
                <a:latin typeface="Arimo"/>
              </a:rPr>
              <a:t>szkodliwe</a:t>
            </a:r>
            <a:r>
              <a:rPr lang="en-US" sz="1200">
                <a:solidFill>
                  <a:srgbClr val="000000"/>
                </a:solidFill>
                <a:latin typeface="Arimo"/>
              </a:rPr>
              <a:t> </a:t>
            </a:r>
            <a:br>
              <a:rPr lang="pl-PL" sz="1200">
                <a:solidFill>
                  <a:srgbClr val="000000"/>
                </a:solidFill>
                <a:latin typeface="Arimo"/>
              </a:rPr>
            </a:br>
            <a:r>
              <a:rPr lang="en-US" sz="1200">
                <a:solidFill>
                  <a:srgbClr val="000000"/>
                </a:solidFill>
                <a:latin typeface="Arimo"/>
              </a:rPr>
              <a:t>i </a:t>
            </a:r>
            <a:r>
              <a:rPr lang="en-US" sz="1200" err="1">
                <a:solidFill>
                  <a:srgbClr val="000000"/>
                </a:solidFill>
                <a:latin typeface="Arimo"/>
              </a:rPr>
              <a:t>niedopuszczalne</a:t>
            </a:r>
            <a:r>
              <a:rPr lang="en-US" sz="1200">
                <a:solidFill>
                  <a:srgbClr val="000000"/>
                </a:solidFill>
                <a:latin typeface="Arimo"/>
              </a:rPr>
              <a:t> </a:t>
            </a:r>
            <a:r>
              <a:rPr lang="en-US" sz="1200" err="1">
                <a:solidFill>
                  <a:srgbClr val="000000"/>
                </a:solidFill>
                <a:latin typeface="Arimo"/>
              </a:rPr>
              <a:t>działania</a:t>
            </a:r>
            <a:r>
              <a:rPr lang="en-US" sz="1200">
                <a:solidFill>
                  <a:srgbClr val="000000"/>
                </a:solidFill>
                <a:latin typeface="Arimo"/>
              </a:rPr>
              <a:t> </a:t>
            </a:r>
            <a:r>
              <a:rPr lang="en-US" sz="1200" err="1">
                <a:solidFill>
                  <a:srgbClr val="000000"/>
                </a:solidFill>
                <a:latin typeface="Arimo"/>
              </a:rPr>
              <a:t>mające</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i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naruszające</a:t>
            </a:r>
            <a:r>
              <a:rPr lang="en-US" sz="1200">
                <a:solidFill>
                  <a:srgbClr val="000000"/>
                </a:solidFill>
                <a:latin typeface="Arimo"/>
              </a:rPr>
              <a:t> </a:t>
            </a:r>
            <a:r>
              <a:rPr lang="en-US" sz="1200" err="1">
                <a:solidFill>
                  <a:srgbClr val="000000"/>
                </a:solidFill>
                <a:latin typeface="Arimo"/>
              </a:rPr>
              <a:t>godność</a:t>
            </a:r>
            <a:r>
              <a:rPr lang="en-US" sz="1200">
                <a:solidFill>
                  <a:srgbClr val="000000"/>
                </a:solidFill>
                <a:latin typeface="Arimo"/>
              </a:rPr>
              <a:t> </a:t>
            </a:r>
            <a:r>
              <a:rPr lang="en-US" sz="1200" err="1">
                <a:solidFill>
                  <a:srgbClr val="000000"/>
                </a:solidFill>
                <a:latin typeface="Arimo"/>
              </a:rPr>
              <a:t>pracowników</a:t>
            </a:r>
            <a:r>
              <a:rPr lang="en-US" sz="1200">
                <a:solidFill>
                  <a:srgbClr val="000000"/>
                </a:solidFill>
                <a:latin typeface="Arimo"/>
              </a:rPr>
              <a:t>, </a:t>
            </a:r>
            <a:r>
              <a:rPr lang="en-US" sz="1200" err="1">
                <a:solidFill>
                  <a:srgbClr val="000000"/>
                </a:solidFill>
                <a:latin typeface="Arimo"/>
              </a:rPr>
              <a:t>zleceniobiorców</a:t>
            </a:r>
            <a:r>
              <a:rPr lang="en-US" sz="1200">
                <a:solidFill>
                  <a:srgbClr val="000000"/>
                </a:solidFill>
                <a:latin typeface="Arimo"/>
              </a:rPr>
              <a:t> i </a:t>
            </a:r>
            <a:r>
              <a:rPr lang="en-US" sz="1200" err="1">
                <a:solidFill>
                  <a:srgbClr val="000000"/>
                </a:solidFill>
                <a:latin typeface="Arimo"/>
              </a:rPr>
              <a:t>wolontariuszy</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wszelkie</a:t>
            </a:r>
            <a:r>
              <a:rPr lang="en-US" sz="1200">
                <a:solidFill>
                  <a:srgbClr val="000000"/>
                </a:solidFill>
                <a:latin typeface="Arimo"/>
              </a:rPr>
              <a:t> </a:t>
            </a:r>
            <a:r>
              <a:rPr lang="en-US" sz="1200" err="1">
                <a:solidFill>
                  <a:srgbClr val="000000"/>
                </a:solidFill>
                <a:latin typeface="Arimo"/>
              </a:rPr>
              <a:t>eskalowanie</a:t>
            </a:r>
            <a:r>
              <a:rPr lang="en-US" sz="1200">
                <a:solidFill>
                  <a:srgbClr val="000000"/>
                </a:solidFill>
                <a:latin typeface="Arimo"/>
              </a:rPr>
              <a:t> </a:t>
            </a:r>
            <a:r>
              <a:rPr lang="en-US" sz="1200" err="1">
                <a:solidFill>
                  <a:srgbClr val="000000"/>
                </a:solidFill>
                <a:latin typeface="Arimo"/>
              </a:rPr>
              <a:t>sytuacji</a:t>
            </a:r>
            <a:r>
              <a:rPr lang="en-US" sz="1200">
                <a:solidFill>
                  <a:srgbClr val="000000"/>
                </a:solidFill>
                <a:latin typeface="Arimo"/>
              </a:rPr>
              <a:t> </a:t>
            </a:r>
            <a:r>
              <a:rPr lang="en-US" sz="1200" err="1">
                <a:solidFill>
                  <a:srgbClr val="000000"/>
                </a:solidFill>
                <a:latin typeface="Arimo"/>
              </a:rPr>
              <a:t>konfliktowych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współżycia</a:t>
            </a:r>
            <a:r>
              <a:rPr lang="en-US" sz="1200">
                <a:solidFill>
                  <a:srgbClr val="000000"/>
                </a:solidFill>
                <a:latin typeface="Arimo"/>
              </a:rPr>
              <a:t> </a:t>
            </a:r>
            <a:r>
              <a:rPr lang="en-US" sz="1200" err="1">
                <a:solidFill>
                  <a:srgbClr val="000000"/>
                </a:solidFill>
                <a:latin typeface="Arimo"/>
              </a:rPr>
              <a:t>społecznego</a:t>
            </a:r>
            <a:r>
              <a:rPr lang="en-US" sz="1200">
                <a:solidFill>
                  <a:srgbClr val="000000"/>
                </a:solidFill>
                <a:latin typeface="Arimo"/>
              </a:rPr>
              <a:t> w </a:t>
            </a:r>
            <a:r>
              <a:rPr lang="en-US" sz="1200" err="1">
                <a:solidFill>
                  <a:srgbClr val="000000"/>
                </a:solidFill>
                <a:latin typeface="Arimo"/>
              </a:rPr>
              <a:t>środowisku</a:t>
            </a:r>
            <a:r>
              <a:rPr lang="en-US" sz="1200">
                <a:solidFill>
                  <a:srgbClr val="000000"/>
                </a:solidFill>
                <a:latin typeface="Arimo"/>
              </a:rPr>
              <a:t> </a:t>
            </a:r>
            <a:r>
              <a:rPr lang="en-US" sz="1200" err="1">
                <a:solidFill>
                  <a:srgbClr val="000000"/>
                </a:solidFill>
                <a:latin typeface="Arimo"/>
              </a:rPr>
              <a:t>pracowniczym</a:t>
            </a:r>
            <a:r>
              <a:rPr lang="en-US" sz="1200">
                <a:solidFill>
                  <a:srgbClr val="000000"/>
                </a:solidFill>
                <a:latin typeface="Arimo"/>
              </a:rPr>
              <a:t> i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realizujących</a:t>
            </a:r>
            <a:r>
              <a:rPr lang="en-US" sz="1200">
                <a:solidFill>
                  <a:srgbClr val="000000"/>
                </a:solidFill>
                <a:latin typeface="Arimo"/>
              </a:rPr>
              <a:t> </a:t>
            </a:r>
            <a:r>
              <a:rPr lang="en-US" sz="1200" err="1">
                <a:solidFill>
                  <a:srgbClr val="000000"/>
                </a:solidFill>
                <a:latin typeface="Arimo"/>
              </a:rPr>
              <a:t>zlecenia</a:t>
            </a:r>
            <a:r>
              <a:rPr lang="en-US" sz="1200">
                <a:solidFill>
                  <a:srgbClr val="000000"/>
                </a:solidFill>
                <a:latin typeface="Arimo"/>
              </a:rPr>
              <a:t> i </a:t>
            </a:r>
            <a:r>
              <a:rPr lang="en-US" sz="1200" err="1">
                <a:solidFill>
                  <a:srgbClr val="000000"/>
                </a:solidFill>
                <a:latin typeface="Arimo"/>
              </a:rPr>
              <a:t>wolontariat</a:t>
            </a:r>
            <a:r>
              <a:rPr lang="en-US" sz="1200">
                <a:solidFill>
                  <a:srgbClr val="000000"/>
                </a:solidFill>
                <a:latin typeface="Arimo"/>
              </a:rPr>
              <a:t>.</a:t>
            </a:r>
          </a:p>
          <a:p>
            <a:pPr>
              <a:lnSpc>
                <a:spcPts val="1679"/>
              </a:lnSpc>
            </a:pPr>
            <a:endParaRPr lang="en-US" sz="1200">
              <a:solidFill>
                <a:srgbClr val="000000"/>
              </a:solidFill>
              <a:latin typeface="Arimo"/>
            </a:endParaRPr>
          </a:p>
          <a:p>
            <a:pPr>
              <a:lnSpc>
                <a:spcPts val="1679"/>
              </a:lnSpc>
            </a:pPr>
            <a:r>
              <a:rPr lang="en-US" sz="1200">
                <a:solidFill>
                  <a:srgbClr val="000000"/>
                </a:solidFill>
                <a:latin typeface="Arimo"/>
              </a:rPr>
              <a:t>7. </a:t>
            </a:r>
            <a:r>
              <a:rPr lang="en-US" sz="1200" err="1">
                <a:solidFill>
                  <a:srgbClr val="000000"/>
                </a:solidFill>
                <a:latin typeface="Arimo"/>
              </a:rPr>
              <a:t>Wdrożenie</a:t>
            </a:r>
            <a:r>
              <a:rPr lang="en-US" sz="1200">
                <a:solidFill>
                  <a:srgbClr val="000000"/>
                </a:solidFill>
                <a:latin typeface="Arimo"/>
              </a:rPr>
              <a:t> </a:t>
            </a:r>
            <a:r>
              <a:rPr lang="en-US" sz="1200" err="1">
                <a:solidFill>
                  <a:srgbClr val="000000"/>
                </a:solidFill>
                <a:latin typeface="Arimo"/>
              </a:rPr>
              <a:t>Procedury</a:t>
            </a:r>
            <a:r>
              <a:rPr lang="en-US" sz="1200">
                <a:solidFill>
                  <a:srgbClr val="000000"/>
                </a:solidFill>
                <a:latin typeface="Arimo"/>
              </a:rPr>
              <a:t>,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samym</a:t>
            </a:r>
            <a:r>
              <a:rPr lang="en-US" sz="1200">
                <a:solidFill>
                  <a:srgbClr val="000000"/>
                </a:solidFill>
                <a:latin typeface="Arimo"/>
              </a:rPr>
              <a:t> </a:t>
            </a:r>
            <a:r>
              <a:rPr lang="en-US" sz="1200" err="1">
                <a:solidFill>
                  <a:srgbClr val="000000"/>
                </a:solidFill>
                <a:latin typeface="Arimo"/>
              </a:rPr>
              <a:t>przeciwdziałanie</a:t>
            </a:r>
            <a:r>
              <a:rPr lang="en-US" sz="1200">
                <a:solidFill>
                  <a:srgbClr val="000000"/>
                </a:solidFill>
                <a:latin typeface="Arimo"/>
              </a:rPr>
              <a:t> </a:t>
            </a:r>
            <a:r>
              <a:rPr lang="en-US" sz="1200" err="1">
                <a:solidFill>
                  <a:srgbClr val="000000"/>
                </a:solidFill>
                <a:latin typeface="Arimo"/>
              </a:rPr>
              <a:t>wszelkim</a:t>
            </a:r>
            <a:r>
              <a:rPr lang="en-US" sz="1200">
                <a:solidFill>
                  <a:srgbClr val="000000"/>
                </a:solidFill>
                <a:latin typeface="Arimo"/>
              </a:rPr>
              <a:t> </a:t>
            </a:r>
            <a:r>
              <a:rPr lang="en-US" sz="1200" err="1">
                <a:solidFill>
                  <a:srgbClr val="000000"/>
                </a:solidFill>
                <a:latin typeface="Arimo"/>
              </a:rPr>
              <a:t>przejawom</a:t>
            </a:r>
            <a:r>
              <a:rPr lang="en-US" sz="1200">
                <a:solidFill>
                  <a:srgbClr val="000000"/>
                </a:solidFill>
                <a:latin typeface="Arimo"/>
              </a:rPr>
              <a:t> </a:t>
            </a:r>
            <a:r>
              <a:rPr lang="en-US" sz="1200" err="1">
                <a:solidFill>
                  <a:srgbClr val="000000"/>
                </a:solidFill>
                <a:latin typeface="Arimo"/>
              </a:rPr>
              <a:t>sytuacji</a:t>
            </a:r>
            <a:r>
              <a:rPr lang="en-US" sz="1200">
                <a:solidFill>
                  <a:srgbClr val="000000"/>
                </a:solidFill>
                <a:latin typeface="Arimo"/>
              </a:rPr>
              <a:t> </a:t>
            </a:r>
            <a:r>
              <a:rPr lang="en-US" sz="1200" err="1">
                <a:solidFill>
                  <a:srgbClr val="000000"/>
                </a:solidFill>
                <a:latin typeface="Arimo"/>
              </a:rPr>
              <a:t>noszących</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następuje</a:t>
            </a:r>
            <a:r>
              <a:rPr lang="en-US" sz="1200">
                <a:solidFill>
                  <a:srgbClr val="000000"/>
                </a:solidFill>
                <a:latin typeface="Arimo"/>
              </a:rPr>
              <a:t> m.in. </a:t>
            </a:r>
            <a:r>
              <a:rPr lang="en-US" sz="1200" err="1">
                <a:solidFill>
                  <a:srgbClr val="000000"/>
                </a:solidFill>
                <a:latin typeface="Arimo"/>
              </a:rPr>
              <a:t>poprzez</a:t>
            </a:r>
            <a:r>
              <a:rPr lang="en-US" sz="1200">
                <a:solidFill>
                  <a:srgbClr val="000000"/>
                </a:solidFill>
                <a:latin typeface="Arimo"/>
              </a:rPr>
              <a:t>:</a:t>
            </a:r>
          </a:p>
          <a:p>
            <a:pPr algn="ctr">
              <a:lnSpc>
                <a:spcPts val="1679"/>
              </a:lnSpc>
            </a:pPr>
            <a:endParaRPr lang="en-US" sz="1200">
              <a:solidFill>
                <a:srgbClr val="000000"/>
              </a:solidFill>
              <a:latin typeface="Arimo"/>
            </a:endParaRPr>
          </a:p>
          <a:p>
            <a:pPr algn="ctr">
              <a:lnSpc>
                <a:spcPts val="1679"/>
              </a:lnSpc>
            </a:pPr>
            <a:endParaRPr lang="en-US" sz="1200">
              <a:solidFill>
                <a:srgbClr val="000000"/>
              </a:solidFill>
              <a:latin typeface="Arimo"/>
            </a:endParaRPr>
          </a:p>
        </p:txBody>
      </p:sp>
      <p:sp>
        <p:nvSpPr>
          <p:cNvPr id="34" name="TextBox 34"/>
          <p:cNvSpPr txBox="1"/>
          <p:nvPr/>
        </p:nvSpPr>
        <p:spPr>
          <a:xfrm>
            <a:off x="3226018" y="127923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8343900"/>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Ochrona</a:t>
            </a:r>
            <a:r>
              <a:rPr lang="en-US" sz="1200" spc="-48" dirty="0">
                <a:solidFill>
                  <a:srgbClr val="000000"/>
                </a:solidFill>
                <a:latin typeface="Arimo Bold"/>
              </a:rPr>
              <a:t> </a:t>
            </a:r>
            <a:r>
              <a:rPr lang="en-US" sz="1200" spc="-48" dirty="0" err="1">
                <a:solidFill>
                  <a:srgbClr val="000000"/>
                </a:solidFill>
                <a:latin typeface="Arimo Bold"/>
              </a:rPr>
              <a:t>dóbr</a:t>
            </a:r>
            <a:r>
              <a:rPr lang="en-US" sz="1200" spc="-48" dirty="0">
                <a:solidFill>
                  <a:srgbClr val="000000"/>
                </a:solidFill>
                <a:latin typeface="Arimo Bold"/>
              </a:rPr>
              <a:t> </a:t>
            </a:r>
            <a:r>
              <a:rPr lang="en-US" sz="1200" spc="-48" dirty="0" err="1">
                <a:solidFill>
                  <a:srgbClr val="000000"/>
                </a:solidFill>
                <a:latin typeface="Arimo Bold"/>
              </a:rPr>
              <a:t>osobistych</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ochrona</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niemajątkowych</a:t>
            </a:r>
            <a:r>
              <a:rPr lang="en-US" sz="1200" spc="-48" dirty="0">
                <a:solidFill>
                  <a:srgbClr val="000000"/>
                </a:solidFill>
                <a:latin typeface="Arimo"/>
              </a:rPr>
              <a:t> </a:t>
            </a:r>
            <a:r>
              <a:rPr lang="en-US" sz="1200" spc="-48" dirty="0" err="1">
                <a:solidFill>
                  <a:srgbClr val="000000"/>
                </a:solidFill>
                <a:latin typeface="Arimo"/>
              </a:rPr>
              <a:t>przysługująca</a:t>
            </a:r>
            <a:r>
              <a:rPr lang="en-US" sz="1200" spc="-48" dirty="0">
                <a:solidFill>
                  <a:srgbClr val="000000"/>
                </a:solidFill>
                <a:latin typeface="Arimo"/>
              </a:rPr>
              <a:t> </a:t>
            </a:r>
            <a:r>
              <a:rPr lang="en-US" sz="1200" spc="-48" dirty="0" err="1">
                <a:solidFill>
                  <a:srgbClr val="000000"/>
                </a:solidFill>
                <a:latin typeface="Arimo"/>
              </a:rPr>
              <a:t>każdej</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fizycznej</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związana</a:t>
            </a:r>
            <a:r>
              <a:rPr lang="en-US" sz="1200" spc="-48" dirty="0">
                <a:solidFill>
                  <a:srgbClr val="000000"/>
                </a:solidFill>
                <a:latin typeface="Arimo"/>
              </a:rPr>
              <a:t> z ich </a:t>
            </a:r>
            <a:r>
              <a:rPr lang="en-US" sz="1200" spc="-48" dirty="0" err="1">
                <a:solidFill>
                  <a:srgbClr val="000000"/>
                </a:solidFill>
                <a:latin typeface="Arimo"/>
              </a:rPr>
              <a:t>indywidualnym</a:t>
            </a:r>
            <a:r>
              <a:rPr lang="en-US" sz="1200" spc="-48" dirty="0">
                <a:solidFill>
                  <a:srgbClr val="000000"/>
                </a:solidFill>
                <a:latin typeface="Arimo"/>
              </a:rPr>
              <a:t> </a:t>
            </a:r>
            <a:r>
              <a:rPr lang="en-US" sz="1200" spc="-48" dirty="0" err="1">
                <a:solidFill>
                  <a:srgbClr val="000000"/>
                </a:solidFill>
                <a:latin typeface="Arimo"/>
              </a:rPr>
              <a:t>istnieniem</a:t>
            </a:r>
            <a:r>
              <a:rPr lang="en-US" sz="1200" spc="-48" dirty="0">
                <a:solidFill>
                  <a:srgbClr val="000000"/>
                </a:solidFill>
                <a:latin typeface="Arimo"/>
              </a:rPr>
              <a:t>. </a:t>
            </a:r>
            <a:r>
              <a:rPr lang="en-US" sz="1200" spc="-48" dirty="0" err="1">
                <a:solidFill>
                  <a:srgbClr val="000000"/>
                </a:solidFill>
                <a:latin typeface="Arimo"/>
              </a:rPr>
              <a:t>Kodeks</a:t>
            </a:r>
            <a:r>
              <a:rPr lang="en-US" sz="1200" spc="-48" dirty="0">
                <a:solidFill>
                  <a:srgbClr val="000000"/>
                </a:solidFill>
                <a:latin typeface="Arimo"/>
              </a:rPr>
              <a:t> </a:t>
            </a:r>
            <a:r>
              <a:rPr lang="en-US" sz="1200" spc="-48" dirty="0" err="1">
                <a:solidFill>
                  <a:srgbClr val="000000"/>
                </a:solidFill>
                <a:latin typeface="Arimo"/>
              </a:rPr>
              <a:t>cywilny</a:t>
            </a:r>
            <a:r>
              <a:rPr lang="en-US" sz="1200" spc="-48" dirty="0">
                <a:solidFill>
                  <a:srgbClr val="000000"/>
                </a:solidFill>
                <a:latin typeface="Arimo"/>
              </a:rPr>
              <a:t> </a:t>
            </a:r>
            <a:r>
              <a:rPr lang="en-US" sz="1200" spc="-48" dirty="0" err="1">
                <a:solidFill>
                  <a:srgbClr val="000000"/>
                </a:solidFill>
                <a:latin typeface="Arimo"/>
              </a:rPr>
              <a:t>wskazuje</a:t>
            </a:r>
            <a:r>
              <a:rPr lang="en-US" sz="1200" spc="-48" dirty="0">
                <a:solidFill>
                  <a:srgbClr val="000000"/>
                </a:solidFill>
                <a:latin typeface="Arimo"/>
              </a:rPr>
              <a:t> w art. 23 </a:t>
            </a:r>
            <a:r>
              <a:rPr lang="en-US" sz="1200" spc="-48" dirty="0" err="1">
                <a:solidFill>
                  <a:srgbClr val="000000"/>
                </a:solidFill>
                <a:latin typeface="Arimo"/>
              </a:rPr>
              <a:t>przykładowe</a:t>
            </a:r>
            <a:r>
              <a:rPr lang="en-US" sz="1200" spc="-48" dirty="0">
                <a:solidFill>
                  <a:srgbClr val="000000"/>
                </a:solidFill>
                <a:latin typeface="Arimo"/>
              </a:rPr>
              <a:t> </a:t>
            </a:r>
            <a:r>
              <a:rPr lang="en-US" sz="1200" spc="-48" dirty="0" err="1">
                <a:solidFill>
                  <a:srgbClr val="000000"/>
                </a:solidFill>
                <a:latin typeface="Arimo"/>
              </a:rPr>
              <a:t>rodzaje</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objętych</a:t>
            </a:r>
            <a:r>
              <a:rPr lang="en-US" sz="1200" spc="-48" dirty="0">
                <a:solidFill>
                  <a:srgbClr val="000000"/>
                </a:solidFill>
                <a:latin typeface="Arimo"/>
              </a:rPr>
              <a:t> </a:t>
            </a:r>
            <a:r>
              <a:rPr lang="en-US" sz="1200" spc="-48" dirty="0" err="1">
                <a:solidFill>
                  <a:srgbClr val="000000"/>
                </a:solidFill>
                <a:latin typeface="Arimo"/>
              </a:rPr>
              <a:t>ochroną</a:t>
            </a:r>
            <a:r>
              <a:rPr lang="en-US" sz="1200" spc="-48" dirty="0">
                <a:solidFill>
                  <a:srgbClr val="000000"/>
                </a:solidFill>
                <a:latin typeface="Arimo"/>
              </a:rPr>
              <a:t>, są </a:t>
            </a:r>
            <a:r>
              <a:rPr lang="en-US" sz="1200" spc="-48" dirty="0" err="1">
                <a:solidFill>
                  <a:srgbClr val="000000"/>
                </a:solidFill>
                <a:latin typeface="Arimo"/>
              </a:rPr>
              <a:t>nimi</a:t>
            </a:r>
            <a:r>
              <a:rPr lang="en-US" sz="1200" spc="-48" dirty="0">
                <a:solidFill>
                  <a:srgbClr val="000000"/>
                </a:solidFill>
                <a:latin typeface="Arimo"/>
              </a:rPr>
              <a:t> np. </a:t>
            </a:r>
            <a:r>
              <a:rPr lang="en-US" sz="1200" spc="-48" dirty="0" err="1">
                <a:solidFill>
                  <a:srgbClr val="000000"/>
                </a:solidFill>
                <a:latin typeface="Arimo"/>
              </a:rPr>
              <a:t>wolność</a:t>
            </a:r>
            <a:r>
              <a:rPr lang="en-US" sz="1200" spc="-48" dirty="0">
                <a:solidFill>
                  <a:srgbClr val="000000"/>
                </a:solidFill>
                <a:latin typeface="Arimo"/>
              </a:rPr>
              <a:t>, </a:t>
            </a:r>
            <a:r>
              <a:rPr lang="en-US" sz="1200" spc="-48" dirty="0" err="1">
                <a:solidFill>
                  <a:srgbClr val="000000"/>
                </a:solidFill>
                <a:latin typeface="Arimo"/>
              </a:rPr>
              <a:t>nazwisko</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pseudonim</a:t>
            </a:r>
            <a:r>
              <a:rPr lang="en-US" sz="1200" spc="-48" dirty="0">
                <a:solidFill>
                  <a:srgbClr val="000000"/>
                </a:solidFill>
                <a:latin typeface="Arimo"/>
              </a:rPr>
              <a:t>, </a:t>
            </a:r>
            <a:r>
              <a:rPr lang="en-US" sz="1200" spc="-48" dirty="0" err="1">
                <a:solidFill>
                  <a:srgbClr val="000000"/>
                </a:solidFill>
                <a:latin typeface="Arimo"/>
              </a:rPr>
              <a:t>wizerunek</a:t>
            </a:r>
            <a:r>
              <a:rPr lang="en-US" sz="1200" spc="-48" dirty="0">
                <a:solidFill>
                  <a:srgbClr val="000000"/>
                </a:solidFill>
                <a:latin typeface="Arimo"/>
              </a:rPr>
              <a:t>. Dobra </a:t>
            </a:r>
            <a:r>
              <a:rPr lang="en-US" sz="1200" spc="-48" dirty="0" err="1">
                <a:solidFill>
                  <a:srgbClr val="000000"/>
                </a:solidFill>
                <a:latin typeface="Arimo"/>
              </a:rPr>
              <a:t>osobiste</a:t>
            </a:r>
            <a:r>
              <a:rPr lang="en-US" sz="1200" spc="-48" dirty="0">
                <a:solidFill>
                  <a:srgbClr val="000000"/>
                </a:solidFill>
                <a:latin typeface="Arimo"/>
              </a:rPr>
              <a:t> </a:t>
            </a:r>
            <a:r>
              <a:rPr lang="en-US" sz="1200" spc="-48" dirty="0" err="1">
                <a:solidFill>
                  <a:srgbClr val="000000"/>
                </a:solidFill>
                <a:latin typeface="Arimo"/>
              </a:rPr>
              <a:t>odnoszą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uznanych</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społeczeństwo</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system prawny </a:t>
            </a:r>
            <a:r>
              <a:rPr lang="en-US" sz="1200" spc="-48" dirty="0" err="1">
                <a:solidFill>
                  <a:srgbClr val="000000"/>
                </a:solidFill>
                <a:latin typeface="Arimo"/>
              </a:rPr>
              <a:t>wartości</a:t>
            </a:r>
            <a:r>
              <a:rPr lang="en-US" sz="1200" spc="-48" dirty="0">
                <a:solidFill>
                  <a:srgbClr val="000000"/>
                </a:solidFill>
                <a:latin typeface="Arimo"/>
              </a:rPr>
              <a:t> </a:t>
            </a:r>
            <a:r>
              <a:rPr lang="en-US" sz="1200" spc="-48" dirty="0" err="1">
                <a:solidFill>
                  <a:srgbClr val="000000"/>
                </a:solidFill>
                <a:latin typeface="Arimo"/>
              </a:rPr>
              <a:t>obejmujących</a:t>
            </a:r>
            <a:r>
              <a:rPr lang="en-US" sz="1200" spc="-48" dirty="0">
                <a:solidFill>
                  <a:srgbClr val="000000"/>
                </a:solidFill>
                <a:latin typeface="Arimo"/>
              </a:rPr>
              <a:t> </a:t>
            </a:r>
            <a:r>
              <a:rPr lang="en-US" sz="1200" spc="-48" dirty="0" err="1">
                <a:solidFill>
                  <a:srgbClr val="000000"/>
                </a:solidFill>
                <a:latin typeface="Arimo"/>
              </a:rPr>
              <a:t>psychiczną</a:t>
            </a:r>
            <a:r>
              <a:rPr lang="en-US" sz="1200" spc="-48" dirty="0">
                <a:solidFill>
                  <a:srgbClr val="000000"/>
                </a:solidFill>
                <a:latin typeface="Arimo"/>
              </a:rPr>
              <a:t> i </a:t>
            </a:r>
            <a:r>
              <a:rPr lang="en-US" sz="1200" spc="-48" dirty="0" err="1">
                <a:solidFill>
                  <a:srgbClr val="000000"/>
                </a:solidFill>
                <a:latin typeface="Arimo"/>
              </a:rPr>
              <a:t>fizyczną</a:t>
            </a:r>
            <a:r>
              <a:rPr lang="en-US" sz="1200" spc="-48" dirty="0">
                <a:solidFill>
                  <a:srgbClr val="000000"/>
                </a:solidFill>
                <a:latin typeface="Arimo"/>
              </a:rPr>
              <a:t> </a:t>
            </a:r>
            <a:r>
              <a:rPr lang="en-US" sz="1200" spc="-48" dirty="0" err="1">
                <a:solidFill>
                  <a:srgbClr val="000000"/>
                </a:solidFill>
                <a:latin typeface="Arimo"/>
              </a:rPr>
              <a:t>integralność</a:t>
            </a:r>
            <a:r>
              <a:rPr lang="en-US" sz="1200" spc="-48" dirty="0">
                <a:solidFill>
                  <a:srgbClr val="000000"/>
                </a:solidFill>
                <a:latin typeface="Arimo"/>
              </a:rPr>
              <a:t> </a:t>
            </a:r>
            <a:r>
              <a:rPr lang="en-US" sz="1200" spc="-48" dirty="0" err="1">
                <a:solidFill>
                  <a:srgbClr val="000000"/>
                </a:solidFill>
                <a:latin typeface="Arimo"/>
              </a:rPr>
              <a:t>człowieka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indywidualność</a:t>
            </a:r>
            <a:r>
              <a:rPr lang="en-US" sz="1200" spc="-48" dirty="0">
                <a:solidFill>
                  <a:srgbClr val="000000"/>
                </a:solidFill>
                <a:latin typeface="Arimo"/>
              </a:rPr>
              <a:t>, </a:t>
            </a:r>
            <a:r>
              <a:rPr lang="en-US" sz="1200" spc="-48" dirty="0" err="1">
                <a:solidFill>
                  <a:srgbClr val="000000"/>
                </a:solidFill>
                <a:latin typeface="Arimo"/>
              </a:rPr>
              <a:t>godność</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pozycję</a:t>
            </a:r>
            <a:r>
              <a:rPr lang="en-US" sz="1200" spc="-48" dirty="0">
                <a:solidFill>
                  <a:srgbClr val="000000"/>
                </a:solidFill>
                <a:latin typeface="Arimo"/>
              </a:rPr>
              <a:t> w </a:t>
            </a:r>
            <a:r>
              <a:rPr lang="en-US" sz="1200" spc="-48" dirty="0" err="1">
                <a:solidFill>
                  <a:srgbClr val="000000"/>
                </a:solidFill>
                <a:latin typeface="Arimo"/>
              </a:rPr>
              <a:t>społeczeństwie</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 </a:t>
            </a:r>
            <a:r>
              <a:rPr lang="en-US" sz="1200" spc="-48" dirty="0">
                <a:solidFill>
                  <a:srgbClr val="000000"/>
                </a:solidFill>
                <a:latin typeface="Arimo"/>
              </a:rPr>
              <a:t>–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Bold"/>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 </a:t>
            </a:r>
            <a:r>
              <a:rPr lang="en-US" sz="1200" spc="-48" dirty="0">
                <a:solidFill>
                  <a:srgbClr val="000000"/>
                </a:solidFill>
                <a:latin typeface="Arimo"/>
                <a:ea typeface="Arimo"/>
              </a:rPr>
              <a:t>–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br>
              <a:rPr lang="pl-PL" sz="1200" spc="-48" dirty="0">
                <a:solidFill>
                  <a:srgbClr val="000000"/>
                </a:solidFill>
                <a:latin typeface="Arimo"/>
                <a:ea typeface="Arimo"/>
              </a:rPr>
            </a:br>
            <a:r>
              <a:rPr lang="en-US" sz="1200" spc="-48" dirty="0">
                <a:solidFill>
                  <a:srgbClr val="000000"/>
                </a:solidFill>
                <a:latin typeface="Arimo"/>
                <a:ea typeface="Arimo"/>
              </a:rPr>
              <a:t>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a:t>
            </a:r>
            <a:br>
              <a:rPr lang="pl-PL" sz="1200" spc="-48" dirty="0">
                <a:solidFill>
                  <a:srgbClr val="000000"/>
                </a:solidFill>
                <a:latin typeface="Arimo"/>
                <a:ea typeface="Arimo"/>
              </a:rPr>
            </a:br>
            <a:r>
              <a:rPr lang="en-US" sz="1200" spc="-48" dirty="0">
                <a:solidFill>
                  <a:srgbClr val="000000"/>
                </a:solidFill>
                <a:latin typeface="Arimo"/>
                <a:ea typeface="Arimo"/>
              </a:rPr>
              <a:t>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8.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niego</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27</a:t>
            </a:r>
          </a:p>
        </p:txBody>
      </p:sp>
      <p:sp>
        <p:nvSpPr>
          <p:cNvPr id="8" name="TextBox 19">
            <a:extLst>
              <a:ext uri="{FF2B5EF4-FFF2-40B4-BE49-F238E27FC236}">
                <a16:creationId xmlns:a16="http://schemas.microsoft.com/office/drawing/2014/main" id="{878D670C-94C3-29D7-2BD9-7213EB6E1E12}"/>
              </a:ext>
            </a:extLst>
          </p:cNvPr>
          <p:cNvSpPr txBox="1"/>
          <p:nvPr/>
        </p:nvSpPr>
        <p:spPr>
          <a:xfrm>
            <a:off x="1912349" y="748493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9" name="TextBox 19">
            <a:extLst>
              <a:ext uri="{FF2B5EF4-FFF2-40B4-BE49-F238E27FC236}">
                <a16:creationId xmlns:a16="http://schemas.microsoft.com/office/drawing/2014/main" id="{FFFE5A57-1D72-48C2-BF90-6477C8B1890D}"/>
              </a:ext>
            </a:extLst>
          </p:cNvPr>
          <p:cNvSpPr txBox="1"/>
          <p:nvPr/>
        </p:nvSpPr>
        <p:spPr>
          <a:xfrm>
            <a:off x="2607114" y="5189965"/>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74390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„Mobbing” </a:t>
            </a:r>
            <a:r>
              <a:rPr lang="en-US" sz="1200" spc="-48">
                <a:solidFill>
                  <a:srgbClr val="000000"/>
                </a:solidFill>
                <a:latin typeface="Arimo"/>
              </a:rPr>
              <a:t>- działania lub zachowania dotyczące pracownika lub skierowane przeciwko pracownikowi, polegające na uporczywym i długotrwałym nękaniu lub zastraszaniu pracownika, wywołujące u niego zaniżoną ocenę przydatności zawodowej, powodujące lub mające na celu poniżenie lub ośmieszenie pracownika, izolowanie go lub wyeliminowanie  z zespołu współpracowników;</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„Komisja”</a:t>
            </a:r>
            <a:r>
              <a:rPr lang="en-US" sz="1200" spc="-48">
                <a:solidFill>
                  <a:srgbClr val="000000"/>
                </a:solidFill>
                <a:latin typeface="Arimo"/>
              </a:rPr>
              <a:t> - organ powołany przez pracodawcę/zleceniodawcę/organizatora wolontariatu, którego zadaniem jest rozpatrywanie i wyjaśnianie zgłoszeń zjawisk niepożądanych                                                      w zatrudnieniu/zleceniu/zaangażowaniu zwłaszcza: mobbingu, dyskryminacji, naruszenia dóbr osobistych. Celem działania Komisji powinno być ustalenie czy dane zjawisko stanowiło jedno ze zjawisk niepożądanych w zatrudnieniu czy też nie;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a:solidFill>
                  <a:srgbClr val="000000"/>
                </a:solidFill>
                <a:latin typeface="Arimo Bold"/>
              </a:rPr>
              <a:t>„Zawiadomienie”</a:t>
            </a:r>
            <a:r>
              <a:rPr lang="en-US" sz="1200" spc="-48">
                <a:solidFill>
                  <a:srgbClr val="000000"/>
                </a:solidFill>
                <a:latin typeface="Arimo"/>
              </a:rPr>
              <a:t> – zgłoszenie, zjawiska niepożądanego w zatrudnieniu/zleceniu/wolontariacie,                w szczególności działania lub zachowania noszącego znamiona dyskryminacji, mobbingu, naruszenia dóbr osobistych lub podejrzeń wystąpienia tych zjawisk, przekazane pracodawcy/zleceniodawcy/organizatorowi wolontariatu przez pracownika/zleceniobiorcę/wolontariusza za pośrednictwem formularza dostępnego w kanałach komunikacji wykorzystywanych w Stowarzyszeniu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Zjawisko niepożądane” lub „Zjawisko niepożądane w zatrudnieniu/zleceniu bądź zaangażowaniu w ramach wolontariatu”</a:t>
            </a:r>
            <a:r>
              <a:rPr lang="en-US" sz="1200" spc="-48">
                <a:solidFill>
                  <a:srgbClr val="000000"/>
                </a:solidFill>
                <a:latin typeface="Arimo"/>
              </a:rPr>
              <a:t> - działanie lub zachowanie niepożądane z uwagi na sprzeczność z obowiązującymi przepisami prawa, procedurami i zasadami obowiązującymi                             w Stowarzyszeniu bądź powszechnie akceptowanymi zasadami współżycia społecznego, zwłaszcza: mobbing, nierówne traktowanie, dyskryminacja, molestowanie, molestowanie seksualne, naruszenie dóbr osobistych.</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a:solidFill>
                  <a:srgbClr val="000000"/>
                </a:solidFill>
                <a:latin typeface="Arimo Bold"/>
              </a:rPr>
              <a:t>„Postępowanie” </a:t>
            </a:r>
            <a:r>
              <a:rPr lang="en-US" sz="1200" spc="-48">
                <a:solidFill>
                  <a:srgbClr val="000000"/>
                </a:solidFill>
                <a:latin typeface="Arimo"/>
              </a:rPr>
              <a:t>– postępowanie wyjaśniające prowadzone przez Komisję mające na celu wyjaśnienie okoliczności wskazanych w Zawiadomieniu i podjęcie stosownych kroków przez Stowarzyszenie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a:solidFill>
                  <a:srgbClr val="000000"/>
                </a:solidFill>
                <a:latin typeface="Arimo Bold"/>
              </a:rPr>
              <a:t>„Pracownik/zleceniobiorca”</a:t>
            </a:r>
            <a:r>
              <a:rPr lang="en-US" sz="1200" spc="-48">
                <a:solidFill>
                  <a:srgbClr val="000000"/>
                </a:solidFill>
                <a:latin typeface="Arimo"/>
              </a:rPr>
              <a:t>- każda osoba fizyczna świadcząca dla Stowarzyszenia „.............................” pracę na podstawie umowy o pracę lub/i umowy cywilno-prawnej bez względu na rodzaj wykonywanej pracy i zajmowane stanowisko;</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15. </a:t>
            </a:r>
            <a:r>
              <a:rPr lang="en-US" sz="1200" spc="-48">
                <a:solidFill>
                  <a:srgbClr val="000000"/>
                </a:solidFill>
                <a:latin typeface="Arimo Bold"/>
              </a:rPr>
              <a:t>„Wolontariusz”</a:t>
            </a:r>
            <a:r>
              <a:rPr lang="en-US" sz="1200" spc="-48">
                <a:solidFill>
                  <a:srgbClr val="000000"/>
                </a:solidFill>
                <a:latin typeface="Arimo"/>
              </a:rPr>
              <a:t> - każda osoba fizyczna świadcząca powierzone czynności dla Stowarzyszenia „.............................”   jako organizatora wolontariatu  zgodnie z art. 42 ust. 1 pkt 1 ustawy z dnia 24 kwietnia 2003 r. o działalności pożytku publicznego i o wolontariacie;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16.</a:t>
            </a:r>
            <a:r>
              <a:rPr lang="en-US" sz="1200" spc="-48">
                <a:solidFill>
                  <a:srgbClr val="000000"/>
                </a:solidFill>
                <a:latin typeface="Arimo Bold"/>
              </a:rPr>
              <a:t> Pracodawca/zleceniodawca/organizator wolontariatu</a:t>
            </a:r>
            <a:r>
              <a:rPr lang="en-US" sz="1200" spc="-48">
                <a:solidFill>
                  <a:srgbClr val="000000"/>
                </a:solidFill>
                <a:latin typeface="Arimo"/>
              </a:rPr>
              <a:t> – Stowarzyszenie „.............................”, zwane również Stowarzyszeniem.</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1722616" y="430619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6" name="TextBox 16"/>
          <p:cNvSpPr txBox="1"/>
          <p:nvPr/>
        </p:nvSpPr>
        <p:spPr>
          <a:xfrm>
            <a:off x="2775824" y="632819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1722616" y="687327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8" name="TextBox 18"/>
          <p:cNvSpPr txBox="1"/>
          <p:nvPr/>
        </p:nvSpPr>
        <p:spPr>
          <a:xfrm>
            <a:off x="7065278" y="810201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1770523" y="7584648"/>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0" name="TextBox 20"/>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29</a:t>
            </a:r>
          </a:p>
        </p:txBody>
      </p:sp>
      <p:sp>
        <p:nvSpPr>
          <p:cNvPr id="21" name="TextBox 39">
            <a:extLst>
              <a:ext uri="{FF2B5EF4-FFF2-40B4-BE49-F238E27FC236}">
                <a16:creationId xmlns:a16="http://schemas.microsoft.com/office/drawing/2014/main" id="{A0116C00-6A10-CD5F-B745-4E3EA6D80017}"/>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22" name="TextBox 40">
            <a:extLst>
              <a:ext uri="{FF2B5EF4-FFF2-40B4-BE49-F238E27FC236}">
                <a16:creationId xmlns:a16="http://schemas.microsoft.com/office/drawing/2014/main" id="{E4569CDF-A321-183B-A1C3-CCAC086CA32D}"/>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403376" y="1477552"/>
            <a:ext cx="4836319" cy="1077218"/>
          </a:xfrm>
          <a:prstGeom prst="rect">
            <a:avLst/>
          </a:prstGeom>
        </p:spPr>
        <p:txBody>
          <a:bodyPr lIns="0" tIns="0" rIns="0" bIns="0" rtlCol="0" anchor="t">
            <a:spAutoFit/>
          </a:bodyPr>
          <a:lstStyle/>
          <a:p>
            <a:pPr algn="ctr">
              <a:lnSpc>
                <a:spcPts val="1439"/>
              </a:lnSpc>
              <a:spcBef>
                <a:spcPct val="0"/>
              </a:spcBef>
            </a:pPr>
            <a:r>
              <a:rPr lang="en-US" sz="1200" spc="-48" err="1">
                <a:solidFill>
                  <a:srgbClr val="000000"/>
                </a:solidFill>
                <a:latin typeface="Arimo Bold"/>
              </a:rPr>
              <a:t>Rozdział</a:t>
            </a:r>
            <a:r>
              <a:rPr lang="en-US" sz="1200" spc="-48">
                <a:solidFill>
                  <a:srgbClr val="000000"/>
                </a:solidFill>
                <a:latin typeface="Arimo Bold"/>
              </a:rPr>
              <a:t> II</a:t>
            </a:r>
          </a:p>
          <a:p>
            <a:pPr algn="ctr">
              <a:lnSpc>
                <a:spcPts val="1439"/>
              </a:lnSpc>
              <a:spcBef>
                <a:spcPct val="0"/>
              </a:spcBef>
            </a:pPr>
            <a:r>
              <a:rPr lang="en-US" sz="1200" spc="-48">
                <a:solidFill>
                  <a:srgbClr val="000000"/>
                </a:solidFill>
                <a:latin typeface="Arimo Bold"/>
              </a:rPr>
              <a:t>PRAWA I OBOWIĄZKI STOWARZYSZENIA </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3</a:t>
            </a:r>
          </a:p>
          <a:p>
            <a:pPr algn="ctr">
              <a:lnSpc>
                <a:spcPts val="1439"/>
              </a:lnSpc>
              <a:spcBef>
                <a:spcPct val="0"/>
              </a:spcBef>
            </a:pPr>
            <a:r>
              <a:rPr lang="en-US" sz="1200" spc="-48" err="1">
                <a:solidFill>
                  <a:srgbClr val="000000"/>
                </a:solidFill>
                <a:latin typeface="Arimo Bold"/>
              </a:rPr>
              <a:t>Prawa</a:t>
            </a:r>
            <a:r>
              <a:rPr lang="en-US" sz="1200" spc="-48">
                <a:solidFill>
                  <a:srgbClr val="000000"/>
                </a:solidFill>
                <a:latin typeface="Arimo Bold"/>
              </a:rPr>
              <a:t> i </a:t>
            </a:r>
            <a:r>
              <a:rPr lang="en-US" sz="1200" spc="-48" err="1">
                <a:solidFill>
                  <a:srgbClr val="000000"/>
                </a:solidFill>
                <a:latin typeface="Arimo Bold"/>
              </a:rPr>
              <a:t>obowiązki</a:t>
            </a:r>
            <a:r>
              <a:rPr lang="en-US" sz="1200" spc="-48">
                <a:solidFill>
                  <a:srgbClr val="000000"/>
                </a:solidFill>
                <a:latin typeface="Arimo Bold"/>
              </a:rPr>
              <a:t> </a:t>
            </a:r>
            <a:r>
              <a:rPr lang="en-US" sz="1200" spc="-48" err="1">
                <a:solidFill>
                  <a:srgbClr val="000000"/>
                </a:solidFill>
                <a:latin typeface="Arimo Bold"/>
              </a:rPr>
              <a:t>Pracodawcy</a:t>
            </a:r>
            <a:r>
              <a:rPr lang="en-US" sz="1200" spc="-48">
                <a:solidFill>
                  <a:srgbClr val="000000"/>
                </a:solidFill>
                <a:latin typeface="Arimo Bold"/>
              </a:rPr>
              <a:t>/</a:t>
            </a:r>
            <a:r>
              <a:rPr lang="en-US" sz="1200" spc="-48" err="1">
                <a:solidFill>
                  <a:srgbClr val="000000"/>
                </a:solidFill>
                <a:latin typeface="Arimo Bold"/>
              </a:rPr>
              <a:t>zleceniodawcy</a:t>
            </a:r>
            <a:r>
              <a:rPr lang="en-US" sz="1200" spc="-48">
                <a:solidFill>
                  <a:srgbClr val="000000"/>
                </a:solidFill>
                <a:latin typeface="Arimo Bold"/>
              </a:rPr>
              <a:t>/</a:t>
            </a:r>
            <a:r>
              <a:rPr lang="en-US" sz="1200" spc="-48" err="1">
                <a:solidFill>
                  <a:srgbClr val="000000"/>
                </a:solidFill>
                <a:latin typeface="Arimo Bold"/>
              </a:rPr>
              <a:t>organizatora</a:t>
            </a:r>
            <a:r>
              <a:rPr lang="en-US" sz="1200" spc="-48">
                <a:solidFill>
                  <a:srgbClr val="000000"/>
                </a:solidFill>
                <a:latin typeface="Arimo Bold"/>
              </a:rPr>
              <a:t> </a:t>
            </a:r>
            <a:r>
              <a:rPr lang="en-US" sz="1200" spc="-48" err="1">
                <a:solidFill>
                  <a:srgbClr val="000000"/>
                </a:solidFill>
                <a:latin typeface="Arimo Bold"/>
              </a:rPr>
              <a:t>wolontariatu</a:t>
            </a:r>
            <a:endParaRPr lang="en-US" sz="1200" spc="-48">
              <a:solidFill>
                <a:srgbClr val="000000"/>
              </a:solidFill>
              <a:latin typeface="Arimo Bold"/>
            </a:endParaRPr>
          </a:p>
        </p:txBody>
      </p:sp>
      <p:sp>
        <p:nvSpPr>
          <p:cNvPr id="15" name="TextBox 15"/>
          <p:cNvSpPr txBox="1"/>
          <p:nvPr/>
        </p:nvSpPr>
        <p:spPr>
          <a:xfrm>
            <a:off x="536257" y="2666147"/>
            <a:ext cx="6487486" cy="3310128"/>
          </a:xfrm>
          <a:prstGeom prst="rect">
            <a:avLst/>
          </a:prstGeom>
        </p:spPr>
        <p:txBody>
          <a:bodyPr lIns="0" tIns="0" rIns="0" bIns="0" rtlCol="0" anchor="t">
            <a:spAutoFit/>
          </a:bodyPr>
          <a:lstStyle/>
          <a:p>
            <a:pPr algn="just">
              <a:lnSpc>
                <a:spcPts val="1512"/>
              </a:lnSpc>
            </a:pPr>
            <a:r>
              <a:rPr lang="en-US" sz="1200" spc="-31">
                <a:solidFill>
                  <a:srgbClr val="000000"/>
                </a:solidFill>
                <a:latin typeface="Arimo"/>
              </a:rPr>
              <a:t>1. </a:t>
            </a:r>
            <a:r>
              <a:rPr lang="en-US" sz="1200" spc="-31" err="1">
                <a:solidFill>
                  <a:srgbClr val="000000"/>
                </a:solidFill>
                <a:latin typeface="Arimo"/>
              </a:rPr>
              <a:t>Stowarzyszenie</a:t>
            </a:r>
            <a:r>
              <a:rPr lang="en-US" sz="1200" spc="-31">
                <a:solidFill>
                  <a:srgbClr val="000000"/>
                </a:solidFill>
                <a:latin typeface="Arimo"/>
              </a:rPr>
              <a:t> </a:t>
            </a:r>
            <a:r>
              <a:rPr lang="en-US" sz="1200" spc="-31" err="1">
                <a:solidFill>
                  <a:srgbClr val="000000"/>
                </a:solidFill>
                <a:latin typeface="Arimo"/>
              </a:rPr>
              <a:t>prowadzi</a:t>
            </a:r>
            <a:r>
              <a:rPr lang="en-US" sz="1200" spc="-31">
                <a:solidFill>
                  <a:srgbClr val="000000"/>
                </a:solidFill>
                <a:latin typeface="Arimo"/>
              </a:rPr>
              <a:t> </a:t>
            </a:r>
            <a:r>
              <a:rPr lang="en-US" sz="1200" spc="-31" err="1">
                <a:solidFill>
                  <a:srgbClr val="000000"/>
                </a:solidFill>
                <a:latin typeface="Arimo"/>
              </a:rPr>
              <a:t>aktywne</a:t>
            </a:r>
            <a:r>
              <a:rPr lang="en-US" sz="1200" spc="-31">
                <a:solidFill>
                  <a:srgbClr val="000000"/>
                </a:solidFill>
                <a:latin typeface="Arimo"/>
              </a:rPr>
              <a:t> </a:t>
            </a:r>
            <a:r>
              <a:rPr lang="en-US" sz="1200" spc="-31" err="1">
                <a:solidFill>
                  <a:srgbClr val="000000"/>
                </a:solidFill>
                <a:latin typeface="Arimo"/>
              </a:rPr>
              <a:t>działania</a:t>
            </a:r>
            <a:r>
              <a:rPr lang="en-US" sz="1200" spc="-31">
                <a:solidFill>
                  <a:srgbClr val="000000"/>
                </a:solidFill>
                <a:latin typeface="Arimo"/>
              </a:rPr>
              <a:t> </a:t>
            </a:r>
            <a:r>
              <a:rPr lang="en-US" sz="1200" spc="-31" err="1">
                <a:solidFill>
                  <a:srgbClr val="000000"/>
                </a:solidFill>
                <a:latin typeface="Arimo"/>
              </a:rPr>
              <a:t>mające</a:t>
            </a:r>
            <a:r>
              <a:rPr lang="en-US" sz="1200" spc="-31">
                <a:solidFill>
                  <a:srgbClr val="000000"/>
                </a:solidFill>
                <a:latin typeface="Arimo"/>
              </a:rPr>
              <a:t> na </a:t>
            </a:r>
            <a:r>
              <a:rPr lang="en-US" sz="1200" spc="-31" err="1">
                <a:solidFill>
                  <a:srgbClr val="000000"/>
                </a:solidFill>
                <a:latin typeface="Arimo"/>
              </a:rPr>
              <a:t>celu</a:t>
            </a:r>
            <a:r>
              <a:rPr lang="en-US" sz="1200" spc="-31">
                <a:solidFill>
                  <a:srgbClr val="000000"/>
                </a:solidFill>
                <a:latin typeface="Arimo"/>
              </a:rPr>
              <a:t> </a:t>
            </a:r>
            <a:r>
              <a:rPr lang="en-US" sz="1200" spc="-31" err="1">
                <a:solidFill>
                  <a:srgbClr val="000000"/>
                </a:solidFill>
                <a:latin typeface="Arimo"/>
              </a:rPr>
              <a:t>przeciwdziałanie</a:t>
            </a:r>
            <a:r>
              <a:rPr lang="en-US" sz="1200" spc="-31">
                <a:solidFill>
                  <a:srgbClr val="000000"/>
                </a:solidFill>
                <a:latin typeface="Arimo"/>
              </a:rPr>
              <a:t> </a:t>
            </a:r>
            <a:r>
              <a:rPr lang="en-US" sz="1200" spc="-31" err="1">
                <a:solidFill>
                  <a:srgbClr val="000000"/>
                </a:solidFill>
                <a:latin typeface="Arimo"/>
              </a:rPr>
              <a:t>zjawiskom</a:t>
            </a:r>
            <a:r>
              <a:rPr lang="en-US" sz="1200" spc="-31">
                <a:solidFill>
                  <a:srgbClr val="000000"/>
                </a:solidFill>
                <a:latin typeface="Arimo"/>
              </a:rPr>
              <a:t> </a:t>
            </a:r>
            <a:r>
              <a:rPr lang="en-US" sz="1200" spc="-31" err="1">
                <a:solidFill>
                  <a:srgbClr val="000000"/>
                </a:solidFill>
                <a:latin typeface="Arimo"/>
              </a:rPr>
              <a:t>niepożądanym</a:t>
            </a:r>
            <a:r>
              <a:rPr lang="en-US" sz="1200" spc="-31">
                <a:solidFill>
                  <a:srgbClr val="000000"/>
                </a:solidFill>
                <a:latin typeface="Arimo"/>
              </a:rPr>
              <a:t> w </a:t>
            </a:r>
            <a:r>
              <a:rPr lang="en-US" sz="1200" spc="-31" err="1">
                <a:solidFill>
                  <a:srgbClr val="000000"/>
                </a:solidFill>
                <a:latin typeface="Arimo"/>
              </a:rPr>
              <a:t>zatrudnieniu</a:t>
            </a:r>
            <a:r>
              <a:rPr lang="en-US" sz="1200" spc="-31">
                <a:solidFill>
                  <a:srgbClr val="000000"/>
                </a:solidFill>
                <a:latin typeface="Arimo"/>
              </a:rPr>
              <a:t>, </a:t>
            </a:r>
            <a:r>
              <a:rPr lang="en-US" sz="1200" spc="-31" err="1">
                <a:solidFill>
                  <a:srgbClr val="000000"/>
                </a:solidFill>
                <a:latin typeface="Arimo"/>
              </a:rPr>
              <a:t>zleceniu</a:t>
            </a:r>
            <a:r>
              <a:rPr lang="en-US" sz="1200" spc="-31">
                <a:solidFill>
                  <a:srgbClr val="000000"/>
                </a:solidFill>
                <a:latin typeface="Arimo"/>
              </a:rPr>
              <a:t> </a:t>
            </a:r>
            <a:r>
              <a:rPr lang="en-US" sz="1200" spc="-31" err="1">
                <a:solidFill>
                  <a:srgbClr val="000000"/>
                </a:solidFill>
                <a:latin typeface="Arimo"/>
              </a:rPr>
              <a:t>bądź</a:t>
            </a:r>
            <a:r>
              <a:rPr lang="en-US" sz="1200" spc="-31">
                <a:solidFill>
                  <a:srgbClr val="000000"/>
                </a:solidFill>
                <a:latin typeface="Arimo"/>
              </a:rPr>
              <a:t> w </a:t>
            </a:r>
            <a:r>
              <a:rPr lang="en-US" sz="1200" spc="-31" err="1">
                <a:solidFill>
                  <a:srgbClr val="000000"/>
                </a:solidFill>
                <a:latin typeface="Arimo"/>
              </a:rPr>
              <a:t>wykonywaniu</a:t>
            </a:r>
            <a:r>
              <a:rPr lang="en-US" sz="1200" spc="-31">
                <a:solidFill>
                  <a:srgbClr val="000000"/>
                </a:solidFill>
                <a:latin typeface="Arimo"/>
              </a:rPr>
              <a:t> </a:t>
            </a:r>
            <a:r>
              <a:rPr lang="en-US" sz="1200" spc="-31" err="1">
                <a:solidFill>
                  <a:srgbClr val="000000"/>
                </a:solidFill>
                <a:latin typeface="Arimo"/>
              </a:rPr>
              <a:t>świadczeń</a:t>
            </a:r>
            <a:r>
              <a:rPr lang="en-US" sz="1200" spc="-31">
                <a:solidFill>
                  <a:srgbClr val="000000"/>
                </a:solidFill>
                <a:latin typeface="Arimo"/>
              </a:rPr>
              <a:t> </a:t>
            </a:r>
            <a:r>
              <a:rPr lang="en-US" sz="1200" spc="-31" err="1">
                <a:solidFill>
                  <a:srgbClr val="000000"/>
                </a:solidFill>
                <a:latin typeface="Arimo"/>
              </a:rPr>
              <a:t>wolontariatu</a:t>
            </a:r>
            <a:r>
              <a:rPr lang="en-US" sz="1200" spc="-31">
                <a:solidFill>
                  <a:srgbClr val="000000"/>
                </a:solidFill>
                <a:latin typeface="Arimo"/>
              </a:rPr>
              <a:t>, oraz </a:t>
            </a:r>
            <a:r>
              <a:rPr lang="en-US" sz="1200" spc="-31" err="1">
                <a:solidFill>
                  <a:srgbClr val="000000"/>
                </a:solidFill>
                <a:latin typeface="Arimo"/>
              </a:rPr>
              <a:t>podejmuje</a:t>
            </a:r>
            <a:r>
              <a:rPr lang="en-US" sz="1200" spc="-31">
                <a:solidFill>
                  <a:srgbClr val="000000"/>
                </a:solidFill>
                <a:latin typeface="Arimo"/>
              </a:rPr>
              <a:t> </a:t>
            </a:r>
            <a:r>
              <a:rPr lang="en-US" sz="1200" spc="-31" err="1">
                <a:solidFill>
                  <a:srgbClr val="000000"/>
                </a:solidFill>
                <a:latin typeface="Arimo"/>
              </a:rPr>
              <a:t>właściwe</a:t>
            </a:r>
            <a:r>
              <a:rPr lang="en-US" sz="1200" spc="-31">
                <a:solidFill>
                  <a:srgbClr val="000000"/>
                </a:solidFill>
                <a:latin typeface="Arimo"/>
              </a:rPr>
              <a:t> </a:t>
            </a:r>
            <a:r>
              <a:rPr lang="en-US" sz="1200" spc="-31" err="1">
                <a:solidFill>
                  <a:srgbClr val="000000"/>
                </a:solidFill>
                <a:latin typeface="Arimo"/>
              </a:rPr>
              <a:t>działania</a:t>
            </a:r>
            <a:r>
              <a:rPr lang="en-US" sz="1200" spc="-31">
                <a:solidFill>
                  <a:srgbClr val="000000"/>
                </a:solidFill>
                <a:latin typeface="Arimo"/>
              </a:rPr>
              <a:t> na </a:t>
            </a:r>
            <a:r>
              <a:rPr lang="en-US" sz="1200" spc="-31" err="1">
                <a:solidFill>
                  <a:srgbClr val="000000"/>
                </a:solidFill>
                <a:latin typeface="Arimo"/>
              </a:rPr>
              <a:t>wypadek</a:t>
            </a:r>
            <a:r>
              <a:rPr lang="en-US" sz="1200" spc="-31">
                <a:solidFill>
                  <a:srgbClr val="000000"/>
                </a:solidFill>
                <a:latin typeface="Arimo"/>
              </a:rPr>
              <a:t> </a:t>
            </a:r>
            <a:r>
              <a:rPr lang="en-US" sz="1200" spc="-31" err="1">
                <a:solidFill>
                  <a:srgbClr val="000000"/>
                </a:solidFill>
                <a:latin typeface="Arimo"/>
              </a:rPr>
              <a:t>prawdopodobieństwa</a:t>
            </a:r>
            <a:r>
              <a:rPr lang="en-US" sz="1200" spc="-31">
                <a:solidFill>
                  <a:srgbClr val="000000"/>
                </a:solidFill>
                <a:latin typeface="Arimo"/>
              </a:rPr>
              <a:t> </a:t>
            </a:r>
            <a:r>
              <a:rPr lang="en-US" sz="1200" spc="-31" err="1">
                <a:solidFill>
                  <a:srgbClr val="000000"/>
                </a:solidFill>
                <a:latin typeface="Arimo"/>
              </a:rPr>
              <a:t>wystąpienia</a:t>
            </a:r>
            <a:r>
              <a:rPr lang="en-US" sz="1200" spc="-31">
                <a:solidFill>
                  <a:srgbClr val="000000"/>
                </a:solidFill>
                <a:latin typeface="Arimo"/>
              </a:rPr>
              <a:t> ww. </a:t>
            </a:r>
            <a:r>
              <a:rPr lang="en-US" sz="1200" spc="-31" err="1">
                <a:solidFill>
                  <a:srgbClr val="000000"/>
                </a:solidFill>
                <a:latin typeface="Arimo"/>
              </a:rPr>
              <a:t>zjawisk</a:t>
            </a:r>
            <a:r>
              <a:rPr lang="en-US" sz="1200" spc="-31">
                <a:solidFill>
                  <a:srgbClr val="000000"/>
                </a:solidFill>
                <a:latin typeface="Arimo"/>
              </a:rPr>
              <a:t>.</a:t>
            </a:r>
          </a:p>
          <a:p>
            <a:pPr algn="just">
              <a:lnSpc>
                <a:spcPts val="1439"/>
              </a:lnSpc>
            </a:pPr>
            <a:endParaRPr lang="en-US" sz="1200" spc="-31">
              <a:solidFill>
                <a:srgbClr val="000000"/>
              </a:solidFill>
              <a:latin typeface="Arimo"/>
            </a:endParaRPr>
          </a:p>
          <a:p>
            <a:pPr algn="just">
              <a:lnSpc>
                <a:spcPts val="1439"/>
              </a:lnSpc>
            </a:pPr>
            <a:r>
              <a:rPr lang="en-US" sz="1200" spc="-48">
                <a:solidFill>
                  <a:srgbClr val="000000"/>
                </a:solidFill>
                <a:latin typeface="Arimo"/>
              </a:rPr>
              <a:t>2. </a:t>
            </a:r>
            <a:r>
              <a:rPr lang="en-US" sz="1200" spc="-48" err="1">
                <a:solidFill>
                  <a:srgbClr val="000000"/>
                </a:solidFill>
                <a:latin typeface="Arimo"/>
              </a:rPr>
              <a:t>Stowarzyszenie</a:t>
            </a:r>
            <a:r>
              <a:rPr lang="en-US" sz="1200" spc="-48">
                <a:solidFill>
                  <a:srgbClr val="000000"/>
                </a:solidFill>
                <a:latin typeface="Arimo"/>
              </a:rPr>
              <a:t> jest </a:t>
            </a:r>
            <a:r>
              <a:rPr lang="en-US" sz="1200" spc="-48" err="1">
                <a:solidFill>
                  <a:srgbClr val="000000"/>
                </a:solidFill>
                <a:latin typeface="Arimo"/>
              </a:rPr>
              <a:t>odpowiedzialne</a:t>
            </a:r>
            <a:r>
              <a:rPr lang="en-US" sz="1200" spc="-48">
                <a:solidFill>
                  <a:srgbClr val="000000"/>
                </a:solidFill>
                <a:latin typeface="Arimo"/>
              </a:rPr>
              <a:t> za </a:t>
            </a:r>
            <a:r>
              <a:rPr lang="en-US" sz="1200" spc="-48" err="1">
                <a:solidFill>
                  <a:srgbClr val="000000"/>
                </a:solidFill>
                <a:latin typeface="Arimo"/>
              </a:rPr>
              <a:t>utrzymywanie</a:t>
            </a:r>
            <a:r>
              <a:rPr lang="en-US" sz="1200" spc="-48">
                <a:solidFill>
                  <a:srgbClr val="000000"/>
                </a:solidFill>
                <a:latin typeface="Arimo"/>
              </a:rPr>
              <a:t> i </a:t>
            </a:r>
            <a:r>
              <a:rPr lang="en-US" sz="1200" spc="-48" err="1">
                <a:solidFill>
                  <a:srgbClr val="000000"/>
                </a:solidFill>
                <a:latin typeface="Arimo"/>
              </a:rPr>
              <a:t>kształtowanie</a:t>
            </a:r>
            <a:r>
              <a:rPr lang="en-US" sz="1200" spc="-48">
                <a:solidFill>
                  <a:srgbClr val="000000"/>
                </a:solidFill>
                <a:latin typeface="Arimo"/>
              </a:rPr>
              <a:t> </a:t>
            </a:r>
            <a:r>
              <a:rPr lang="en-US" sz="1200" spc="-48" err="1">
                <a:solidFill>
                  <a:srgbClr val="000000"/>
                </a:solidFill>
                <a:latin typeface="Arimo"/>
              </a:rPr>
              <a:t>właściwych</a:t>
            </a:r>
            <a:r>
              <a:rPr lang="en-US" sz="1200" spc="-48">
                <a:solidFill>
                  <a:srgbClr val="000000"/>
                </a:solidFill>
                <a:latin typeface="Arimo"/>
              </a:rPr>
              <a:t> </a:t>
            </a:r>
            <a:r>
              <a:rPr lang="en-US" sz="1200" spc="-48" err="1">
                <a:solidFill>
                  <a:srgbClr val="000000"/>
                </a:solidFill>
                <a:latin typeface="Arimo"/>
              </a:rPr>
              <a:t>relacji</a:t>
            </a:r>
            <a:r>
              <a:rPr lang="en-US" sz="1200" spc="-48">
                <a:solidFill>
                  <a:srgbClr val="000000"/>
                </a:solidFill>
                <a:latin typeface="Arimo"/>
              </a:rPr>
              <a:t> w </a:t>
            </a:r>
            <a:r>
              <a:rPr lang="en-US" sz="1200" spc="-48" err="1">
                <a:solidFill>
                  <a:srgbClr val="000000"/>
                </a:solidFill>
                <a:latin typeface="Arimo"/>
              </a:rPr>
              <a:t>miejscu</a:t>
            </a:r>
            <a:r>
              <a:rPr lang="en-US" sz="1200" spc="-48">
                <a:solidFill>
                  <a:srgbClr val="000000"/>
                </a:solidFill>
                <a:latin typeface="Arimo"/>
              </a:rPr>
              <a:t> pracy/</a:t>
            </a:r>
            <a:r>
              <a:rPr lang="en-US" sz="1200" spc="-48" err="1">
                <a:solidFill>
                  <a:srgbClr val="000000"/>
                </a:solidFill>
                <a:latin typeface="Arimo"/>
              </a:rPr>
              <a:t>zaangażowania</a:t>
            </a:r>
            <a:r>
              <a:rPr lang="en-US" sz="1200" spc="-48">
                <a:solidFill>
                  <a:srgbClr val="000000"/>
                </a:solidFill>
                <a:latin typeface="Arimo"/>
              </a:rPr>
              <a:t>, </a:t>
            </a:r>
            <a:r>
              <a:rPr lang="en-US" sz="1200" spc="-48" err="1">
                <a:solidFill>
                  <a:srgbClr val="000000"/>
                </a:solidFill>
                <a:latin typeface="Arimo"/>
              </a:rPr>
              <a:t>opartych</a:t>
            </a:r>
            <a:r>
              <a:rPr lang="en-US" sz="1200" spc="-48">
                <a:solidFill>
                  <a:srgbClr val="000000"/>
                </a:solidFill>
                <a:latin typeface="Arimo"/>
              </a:rPr>
              <a:t> na </a:t>
            </a:r>
            <a:r>
              <a:rPr lang="en-US" sz="1200" spc="-48" err="1">
                <a:solidFill>
                  <a:srgbClr val="000000"/>
                </a:solidFill>
                <a:latin typeface="Arimo"/>
              </a:rPr>
              <a:t>zasadzie</a:t>
            </a:r>
            <a:r>
              <a:rPr lang="en-US" sz="1200" spc="-48">
                <a:solidFill>
                  <a:srgbClr val="000000"/>
                </a:solidFill>
                <a:latin typeface="Arimo"/>
              </a:rPr>
              <a:t> </a:t>
            </a:r>
            <a:r>
              <a:rPr lang="en-US" sz="1200" spc="-48" err="1">
                <a:solidFill>
                  <a:srgbClr val="000000"/>
                </a:solidFill>
                <a:latin typeface="Arimo"/>
              </a:rPr>
              <a:t>wzajemnego</a:t>
            </a:r>
            <a:r>
              <a:rPr lang="en-US" sz="1200" spc="-48">
                <a:solidFill>
                  <a:srgbClr val="000000"/>
                </a:solidFill>
                <a:latin typeface="Arimo"/>
              </a:rPr>
              <a:t> </a:t>
            </a:r>
            <a:r>
              <a:rPr lang="en-US" sz="1200" spc="-48" err="1">
                <a:solidFill>
                  <a:srgbClr val="000000"/>
                </a:solidFill>
                <a:latin typeface="Arimo"/>
              </a:rPr>
              <a:t>szacunku</a:t>
            </a:r>
            <a:r>
              <a:rPr lang="en-US" sz="1200" spc="-48">
                <a:solidFill>
                  <a:srgbClr val="000000"/>
                </a:solidFill>
                <a:latin typeface="Arimo"/>
              </a:rPr>
              <a:t> oraz </a:t>
            </a:r>
            <a:r>
              <a:rPr lang="en-US" sz="1200" spc="-48" err="1">
                <a:solidFill>
                  <a:srgbClr val="000000"/>
                </a:solidFill>
                <a:latin typeface="Arimo"/>
              </a:rPr>
              <a:t>niedopuszczania</a:t>
            </a:r>
            <a:r>
              <a:rPr lang="en-US" sz="1200" spc="-48">
                <a:solidFill>
                  <a:srgbClr val="000000"/>
                </a:solidFill>
                <a:latin typeface="Arimo"/>
              </a:rPr>
              <a:t> do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i </a:t>
            </a:r>
            <a:r>
              <a:rPr lang="en-US" sz="1200" spc="-48" err="1">
                <a:solidFill>
                  <a:srgbClr val="000000"/>
                </a:solidFill>
                <a:latin typeface="Arimo"/>
              </a:rPr>
              <a:t>godności</a:t>
            </a:r>
            <a:r>
              <a:rPr lang="en-US" sz="1200" spc="-48">
                <a:solidFill>
                  <a:srgbClr val="000000"/>
                </a:solidFill>
                <a:latin typeface="Arimo"/>
              </a:rPr>
              <a:t> </a:t>
            </a:r>
            <a:r>
              <a:rPr lang="en-US" sz="1200" spc="-48" err="1">
                <a:solidFill>
                  <a:srgbClr val="000000"/>
                </a:solidFill>
                <a:latin typeface="Arimo"/>
              </a:rPr>
              <a:t>pracowników</a:t>
            </a:r>
            <a:r>
              <a:rPr lang="en-US" sz="1200" spc="-48">
                <a:solidFill>
                  <a:srgbClr val="000000"/>
                </a:solidFill>
                <a:latin typeface="Arimo"/>
              </a:rPr>
              <a:t>/</a:t>
            </a:r>
            <a:r>
              <a:rPr lang="en-US" sz="1200" spc="-48" err="1">
                <a:solidFill>
                  <a:srgbClr val="000000"/>
                </a:solidFill>
                <a:latin typeface="Arimo"/>
              </a:rPr>
              <a:t>zleceniobiorców</a:t>
            </a:r>
            <a:r>
              <a:rPr lang="en-US" sz="1200" spc="-48">
                <a:solidFill>
                  <a:srgbClr val="000000"/>
                </a:solidFill>
                <a:latin typeface="Arimo"/>
              </a:rPr>
              <a:t>/</a:t>
            </a:r>
            <a:r>
              <a:rPr lang="en-US" sz="1200" spc="-48" err="1">
                <a:solidFill>
                  <a:srgbClr val="000000"/>
                </a:solidFill>
                <a:latin typeface="Arimo"/>
              </a:rPr>
              <a:t>wolontariuszy</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a:t>
            </a:r>
            <a:r>
              <a:rPr lang="en-US" sz="1200" spc="-48" err="1">
                <a:solidFill>
                  <a:srgbClr val="000000"/>
                </a:solidFill>
                <a:latin typeface="Arimo"/>
              </a:rPr>
              <a:t>Stowarzyszenie</a:t>
            </a:r>
            <a:r>
              <a:rPr lang="en-US" sz="1200" spc="-48">
                <a:solidFill>
                  <a:srgbClr val="000000"/>
                </a:solidFill>
                <a:latin typeface="Arimo"/>
              </a:rPr>
              <a:t> jest </a:t>
            </a:r>
            <a:r>
              <a:rPr lang="en-US" sz="1200" spc="-48" err="1">
                <a:solidFill>
                  <a:srgbClr val="000000"/>
                </a:solidFill>
                <a:latin typeface="Arimo"/>
              </a:rPr>
              <a:t>zobowiązane</a:t>
            </a:r>
            <a:r>
              <a:rPr lang="en-US" sz="1200" spc="-48">
                <a:solidFill>
                  <a:srgbClr val="000000"/>
                </a:solidFill>
                <a:latin typeface="Arimo"/>
              </a:rPr>
              <a:t> </a:t>
            </a:r>
            <a:r>
              <a:rPr lang="en-US" sz="1200" spc="-48" err="1">
                <a:solidFill>
                  <a:srgbClr val="000000"/>
                </a:solidFill>
                <a:latin typeface="Arimo"/>
              </a:rPr>
              <a:t>zapoznać</a:t>
            </a:r>
            <a:r>
              <a:rPr lang="en-US" sz="1200" spc="-48">
                <a:solidFill>
                  <a:srgbClr val="000000"/>
                </a:solidFill>
                <a:latin typeface="Arimo"/>
              </a:rPr>
              <a:t> </a:t>
            </a:r>
            <a:r>
              <a:rPr lang="en-US" sz="1200" spc="-48" err="1">
                <a:solidFill>
                  <a:srgbClr val="000000"/>
                </a:solidFill>
                <a:latin typeface="Arimo"/>
              </a:rPr>
              <a:t>pracowników</a:t>
            </a:r>
            <a:r>
              <a:rPr lang="en-US" sz="1200" spc="-48">
                <a:solidFill>
                  <a:srgbClr val="000000"/>
                </a:solidFill>
                <a:latin typeface="Arimo"/>
              </a:rPr>
              <a:t>/</a:t>
            </a:r>
            <a:r>
              <a:rPr lang="en-US" sz="1200" spc="-48" err="1">
                <a:solidFill>
                  <a:srgbClr val="000000"/>
                </a:solidFill>
                <a:latin typeface="Arimo"/>
              </a:rPr>
              <a:t>zleceniobiorców</a:t>
            </a:r>
            <a:r>
              <a:rPr lang="en-US" sz="1200" spc="-48">
                <a:solidFill>
                  <a:srgbClr val="000000"/>
                </a:solidFill>
                <a:latin typeface="Arimo"/>
              </a:rPr>
              <a:t>/</a:t>
            </a:r>
            <a:r>
              <a:rPr lang="en-US" sz="1200" spc="-48" err="1">
                <a:solidFill>
                  <a:srgbClr val="000000"/>
                </a:solidFill>
                <a:latin typeface="Arimo"/>
              </a:rPr>
              <a:t>wolontariuszy</a:t>
            </a:r>
            <a:r>
              <a:rPr lang="en-US" sz="1200" spc="-48">
                <a:solidFill>
                  <a:srgbClr val="000000"/>
                </a:solidFill>
                <a:latin typeface="Arimo"/>
              </a:rPr>
              <a:t> z </a:t>
            </a:r>
            <a:r>
              <a:rPr lang="en-US" sz="1200" spc="-48" err="1">
                <a:solidFill>
                  <a:srgbClr val="000000"/>
                </a:solidFill>
                <a:latin typeface="Arimo"/>
              </a:rPr>
              <a:t>Procedurą</a:t>
            </a:r>
            <a:r>
              <a:rPr lang="en-US" sz="1200" spc="-48">
                <a:solidFill>
                  <a:srgbClr val="000000"/>
                </a:solidFill>
                <a:latin typeface="Arimo"/>
              </a:rPr>
              <a:t> oraz 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zatrudnienia</a:t>
            </a:r>
            <a:r>
              <a:rPr lang="en-US" sz="1200" spc="-48">
                <a:solidFill>
                  <a:srgbClr val="000000"/>
                </a:solidFill>
                <a:latin typeface="Arimo"/>
              </a:rPr>
              <a:t> </a:t>
            </a:r>
            <a:r>
              <a:rPr lang="en-US" sz="1200" spc="-48" err="1">
                <a:solidFill>
                  <a:srgbClr val="000000"/>
                </a:solidFill>
                <a:latin typeface="Arimo"/>
              </a:rPr>
              <a:t>pracowników</a:t>
            </a:r>
            <a:r>
              <a:rPr lang="en-US" sz="1200" spc="-48">
                <a:solidFill>
                  <a:srgbClr val="000000"/>
                </a:solidFill>
                <a:latin typeface="Arimo"/>
              </a:rPr>
              <a:t> na </a:t>
            </a:r>
            <a:r>
              <a:rPr lang="en-US" sz="1200" spc="-48" err="1">
                <a:solidFill>
                  <a:srgbClr val="000000"/>
                </a:solidFill>
                <a:latin typeface="Arimo"/>
              </a:rPr>
              <a:t>podstawie</a:t>
            </a:r>
            <a:r>
              <a:rPr lang="en-US" sz="1200" spc="-48">
                <a:solidFill>
                  <a:srgbClr val="000000"/>
                </a:solidFill>
                <a:latin typeface="Arimo"/>
              </a:rPr>
              <a:t> KP - z </a:t>
            </a:r>
            <a:r>
              <a:rPr lang="en-US" sz="1200" spc="-48" err="1">
                <a:solidFill>
                  <a:srgbClr val="000000"/>
                </a:solidFill>
                <a:latin typeface="Arimo"/>
              </a:rPr>
              <a:t>tekstem</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równego</a:t>
            </a:r>
            <a:r>
              <a:rPr lang="en-US" sz="1200" spc="-48">
                <a:solidFill>
                  <a:srgbClr val="000000"/>
                </a:solidFill>
                <a:latin typeface="Arimo"/>
              </a:rPr>
              <a:t> </a:t>
            </a:r>
            <a:r>
              <a:rPr lang="en-US" sz="1200" spc="-48" err="1">
                <a:solidFill>
                  <a:srgbClr val="000000"/>
                </a:solidFill>
                <a:latin typeface="Arimo"/>
              </a:rPr>
              <a:t>traktowania</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w </a:t>
            </a:r>
            <a:r>
              <a:rPr lang="en-US" sz="1200" spc="-48" err="1">
                <a:solidFill>
                  <a:srgbClr val="000000"/>
                </a:solidFill>
                <a:latin typeface="Arimo"/>
              </a:rPr>
              <a:t>formie</a:t>
            </a:r>
            <a:r>
              <a:rPr lang="en-US" sz="1200" spc="-48">
                <a:solidFill>
                  <a:srgbClr val="000000"/>
                </a:solidFill>
                <a:latin typeface="Arimo"/>
              </a:rPr>
              <a:t> </a:t>
            </a:r>
            <a:r>
              <a:rPr lang="en-US" sz="1200" spc="-48" err="1">
                <a:solidFill>
                  <a:srgbClr val="000000"/>
                </a:solidFill>
                <a:latin typeface="Arimo"/>
              </a:rPr>
              <a:t>wyciągu</a:t>
            </a:r>
            <a:r>
              <a:rPr lang="en-US" sz="1200" spc="-48">
                <a:solidFill>
                  <a:srgbClr val="000000"/>
                </a:solidFill>
                <a:latin typeface="Arimo"/>
              </a:rPr>
              <a:t> z </a:t>
            </a:r>
            <a:r>
              <a:rPr lang="en-US" sz="1200" spc="-48" err="1">
                <a:solidFill>
                  <a:srgbClr val="000000"/>
                </a:solidFill>
                <a:latin typeface="Arimo"/>
              </a:rPr>
              <a:t>Kodeksu</a:t>
            </a:r>
            <a:r>
              <a:rPr lang="en-US" sz="1200" spc="-48">
                <a:solidFill>
                  <a:srgbClr val="000000"/>
                </a:solidFill>
                <a:latin typeface="Arimo"/>
              </a:rPr>
              <a:t> pracy, </a:t>
            </a:r>
            <a:r>
              <a:rPr lang="en-US" sz="1200" spc="-48" err="1">
                <a:solidFill>
                  <a:srgbClr val="000000"/>
                </a:solidFill>
                <a:latin typeface="Arimo"/>
              </a:rPr>
              <a:t>który</a:t>
            </a:r>
            <a:r>
              <a:rPr lang="en-US" sz="1200" spc="-48">
                <a:solidFill>
                  <a:srgbClr val="000000"/>
                </a:solidFill>
                <a:latin typeface="Arimo"/>
              </a:rPr>
              <a:t> </a:t>
            </a:r>
            <a:r>
              <a:rPr lang="en-US" sz="1200" spc="-48" err="1">
                <a:solidFill>
                  <a:srgbClr val="000000"/>
                </a:solidFill>
                <a:latin typeface="Arimo"/>
              </a:rPr>
              <a:t>stanowi</a:t>
            </a:r>
            <a:r>
              <a:rPr lang="en-US" sz="1200" spc="-48">
                <a:solidFill>
                  <a:srgbClr val="000000"/>
                </a:solidFill>
                <a:latin typeface="Arimo"/>
              </a:rPr>
              <a:t> </a:t>
            </a:r>
            <a:r>
              <a:rPr lang="en-US" sz="1200" spc="-48" err="1">
                <a:solidFill>
                  <a:srgbClr val="000000"/>
                </a:solidFill>
                <a:latin typeface="Arimo"/>
              </a:rPr>
              <a:t>Załącznik</a:t>
            </a:r>
            <a:r>
              <a:rPr lang="en-US" sz="1200" spc="-48">
                <a:solidFill>
                  <a:srgbClr val="000000"/>
                </a:solidFill>
                <a:latin typeface="Arimo"/>
              </a:rPr>
              <a:t> nr 1 do </a:t>
            </a:r>
            <a:r>
              <a:rPr lang="en-US" sz="1200" spc="-48" err="1">
                <a:solidFill>
                  <a:srgbClr val="000000"/>
                </a:solidFill>
                <a:latin typeface="Arimo"/>
              </a:rPr>
              <a:t>Procedury</a:t>
            </a:r>
            <a:r>
              <a:rPr lang="en-US" sz="1200" spc="-48">
                <a:solidFill>
                  <a:srgbClr val="000000"/>
                </a:solidFill>
                <a:latin typeface="Arimo"/>
              </a:rPr>
              <a:t> oraz </a:t>
            </a:r>
            <a:r>
              <a:rPr lang="en-US" sz="1200" spc="-48" err="1">
                <a:solidFill>
                  <a:srgbClr val="000000"/>
                </a:solidFill>
                <a:latin typeface="Arimo"/>
              </a:rPr>
              <a:t>poinformować</a:t>
            </a:r>
            <a:r>
              <a:rPr lang="en-US" sz="1200" spc="-48">
                <a:solidFill>
                  <a:srgbClr val="000000"/>
                </a:solidFill>
                <a:latin typeface="Arimo"/>
              </a:rPr>
              <a:t> ich o </a:t>
            </a:r>
            <a:r>
              <a:rPr lang="en-US" sz="1200" spc="-48" err="1">
                <a:solidFill>
                  <a:srgbClr val="000000"/>
                </a:solidFill>
                <a:latin typeface="Arimo"/>
              </a:rPr>
              <a:t>obowiązku</a:t>
            </a:r>
            <a:r>
              <a:rPr lang="en-US" sz="1200" spc="-48">
                <a:solidFill>
                  <a:srgbClr val="000000"/>
                </a:solidFill>
                <a:latin typeface="Arimo"/>
              </a:rPr>
              <a:t> </a:t>
            </a:r>
            <a:r>
              <a:rPr lang="en-US" sz="1200" spc="-48" err="1">
                <a:solidFill>
                  <a:srgbClr val="000000"/>
                </a:solidFill>
                <a:latin typeface="Arimo"/>
              </a:rPr>
              <a:t>przestrzegania</a:t>
            </a:r>
            <a:r>
              <a:rPr lang="en-US" sz="1200" spc="-48">
                <a:solidFill>
                  <a:srgbClr val="000000"/>
                </a:solidFill>
                <a:latin typeface="Arimo"/>
              </a:rPr>
              <a:t> </a:t>
            </a:r>
            <a:r>
              <a:rPr lang="en-US" sz="1200" spc="-48" err="1">
                <a:solidFill>
                  <a:srgbClr val="000000"/>
                </a:solidFill>
                <a:latin typeface="Arimo"/>
              </a:rPr>
              <a:t>zawartych</a:t>
            </a:r>
            <a:r>
              <a:rPr lang="en-US" sz="1200" spc="-48">
                <a:solidFill>
                  <a:srgbClr val="000000"/>
                </a:solidFill>
                <a:latin typeface="Arimo"/>
              </a:rPr>
              <a:t> tam </a:t>
            </a:r>
            <a:r>
              <a:rPr lang="en-US" sz="1200" spc="-48" err="1">
                <a:solidFill>
                  <a:srgbClr val="000000"/>
                </a:solidFill>
                <a:latin typeface="Arimo"/>
              </a:rPr>
              <a:t>postanowień</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a:t>
            </a:r>
            <a:r>
              <a:rPr lang="en-US" sz="1200" spc="-48" err="1">
                <a:solidFill>
                  <a:srgbClr val="000000"/>
                </a:solidFill>
                <a:latin typeface="Arimo"/>
              </a:rPr>
              <a:t>Stowarzyszenie</a:t>
            </a:r>
            <a:r>
              <a:rPr lang="en-US" sz="1200" spc="-48">
                <a:solidFill>
                  <a:srgbClr val="000000"/>
                </a:solidFill>
                <a:latin typeface="Arimo"/>
              </a:rPr>
              <a:t> jest </a:t>
            </a:r>
            <a:r>
              <a:rPr lang="en-US" sz="1200" spc="-48" err="1">
                <a:solidFill>
                  <a:srgbClr val="000000"/>
                </a:solidFill>
                <a:latin typeface="Arimo"/>
              </a:rPr>
              <a:t>zobowiązane</a:t>
            </a:r>
            <a:r>
              <a:rPr lang="en-US" sz="1200" spc="-48">
                <a:solidFill>
                  <a:srgbClr val="000000"/>
                </a:solidFill>
                <a:latin typeface="Arimo"/>
              </a:rPr>
              <a:t> </a:t>
            </a:r>
            <a:r>
              <a:rPr lang="en-US" sz="1200" spc="-48" err="1">
                <a:solidFill>
                  <a:srgbClr val="000000"/>
                </a:solidFill>
                <a:latin typeface="Arimo"/>
              </a:rPr>
              <a:t>podjąć</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opisane</a:t>
            </a:r>
            <a:r>
              <a:rPr lang="en-US" sz="1200" spc="-48">
                <a:solidFill>
                  <a:srgbClr val="000000"/>
                </a:solidFill>
                <a:latin typeface="Arimo"/>
              </a:rPr>
              <a:t> w </a:t>
            </a:r>
            <a:r>
              <a:rPr lang="en-US" sz="1200" spc="-48" err="1">
                <a:solidFill>
                  <a:srgbClr val="000000"/>
                </a:solidFill>
                <a:latin typeface="Arimo"/>
              </a:rPr>
              <a:t>Procedurze</a:t>
            </a:r>
            <a:r>
              <a:rPr lang="en-US" sz="1200" spc="-48">
                <a:solidFill>
                  <a:srgbClr val="000000"/>
                </a:solidFill>
                <a:latin typeface="Arimo"/>
              </a:rPr>
              <a:t> w </a:t>
            </a:r>
            <a:r>
              <a:rPr lang="en-US" sz="1200" spc="-48" err="1">
                <a:solidFill>
                  <a:srgbClr val="000000"/>
                </a:solidFill>
                <a:latin typeface="Arimo"/>
              </a:rPr>
              <a:t>każdym</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dokonania</a:t>
            </a:r>
            <a:r>
              <a:rPr lang="en-US" sz="1200" spc="-48">
                <a:solidFill>
                  <a:srgbClr val="000000"/>
                </a:solidFill>
                <a:latin typeface="Arimo"/>
              </a:rPr>
              <a:t> </a:t>
            </a:r>
            <a:r>
              <a:rPr lang="en-US" sz="1200" spc="-48" err="1">
                <a:solidFill>
                  <a:srgbClr val="000000"/>
                </a:solidFill>
                <a:latin typeface="Arimo"/>
              </a:rPr>
              <a:t>Zawiadomienia</a:t>
            </a:r>
            <a:r>
              <a:rPr lang="en-US" sz="1200" spc="-48">
                <a:solidFill>
                  <a:srgbClr val="000000"/>
                </a:solidFill>
                <a:latin typeface="Arimo"/>
              </a:rPr>
              <a:t>, a </a:t>
            </a:r>
            <a:r>
              <a:rPr lang="en-US" sz="1200" spc="-48" err="1">
                <a:solidFill>
                  <a:srgbClr val="000000"/>
                </a:solidFill>
                <a:latin typeface="Arimo"/>
              </a:rPr>
              <a:t>także</a:t>
            </a:r>
            <a:r>
              <a:rPr lang="en-US" sz="1200" spc="-48">
                <a:solidFill>
                  <a:srgbClr val="000000"/>
                </a:solidFill>
                <a:latin typeface="Arimo"/>
              </a:rPr>
              <a:t> 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informacji</a:t>
            </a:r>
            <a:r>
              <a:rPr lang="en-US" sz="1200" spc="-48">
                <a:solidFill>
                  <a:srgbClr val="000000"/>
                </a:solidFill>
                <a:latin typeface="Arimo"/>
              </a:rPr>
              <a:t> o </a:t>
            </a:r>
            <a:r>
              <a:rPr lang="en-US" sz="1200" spc="-48" err="1">
                <a:solidFill>
                  <a:srgbClr val="000000"/>
                </a:solidFill>
                <a:latin typeface="Arimo"/>
              </a:rPr>
              <a:t>zaistnieniu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wolontaryjnym</a:t>
            </a:r>
            <a:r>
              <a:rPr lang="en-US" sz="1200" spc="-48">
                <a:solidFill>
                  <a:srgbClr val="000000"/>
                </a:solidFill>
                <a:latin typeface="Arimo"/>
              </a:rPr>
              <a:t>, </a:t>
            </a:r>
            <a:r>
              <a:rPr lang="en-US" sz="1200" spc="-48" err="1">
                <a:solidFill>
                  <a:srgbClr val="000000"/>
                </a:solidFill>
                <a:latin typeface="Arimo"/>
              </a:rPr>
              <a:t>nawet</a:t>
            </a:r>
            <a:r>
              <a:rPr lang="en-US" sz="1200" spc="-48">
                <a:solidFill>
                  <a:srgbClr val="000000"/>
                </a:solidFill>
                <a:latin typeface="Arimo"/>
              </a:rPr>
              <a:t> </a:t>
            </a:r>
            <a:r>
              <a:rPr lang="en-US" sz="1200" spc="-48" err="1">
                <a:solidFill>
                  <a:srgbClr val="000000"/>
                </a:solidFill>
                <a:latin typeface="Arimo"/>
              </a:rPr>
              <a:t>pomimo</a:t>
            </a:r>
            <a:r>
              <a:rPr lang="en-US" sz="1200" spc="-48">
                <a:solidFill>
                  <a:srgbClr val="000000"/>
                </a:solidFill>
                <a:latin typeface="Arimo"/>
              </a:rPr>
              <a:t>, </a:t>
            </a:r>
            <a:r>
              <a:rPr lang="en-US" sz="1200" spc="-48" err="1">
                <a:solidFill>
                  <a:srgbClr val="000000"/>
                </a:solidFill>
                <a:latin typeface="Arimo"/>
              </a:rPr>
              <a:t>iż</a:t>
            </a:r>
            <a:r>
              <a:rPr lang="en-US" sz="1200" spc="-48">
                <a:solidFill>
                  <a:srgbClr val="000000"/>
                </a:solidFill>
                <a:latin typeface="Arimo"/>
              </a:rPr>
              <a:t> nie </a:t>
            </a:r>
            <a:r>
              <a:rPr lang="en-US" sz="1200" spc="-48" err="1">
                <a:solidFill>
                  <a:srgbClr val="000000"/>
                </a:solidFill>
                <a:latin typeface="Arimo"/>
              </a:rPr>
              <a:t>wpłynęło</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2487934" y="5912986"/>
            <a:ext cx="2584133"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Stowarzyszenia</a:t>
            </a:r>
          </a:p>
        </p:txBody>
      </p:sp>
      <p:sp>
        <p:nvSpPr>
          <p:cNvPr id="17" name="TextBox 17"/>
          <p:cNvSpPr txBox="1"/>
          <p:nvPr/>
        </p:nvSpPr>
        <p:spPr>
          <a:xfrm>
            <a:off x="536257" y="6465436"/>
            <a:ext cx="6487486"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Pracodawca/zleceniodawca/organizator wolontariatu, podejmuje działania prewencyjne mające na celu przeciwdziałanie zjawiskom niepożądanym w zatrudnieniu/zleceniu/zaangażowaniu wolontaryjnym polegające w szczególności na:</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971990" y="7008361"/>
            <a:ext cx="6051753" cy="273367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zamieszczeniu w kanałach komunikacji wykorzystywanych w Stowarzyszeniu aktualnej treści Procedury wraz z tekstem przepisów dotyczących równego traktowania w zatrudnieniu w formie wyciągu z Kodeksu pracy, który stanowi Załącznik nr 1 do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obligatoryjnym przeszkoleniu pracowników zatrudnionych u pracodawcy z zakresu problematyki przeciwdziałania zjawiskom niepożądanym w zatrudnieniu i zaznajomieniu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zaznajomieniu zleceniobiorców i wolontariuszy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udostępnianiu pracownikom/zleceniobiorcom/wolontariuszom materiałów informacyjnych na tematy związane z przeciwdziałaniem zjawiskom niepożądanym;</a:t>
            </a:r>
          </a:p>
          <a:p>
            <a:pPr algn="just">
              <a:lnSpc>
                <a:spcPts val="1439"/>
              </a:lnSpc>
            </a:pP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756000" y="71893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9132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64363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9838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sp>
        <p:nvSpPr>
          <p:cNvPr id="11" name="TextBox 11"/>
          <p:cNvSpPr txBox="1"/>
          <p:nvPr/>
        </p:nvSpPr>
        <p:spPr>
          <a:xfrm>
            <a:off x="505660" y="1304602"/>
            <a:ext cx="6631751" cy="9212522"/>
          </a:xfrm>
          <a:prstGeom prst="rect">
            <a:avLst/>
          </a:prstGeom>
        </p:spPr>
        <p:txBody>
          <a:bodyPr lIns="0" tIns="0" rIns="0" bIns="0" rtlCol="0" anchor="t">
            <a:spAutoFit/>
          </a:bodyPr>
          <a:lstStyle/>
          <a:p>
            <a:pPr algn="just">
              <a:lnSpc>
                <a:spcPts val="1770"/>
              </a:lnSpc>
            </a:pPr>
            <a:r>
              <a:rPr lang="en-US" sz="1200" err="1">
                <a:solidFill>
                  <a:srgbClr val="000000"/>
                </a:solidFill>
                <a:latin typeface="Arimo Bold"/>
              </a:rPr>
              <a:t>Realizatorzy</a:t>
            </a:r>
            <a:r>
              <a:rPr lang="en-US" sz="1200">
                <a:solidFill>
                  <a:srgbClr val="000000"/>
                </a:solidFill>
                <a:latin typeface="Arimo Bold"/>
              </a:rPr>
              <a:t> </a:t>
            </a:r>
            <a:r>
              <a:rPr lang="en-US" sz="1200" err="1">
                <a:solidFill>
                  <a:srgbClr val="000000"/>
                </a:solidFill>
                <a:latin typeface="Arimo Bold"/>
              </a:rPr>
              <a:t>projektu</a:t>
            </a:r>
            <a:r>
              <a:rPr lang="en-US" sz="1200">
                <a:solidFill>
                  <a:srgbClr val="000000"/>
                </a:solidFill>
                <a:latin typeface="Arimo Bold"/>
              </a:rPr>
              <a:t> „</a:t>
            </a:r>
            <a:r>
              <a:rPr lang="en-US" sz="1200" err="1">
                <a:solidFill>
                  <a:srgbClr val="000000"/>
                </a:solidFill>
                <a:latin typeface="Arimo Bold"/>
              </a:rPr>
              <a:t>Działasz</a:t>
            </a:r>
            <a:r>
              <a:rPr lang="en-US" sz="1200">
                <a:solidFill>
                  <a:srgbClr val="000000"/>
                </a:solidFill>
                <a:latin typeface="Arimo Bold"/>
              </a:rPr>
              <a:t> - </a:t>
            </a:r>
            <a:r>
              <a:rPr lang="en-US" sz="1200" err="1">
                <a:solidFill>
                  <a:srgbClr val="000000"/>
                </a:solidFill>
                <a:latin typeface="Arimo Bold"/>
              </a:rPr>
              <a:t>Szanujesz</a:t>
            </a:r>
            <a:r>
              <a:rPr lang="en-US" sz="1200">
                <a:solidFill>
                  <a:srgbClr val="000000"/>
                </a:solidFill>
                <a:latin typeface="Arimo Bold"/>
              </a:rPr>
              <a:t> - </a:t>
            </a:r>
            <a:r>
              <a:rPr lang="en-US" sz="1200" err="1">
                <a:solidFill>
                  <a:srgbClr val="000000"/>
                </a:solidFill>
                <a:latin typeface="Arimo Bold"/>
              </a:rPr>
              <a:t>Nie</a:t>
            </a:r>
            <a:r>
              <a:rPr lang="en-US" sz="1200">
                <a:solidFill>
                  <a:srgbClr val="000000"/>
                </a:solidFill>
                <a:latin typeface="Arimo Bold"/>
              </a:rPr>
              <a:t> </a:t>
            </a:r>
            <a:r>
              <a:rPr lang="en-US" sz="1200" err="1">
                <a:solidFill>
                  <a:srgbClr val="000000"/>
                </a:solidFill>
                <a:latin typeface="Arimo Bold"/>
              </a:rPr>
              <a:t>mobbingujesz</a:t>
            </a:r>
            <a:r>
              <a:rPr lang="en-US" sz="1200">
                <a:solidFill>
                  <a:srgbClr val="000000"/>
                </a:solidFill>
                <a:latin typeface="Arimo Bold"/>
              </a:rPr>
              <a:t>!”: </a:t>
            </a:r>
          </a:p>
          <a:p>
            <a:pPr algn="just">
              <a:lnSpc>
                <a:spcPts val="1770"/>
              </a:lnSpc>
            </a:pPr>
            <a:endParaRPr lang="en-US" sz="1200">
              <a:solidFill>
                <a:srgbClr val="000000"/>
              </a:solidFill>
              <a:latin typeface="Arimo Bold"/>
            </a:endParaRPr>
          </a:p>
          <a:p>
            <a:pPr algn="just">
              <a:lnSpc>
                <a:spcPts val="1770"/>
              </a:lnSpc>
            </a:pPr>
            <a:r>
              <a:rPr lang="en-US" sz="1200">
                <a:solidFill>
                  <a:srgbClr val="000000"/>
                </a:solidFill>
                <a:latin typeface="Arimo Bold"/>
              </a:rPr>
              <a:t>1.Stowarzyszenie </a:t>
            </a:r>
            <a:r>
              <a:rPr lang="en-US" sz="1200" err="1">
                <a:solidFill>
                  <a:srgbClr val="000000"/>
                </a:solidFill>
                <a:latin typeface="Arimo Bold"/>
              </a:rPr>
              <a:t>Atywności</a:t>
            </a:r>
            <a:r>
              <a:rPr lang="en-US" sz="1200">
                <a:solidFill>
                  <a:srgbClr val="000000"/>
                </a:solidFill>
                <a:latin typeface="Arimo Bold"/>
              </a:rPr>
              <a:t> </a:t>
            </a:r>
            <a:r>
              <a:rPr lang="en-US" sz="1200" err="1">
                <a:solidFill>
                  <a:srgbClr val="000000"/>
                </a:solidFill>
                <a:latin typeface="Arimo Bold"/>
              </a:rPr>
              <a:t>Obywatelskiej</a:t>
            </a:r>
            <a:r>
              <a:rPr lang="en-US" sz="1200">
                <a:solidFill>
                  <a:srgbClr val="000000"/>
                </a:solidFill>
                <a:latin typeface="Arimo Bold"/>
              </a:rPr>
              <a:t> Bona Fides</a:t>
            </a:r>
          </a:p>
          <a:p>
            <a:pPr algn="just">
              <a:lnSpc>
                <a:spcPts val="1770"/>
              </a:lnSpc>
            </a:pPr>
            <a:endParaRPr lang="en-US" sz="1200">
              <a:solidFill>
                <a:srgbClr val="000000"/>
              </a:solidFill>
              <a:latin typeface="Arimo Bold"/>
            </a:endParaRPr>
          </a:p>
          <a:p>
            <a:pPr algn="just">
              <a:lnSpc>
                <a:spcPts val="1770"/>
              </a:lnSpc>
            </a:pPr>
            <a:r>
              <a:rPr lang="en-US" sz="1200" u="sng">
                <a:solidFill>
                  <a:srgbClr val="000000"/>
                </a:solidFill>
                <a:latin typeface="Arimo"/>
                <a:hlinkClick r:id="rId3" tooltip="https://www.bonafides.pl/"/>
              </a:rPr>
              <a:t>https://www.bonafides.pl/</a:t>
            </a:r>
          </a:p>
          <a:p>
            <a:pPr algn="just">
              <a:lnSpc>
                <a:spcPts val="1770"/>
              </a:lnSpc>
            </a:pPr>
            <a:endParaRPr lang="en-US" sz="1200" u="sng">
              <a:solidFill>
                <a:srgbClr val="000000"/>
              </a:solidFill>
              <a:latin typeface="Arimo"/>
              <a:hlinkClick r:id="rId3" tooltip="https://www.bonafides.pl/"/>
            </a:endParaRPr>
          </a:p>
          <a:p>
            <a:pPr algn="just">
              <a:lnSpc>
                <a:spcPts val="1770"/>
              </a:lnSpc>
            </a:pPr>
            <a:r>
              <a:rPr lang="en-US" sz="1200" err="1">
                <a:solidFill>
                  <a:srgbClr val="000000"/>
                </a:solidFill>
                <a:latin typeface="Arimo"/>
              </a:rPr>
              <a:t>Stowarzyszenie</a:t>
            </a:r>
            <a:r>
              <a:rPr lang="en-US" sz="1200">
                <a:solidFill>
                  <a:srgbClr val="000000"/>
                </a:solidFill>
                <a:latin typeface="Arimo"/>
              </a:rPr>
              <a:t> jest </a:t>
            </a:r>
            <a:r>
              <a:rPr lang="en-US" sz="1200" err="1">
                <a:solidFill>
                  <a:srgbClr val="000000"/>
                </a:solidFill>
                <a:latin typeface="Arimo"/>
              </a:rPr>
              <a:t>organizacją</a:t>
            </a:r>
            <a:r>
              <a:rPr lang="en-US" sz="1200">
                <a:solidFill>
                  <a:srgbClr val="000000"/>
                </a:solidFill>
                <a:latin typeface="Arimo"/>
              </a:rPr>
              <a:t> </a:t>
            </a:r>
            <a:r>
              <a:rPr lang="en-US" sz="1200" err="1">
                <a:solidFill>
                  <a:srgbClr val="000000"/>
                </a:solidFill>
                <a:latin typeface="Arimo"/>
              </a:rPr>
              <a:t>pożytku</a:t>
            </a:r>
            <a:r>
              <a:rPr lang="en-US" sz="1200">
                <a:solidFill>
                  <a:srgbClr val="000000"/>
                </a:solidFill>
                <a:latin typeface="Arimo"/>
              </a:rPr>
              <a:t> </a:t>
            </a:r>
            <a:r>
              <a:rPr lang="en-US" sz="1200" err="1">
                <a:solidFill>
                  <a:srgbClr val="000000"/>
                </a:solidFill>
                <a:latin typeface="Arimo"/>
              </a:rPr>
              <a:t>publicznego</a:t>
            </a:r>
            <a:r>
              <a:rPr lang="en-US" sz="1200">
                <a:solidFill>
                  <a:srgbClr val="000000"/>
                </a:solidFill>
                <a:latin typeface="Arimo"/>
              </a:rPr>
              <a:t>, </a:t>
            </a:r>
            <a:r>
              <a:rPr lang="en-US" sz="1200" err="1">
                <a:solidFill>
                  <a:srgbClr val="000000"/>
                </a:solidFill>
                <a:latin typeface="Arimo"/>
              </a:rPr>
              <a:t>która</a:t>
            </a:r>
            <a:r>
              <a:rPr lang="en-US" sz="1200">
                <a:solidFill>
                  <a:srgbClr val="000000"/>
                </a:solidFill>
                <a:latin typeface="Arimo"/>
              </a:rPr>
              <a:t> od 2003 r. </a:t>
            </a:r>
            <a:r>
              <a:rPr lang="en-US" sz="1200" err="1">
                <a:solidFill>
                  <a:srgbClr val="000000"/>
                </a:solidFill>
                <a:latin typeface="Arimo"/>
              </a:rPr>
              <a:t>aktywnie</a:t>
            </a:r>
            <a:r>
              <a:rPr lang="en-US" sz="1200">
                <a:solidFill>
                  <a:srgbClr val="000000"/>
                </a:solidFill>
                <a:latin typeface="Arimo"/>
              </a:rPr>
              <a:t> </a:t>
            </a:r>
            <a:r>
              <a:rPr lang="en-US" sz="1200" err="1">
                <a:solidFill>
                  <a:srgbClr val="000000"/>
                </a:solidFill>
                <a:latin typeface="Arimo"/>
              </a:rPr>
              <a:t>buduje</a:t>
            </a:r>
            <a:r>
              <a:rPr lang="en-US" sz="1200">
                <a:solidFill>
                  <a:srgbClr val="000000"/>
                </a:solidFill>
                <a:latin typeface="Arimo"/>
              </a:rPr>
              <a:t>  i </a:t>
            </a:r>
            <a:r>
              <a:rPr lang="en-US" sz="1200" err="1">
                <a:solidFill>
                  <a:srgbClr val="000000"/>
                </a:solidFill>
                <a:latin typeface="Arimo"/>
              </a:rPr>
              <a:t>wspiera</a:t>
            </a:r>
            <a:r>
              <a:rPr lang="en-US" sz="1200">
                <a:solidFill>
                  <a:srgbClr val="000000"/>
                </a:solidFill>
                <a:latin typeface="Arimo"/>
              </a:rPr>
              <a:t> </a:t>
            </a:r>
            <a:r>
              <a:rPr lang="en-US" sz="1200" err="1">
                <a:solidFill>
                  <a:srgbClr val="000000"/>
                </a:solidFill>
                <a:latin typeface="Arimo"/>
              </a:rPr>
              <a:t>grupy</a:t>
            </a:r>
            <a:r>
              <a:rPr lang="en-US" sz="1200">
                <a:solidFill>
                  <a:srgbClr val="000000"/>
                </a:solidFill>
                <a:latin typeface="Arimo"/>
              </a:rPr>
              <a:t> </a:t>
            </a:r>
            <a:r>
              <a:rPr lang="en-US" sz="1200" err="1">
                <a:solidFill>
                  <a:srgbClr val="000000"/>
                </a:solidFill>
                <a:latin typeface="Arimo"/>
              </a:rPr>
              <a:t>mieszkańców</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lokalnych</a:t>
            </a:r>
            <a:r>
              <a:rPr lang="en-US" sz="1200">
                <a:solidFill>
                  <a:srgbClr val="000000"/>
                </a:solidFill>
                <a:latin typeface="Arimo"/>
              </a:rPr>
              <a:t> </a:t>
            </a:r>
            <a:r>
              <a:rPr lang="en-US" sz="1200" err="1">
                <a:solidFill>
                  <a:srgbClr val="000000"/>
                </a:solidFill>
                <a:latin typeface="Arimo"/>
              </a:rPr>
              <a:t>aktywistów</a:t>
            </a:r>
            <a:r>
              <a:rPr lang="en-US" sz="1200">
                <a:solidFill>
                  <a:srgbClr val="000000"/>
                </a:solidFill>
                <a:latin typeface="Arimo"/>
              </a:rPr>
              <a:t>, </a:t>
            </a:r>
            <a:r>
              <a:rPr lang="en-US" sz="1200" err="1">
                <a:solidFill>
                  <a:srgbClr val="000000"/>
                </a:solidFill>
                <a:latin typeface="Arimo"/>
              </a:rPr>
              <a:t>uczy</a:t>
            </a:r>
            <a:r>
              <a:rPr lang="en-US" sz="1200">
                <a:solidFill>
                  <a:srgbClr val="000000"/>
                </a:solidFill>
                <a:latin typeface="Arimo"/>
              </a:rPr>
              <a:t> </a:t>
            </a:r>
            <a:r>
              <a:rPr lang="en-US" sz="1200" err="1">
                <a:solidFill>
                  <a:srgbClr val="000000"/>
                </a:solidFill>
                <a:latin typeface="Arimo"/>
              </a:rPr>
              <a:t>samorządowców</a:t>
            </a:r>
            <a:r>
              <a:rPr lang="en-US" sz="1200">
                <a:solidFill>
                  <a:srgbClr val="000000"/>
                </a:solidFill>
                <a:latin typeface="Arimo"/>
              </a:rPr>
              <a:t> jak </a:t>
            </a:r>
            <a:r>
              <a:rPr lang="en-US" sz="1200" err="1">
                <a:solidFill>
                  <a:srgbClr val="000000"/>
                </a:solidFill>
                <a:latin typeface="Arimo"/>
              </a:rPr>
              <a:t>prowadzić</a:t>
            </a:r>
            <a:r>
              <a:rPr lang="en-US" sz="1200">
                <a:solidFill>
                  <a:srgbClr val="000000"/>
                </a:solidFill>
                <a:latin typeface="Arimo"/>
              </a:rPr>
              <a:t> </a:t>
            </a:r>
            <a:r>
              <a:rPr lang="en-US" sz="1200" err="1">
                <a:solidFill>
                  <a:srgbClr val="000000"/>
                </a:solidFill>
                <a:latin typeface="Arimo"/>
              </a:rPr>
              <a:t>otwarty</a:t>
            </a:r>
            <a:r>
              <a:rPr lang="en-US" sz="1200">
                <a:solidFill>
                  <a:srgbClr val="000000"/>
                </a:solidFill>
                <a:latin typeface="Arimo"/>
              </a:rPr>
              <a:t> </a:t>
            </a:r>
            <a:r>
              <a:rPr lang="pl-PL" sz="1200">
                <a:solidFill>
                  <a:srgbClr val="000000"/>
                </a:solidFill>
                <a:latin typeface="Arimo"/>
              </a:rPr>
              <a:t>                 </a:t>
            </a:r>
            <a:r>
              <a:rPr lang="en-US" sz="1200">
                <a:solidFill>
                  <a:srgbClr val="000000"/>
                </a:solidFill>
                <a:latin typeface="Arimo"/>
              </a:rPr>
              <a:t>i </a:t>
            </a:r>
            <a:r>
              <a:rPr lang="en-US" sz="1200" err="1">
                <a:solidFill>
                  <a:srgbClr val="000000"/>
                </a:solidFill>
                <a:latin typeface="Arimo"/>
              </a:rPr>
              <a:t>skuteczny</a:t>
            </a:r>
            <a:r>
              <a:rPr lang="en-US" sz="1200">
                <a:solidFill>
                  <a:srgbClr val="000000"/>
                </a:solidFill>
                <a:latin typeface="Arimo"/>
              </a:rPr>
              <a:t> dialog z </a:t>
            </a:r>
            <a:r>
              <a:rPr lang="en-US" sz="1200" err="1">
                <a:solidFill>
                  <a:srgbClr val="000000"/>
                </a:solidFill>
                <a:latin typeface="Arimo"/>
              </a:rPr>
              <a:t>mieszkańcami</a:t>
            </a:r>
            <a:r>
              <a:rPr lang="en-US" sz="1200">
                <a:solidFill>
                  <a:srgbClr val="000000"/>
                </a:solidFill>
                <a:latin typeface="Arimo"/>
              </a:rPr>
              <a:t> i </a:t>
            </a:r>
            <a:r>
              <a:rPr lang="en-US" sz="1200" err="1">
                <a:solidFill>
                  <a:srgbClr val="000000"/>
                </a:solidFill>
                <a:latin typeface="Arimo"/>
              </a:rPr>
              <a:t>organizacjami</a:t>
            </a:r>
            <a:r>
              <a:rPr lang="en-US" sz="1200">
                <a:solidFill>
                  <a:srgbClr val="000000"/>
                </a:solidFill>
                <a:latin typeface="Arimo"/>
              </a:rPr>
              <a:t> </a:t>
            </a:r>
            <a:r>
              <a:rPr lang="en-US" sz="1200" err="1">
                <a:solidFill>
                  <a:srgbClr val="000000"/>
                </a:solidFill>
                <a:latin typeface="Arimo"/>
              </a:rPr>
              <a:t>pozarządowymi</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umożliwia</a:t>
            </a:r>
            <a:r>
              <a:rPr lang="en-US" sz="1200">
                <a:solidFill>
                  <a:srgbClr val="000000"/>
                </a:solidFill>
                <a:latin typeface="Arimo"/>
              </a:rPr>
              <a:t> </a:t>
            </a:r>
            <a:r>
              <a:rPr lang="en-US" sz="1200" err="1">
                <a:solidFill>
                  <a:srgbClr val="000000"/>
                </a:solidFill>
                <a:latin typeface="Arimo"/>
              </a:rPr>
              <a:t>młodym</a:t>
            </a:r>
            <a:r>
              <a:rPr lang="en-US" sz="1200">
                <a:solidFill>
                  <a:srgbClr val="000000"/>
                </a:solidFill>
                <a:latin typeface="Arimo"/>
              </a:rPr>
              <a:t> </a:t>
            </a:r>
            <a:r>
              <a:rPr lang="en-US" sz="1200" err="1">
                <a:solidFill>
                  <a:srgbClr val="000000"/>
                </a:solidFill>
                <a:latin typeface="Arimo"/>
              </a:rPr>
              <a:t>osobom</a:t>
            </a:r>
            <a:r>
              <a:rPr lang="en-US" sz="1200">
                <a:solidFill>
                  <a:srgbClr val="000000"/>
                </a:solidFill>
                <a:latin typeface="Arimo"/>
              </a:rPr>
              <a:t> </a:t>
            </a:r>
            <a:r>
              <a:rPr lang="en-US" sz="1200" err="1">
                <a:solidFill>
                  <a:srgbClr val="000000"/>
                </a:solidFill>
                <a:latin typeface="Arimo"/>
              </a:rPr>
              <a:t>zdobycie</a:t>
            </a:r>
            <a:r>
              <a:rPr lang="en-US" sz="1200">
                <a:solidFill>
                  <a:srgbClr val="000000"/>
                </a:solidFill>
                <a:latin typeface="Arimo"/>
              </a:rPr>
              <a:t> </a:t>
            </a:r>
            <a:r>
              <a:rPr lang="en-US" sz="1200" err="1">
                <a:solidFill>
                  <a:srgbClr val="000000"/>
                </a:solidFill>
                <a:latin typeface="Arimo"/>
              </a:rPr>
              <a:t>nowego</a:t>
            </a:r>
            <a:r>
              <a:rPr lang="en-US" sz="1200">
                <a:solidFill>
                  <a:srgbClr val="000000"/>
                </a:solidFill>
                <a:latin typeface="Arimo"/>
              </a:rPr>
              <a:t> </a:t>
            </a:r>
            <a:r>
              <a:rPr lang="en-US" sz="1200" err="1">
                <a:solidFill>
                  <a:srgbClr val="000000"/>
                </a:solidFill>
                <a:latin typeface="Arimo"/>
              </a:rPr>
              <a:t>doświadczenia</a:t>
            </a:r>
            <a:r>
              <a:rPr lang="en-US" sz="1200">
                <a:solidFill>
                  <a:srgbClr val="000000"/>
                </a:solidFill>
                <a:latin typeface="Arimo"/>
              </a:rPr>
              <a:t> </a:t>
            </a:r>
            <a:r>
              <a:rPr lang="en-US" sz="1200" err="1">
                <a:solidFill>
                  <a:srgbClr val="000000"/>
                </a:solidFill>
                <a:latin typeface="Arimo"/>
              </a:rPr>
              <a:t>poprzez</a:t>
            </a:r>
            <a:r>
              <a:rPr lang="en-US" sz="1200">
                <a:solidFill>
                  <a:srgbClr val="000000"/>
                </a:solidFill>
                <a:latin typeface="Arimo"/>
              </a:rPr>
              <a:t> </a:t>
            </a:r>
            <a:r>
              <a:rPr lang="en-US" sz="1200" err="1">
                <a:solidFill>
                  <a:srgbClr val="000000"/>
                </a:solidFill>
                <a:latin typeface="Arimo"/>
              </a:rPr>
              <a:t>wolontariat</a:t>
            </a:r>
            <a:r>
              <a:rPr lang="en-US" sz="1200">
                <a:solidFill>
                  <a:srgbClr val="000000"/>
                </a:solidFill>
                <a:latin typeface="Arimo"/>
              </a:rPr>
              <a:t>.</a:t>
            </a:r>
          </a:p>
          <a:p>
            <a:pPr algn="just">
              <a:lnSpc>
                <a:spcPts val="1770"/>
              </a:lnSpc>
            </a:pPr>
            <a:endParaRPr lang="en-US" sz="1200">
              <a:solidFill>
                <a:srgbClr val="000000"/>
              </a:solidFill>
              <a:latin typeface="Arimo"/>
            </a:endParaRPr>
          </a:p>
          <a:p>
            <a:pPr algn="just">
              <a:lnSpc>
                <a:spcPts val="1770"/>
              </a:lnSpc>
            </a:pPr>
            <a:r>
              <a:rPr lang="en-US" sz="1200">
                <a:solidFill>
                  <a:srgbClr val="000000"/>
                </a:solidFill>
                <a:latin typeface="Arimo"/>
              </a:rPr>
              <a:t>Bona Fides od </a:t>
            </a:r>
            <a:r>
              <a:rPr lang="en-US" sz="1200" err="1">
                <a:solidFill>
                  <a:srgbClr val="000000"/>
                </a:solidFill>
                <a:latin typeface="Arimo"/>
              </a:rPr>
              <a:t>września</a:t>
            </a:r>
            <a:r>
              <a:rPr lang="en-US" sz="1200">
                <a:solidFill>
                  <a:srgbClr val="000000"/>
                </a:solidFill>
                <a:latin typeface="Arimo"/>
              </a:rPr>
              <a:t> 2021 r. </a:t>
            </a:r>
            <a:r>
              <a:rPr lang="en-US" sz="1200" err="1">
                <a:solidFill>
                  <a:srgbClr val="000000"/>
                </a:solidFill>
                <a:latin typeface="Arimo"/>
              </a:rPr>
              <a:t>realizuje</a:t>
            </a:r>
            <a:r>
              <a:rPr lang="en-US" sz="1200">
                <a:solidFill>
                  <a:srgbClr val="000000"/>
                </a:solidFill>
                <a:latin typeface="Arimo"/>
              </a:rPr>
              <a:t> </a:t>
            </a:r>
            <a:r>
              <a:rPr lang="en-US" sz="1200" err="1">
                <a:solidFill>
                  <a:srgbClr val="000000"/>
                </a:solidFill>
                <a:latin typeface="Arimo"/>
              </a:rPr>
              <a:t>wspólnie</a:t>
            </a:r>
            <a:r>
              <a:rPr lang="en-US" sz="1200">
                <a:solidFill>
                  <a:srgbClr val="000000"/>
                </a:solidFill>
                <a:latin typeface="Arimo"/>
              </a:rPr>
              <a:t> z </a:t>
            </a:r>
            <a:r>
              <a:rPr lang="en-US" sz="1200" err="1">
                <a:solidFill>
                  <a:srgbClr val="000000"/>
                </a:solidFill>
                <a:latin typeface="Arimo"/>
              </a:rPr>
              <a:t>Fundacją</a:t>
            </a:r>
            <a:r>
              <a:rPr lang="en-US" sz="1200">
                <a:solidFill>
                  <a:srgbClr val="000000"/>
                </a:solidFill>
                <a:latin typeface="Arimo"/>
              </a:rPr>
              <a:t> </a:t>
            </a:r>
            <a:r>
              <a:rPr lang="en-US" sz="1200" err="1">
                <a:solidFill>
                  <a:srgbClr val="000000"/>
                </a:solidFill>
                <a:latin typeface="Arimo"/>
              </a:rPr>
              <a:t>Ajkum</a:t>
            </a:r>
            <a:r>
              <a:rPr lang="en-US" sz="1200">
                <a:solidFill>
                  <a:srgbClr val="000000"/>
                </a:solidFill>
                <a:latin typeface="Arimo"/>
              </a:rPr>
              <a:t> </a:t>
            </a:r>
            <a:r>
              <a:rPr lang="en-US" sz="1200" err="1">
                <a:solidFill>
                  <a:srgbClr val="000000"/>
                </a:solidFill>
                <a:latin typeface="Arimo"/>
              </a:rPr>
              <a:t>ogólnopolski</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a:t>
            </a:r>
            <a:r>
              <a:rPr lang="en-US" sz="1200" err="1">
                <a:solidFill>
                  <a:srgbClr val="000000"/>
                </a:solidFill>
                <a:latin typeface="Arimo"/>
              </a:rPr>
              <a:t>Działasz</a:t>
            </a:r>
            <a:r>
              <a:rPr lang="en-US" sz="1200">
                <a:solidFill>
                  <a:srgbClr val="000000"/>
                </a:solidFill>
                <a:latin typeface="Arimo"/>
              </a:rPr>
              <a:t> – </a:t>
            </a:r>
            <a:r>
              <a:rPr lang="en-US" sz="1200" err="1">
                <a:solidFill>
                  <a:srgbClr val="000000"/>
                </a:solidFill>
                <a:latin typeface="Arimo"/>
              </a:rPr>
              <a:t>Szanujesz</a:t>
            </a:r>
            <a:r>
              <a:rPr lang="en-US" sz="1200">
                <a:solidFill>
                  <a:srgbClr val="000000"/>
                </a:solidFill>
                <a:latin typeface="Arimo"/>
              </a:rPr>
              <a:t> – </a:t>
            </a:r>
            <a:r>
              <a:rPr lang="en-US" sz="1200" err="1">
                <a:solidFill>
                  <a:srgbClr val="000000"/>
                </a:solidFill>
                <a:latin typeface="Arimo"/>
              </a:rPr>
              <a:t>Nie</a:t>
            </a:r>
            <a:r>
              <a:rPr lang="en-US" sz="1200">
                <a:solidFill>
                  <a:srgbClr val="000000"/>
                </a:solidFill>
                <a:latin typeface="Arimo"/>
              </a:rPr>
              <a:t> </a:t>
            </a:r>
            <a:r>
              <a:rPr lang="en-US" sz="1200" err="1">
                <a:solidFill>
                  <a:srgbClr val="000000"/>
                </a:solidFill>
                <a:latin typeface="Arimo"/>
              </a:rPr>
              <a:t>mobbingujesz</a:t>
            </a:r>
            <a:r>
              <a:rPr lang="en-US" sz="1200">
                <a:solidFill>
                  <a:srgbClr val="000000"/>
                </a:solidFill>
                <a:latin typeface="Arimo"/>
              </a:rPr>
              <a:t>, </a:t>
            </a:r>
            <a:r>
              <a:rPr lang="en-US" sz="1200" err="1">
                <a:solidFill>
                  <a:srgbClr val="000000"/>
                </a:solidFill>
                <a:latin typeface="Arimo"/>
              </a:rPr>
              <a:t>który</a:t>
            </a:r>
            <a:r>
              <a:rPr lang="en-US" sz="1200">
                <a:solidFill>
                  <a:srgbClr val="000000"/>
                </a:solidFill>
                <a:latin typeface="Arimo"/>
              </a:rPr>
              <a:t> </a:t>
            </a:r>
            <a:r>
              <a:rPr lang="en-US" sz="1200" err="1">
                <a:solidFill>
                  <a:srgbClr val="000000"/>
                </a:solidFill>
                <a:latin typeface="Arimo"/>
              </a:rPr>
              <a:t>bada</a:t>
            </a:r>
            <a:r>
              <a:rPr lang="en-US" sz="1200">
                <a:solidFill>
                  <a:srgbClr val="000000"/>
                </a:solidFill>
                <a:latin typeface="Arimo"/>
              </a:rPr>
              <a:t> </a:t>
            </a:r>
            <a:r>
              <a:rPr lang="en-US" sz="1200" err="1">
                <a:solidFill>
                  <a:srgbClr val="000000"/>
                </a:solidFill>
                <a:latin typeface="Arimo"/>
              </a:rPr>
              <a:t>polskie</a:t>
            </a:r>
            <a:r>
              <a:rPr lang="en-US" sz="1200">
                <a:solidFill>
                  <a:srgbClr val="000000"/>
                </a:solidFill>
                <a:latin typeface="Arimo"/>
              </a:rPr>
              <a:t> </a:t>
            </a:r>
            <a:r>
              <a:rPr lang="en-US" sz="1200" err="1">
                <a:solidFill>
                  <a:srgbClr val="000000"/>
                </a:solidFill>
                <a:latin typeface="Arimo"/>
              </a:rPr>
              <a:t>organizacje</a:t>
            </a:r>
            <a:r>
              <a:rPr lang="en-US" sz="1200">
                <a:solidFill>
                  <a:srgbClr val="000000"/>
                </a:solidFill>
                <a:latin typeface="Arimo"/>
              </a:rPr>
              <a:t> </a:t>
            </a:r>
            <a:r>
              <a:rPr lang="en-US" sz="1200" err="1">
                <a:solidFill>
                  <a:srgbClr val="000000"/>
                </a:solidFill>
                <a:latin typeface="Arimo"/>
              </a:rPr>
              <a:t>pozarządowe</a:t>
            </a:r>
            <a:r>
              <a:rPr lang="en-US" sz="1200">
                <a:solidFill>
                  <a:srgbClr val="000000"/>
                </a:solidFill>
                <a:latin typeface="Arimo"/>
              </a:rPr>
              <a:t> pod </a:t>
            </a:r>
            <a:r>
              <a:rPr lang="en-US" sz="1200" err="1">
                <a:solidFill>
                  <a:srgbClr val="000000"/>
                </a:solidFill>
                <a:latin typeface="Arimo"/>
              </a:rPr>
              <a:t>kątem</a:t>
            </a:r>
            <a:r>
              <a:rPr lang="en-US" sz="1200">
                <a:solidFill>
                  <a:srgbClr val="000000"/>
                </a:solidFill>
                <a:latin typeface="Arimo"/>
              </a:rPr>
              <a:t> </a:t>
            </a:r>
            <a:r>
              <a:rPr lang="en-US" sz="1200" err="1">
                <a:solidFill>
                  <a:srgbClr val="000000"/>
                </a:solidFill>
                <a:latin typeface="Arimo"/>
              </a:rPr>
              <a:t>spełnienia</a:t>
            </a:r>
            <a:r>
              <a:rPr lang="en-US" sz="1200">
                <a:solidFill>
                  <a:srgbClr val="000000"/>
                </a:solidFill>
                <a:latin typeface="Arimo"/>
              </a:rPr>
              <a:t> </a:t>
            </a:r>
            <a:r>
              <a:rPr lang="en-US" sz="1200" err="1">
                <a:solidFill>
                  <a:srgbClr val="000000"/>
                </a:solidFill>
                <a:latin typeface="Arimo"/>
              </a:rPr>
              <a:t>przez</a:t>
            </a:r>
            <a:r>
              <a:rPr lang="en-US" sz="1200">
                <a:solidFill>
                  <a:srgbClr val="000000"/>
                </a:solidFill>
                <a:latin typeface="Arimo"/>
              </a:rPr>
              <a:t> </a:t>
            </a:r>
            <a:r>
              <a:rPr lang="en-US" sz="1200" err="1">
                <a:solidFill>
                  <a:srgbClr val="000000"/>
                </a:solidFill>
                <a:latin typeface="Arimo"/>
              </a:rPr>
              <a:t>nie</a:t>
            </a:r>
            <a:r>
              <a:rPr lang="en-US" sz="1200">
                <a:solidFill>
                  <a:srgbClr val="000000"/>
                </a:solidFill>
                <a:latin typeface="Arimo"/>
              </a:rPr>
              <a:t> </a:t>
            </a:r>
            <a:r>
              <a:rPr lang="en-US" sz="1200" err="1">
                <a:solidFill>
                  <a:srgbClr val="000000"/>
                </a:solidFill>
                <a:latin typeface="Arimo"/>
              </a:rPr>
              <a:t>zasad</a:t>
            </a:r>
            <a:r>
              <a:rPr lang="en-US" sz="1200">
                <a:solidFill>
                  <a:srgbClr val="000000"/>
                </a:solidFill>
                <a:latin typeface="Arimo"/>
              </a:rPr>
              <a:t> </a:t>
            </a:r>
            <a:r>
              <a:rPr lang="en-US" sz="1200" err="1">
                <a:solidFill>
                  <a:srgbClr val="000000"/>
                </a:solidFill>
                <a:latin typeface="Arimo"/>
              </a:rPr>
              <a:t>wynikających</a:t>
            </a:r>
            <a:r>
              <a:rPr lang="en-US" sz="1200">
                <a:solidFill>
                  <a:srgbClr val="000000"/>
                </a:solidFill>
                <a:latin typeface="Arimo"/>
              </a:rPr>
              <a:t> z </a:t>
            </a:r>
            <a:r>
              <a:rPr lang="en-US" sz="1200" err="1">
                <a:solidFill>
                  <a:srgbClr val="000000"/>
                </a:solidFill>
                <a:latin typeface="Arimo"/>
              </a:rPr>
              <a:t>Kodeksu</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i </a:t>
            </a:r>
            <a:r>
              <a:rPr lang="en-US" sz="1200" err="1">
                <a:solidFill>
                  <a:srgbClr val="000000"/>
                </a:solidFill>
                <a:latin typeface="Arimo"/>
              </a:rPr>
              <a:t>Kodeksu</a:t>
            </a:r>
            <a:r>
              <a:rPr lang="en-US" sz="1200">
                <a:solidFill>
                  <a:srgbClr val="000000"/>
                </a:solidFill>
                <a:latin typeface="Arimo"/>
              </a:rPr>
              <a:t> </a:t>
            </a:r>
            <a:r>
              <a:rPr lang="en-US" sz="1200" err="1">
                <a:solidFill>
                  <a:srgbClr val="000000"/>
                </a:solidFill>
                <a:latin typeface="Arimo"/>
              </a:rPr>
              <a:t>cywilnego</a:t>
            </a:r>
            <a:r>
              <a:rPr lang="en-US" sz="1200">
                <a:solidFill>
                  <a:srgbClr val="000000"/>
                </a:solidFill>
                <a:latin typeface="Arimo"/>
              </a:rPr>
              <a:t>, ze </a:t>
            </a:r>
            <a:r>
              <a:rPr lang="en-US" sz="1200" err="1">
                <a:solidFill>
                  <a:srgbClr val="000000"/>
                </a:solidFill>
                <a:latin typeface="Arimo"/>
              </a:rPr>
              <a:t>szczególnym</a:t>
            </a:r>
            <a:r>
              <a:rPr lang="en-US" sz="1200">
                <a:solidFill>
                  <a:srgbClr val="000000"/>
                </a:solidFill>
                <a:latin typeface="Arimo"/>
              </a:rPr>
              <a:t> </a:t>
            </a:r>
            <a:r>
              <a:rPr lang="en-US" sz="1200" err="1">
                <a:solidFill>
                  <a:srgbClr val="000000"/>
                </a:solidFill>
                <a:latin typeface="Arimo"/>
              </a:rPr>
              <a:t>uwzględnieniem</a:t>
            </a:r>
            <a:r>
              <a:rPr lang="en-US" sz="1200">
                <a:solidFill>
                  <a:srgbClr val="000000"/>
                </a:solidFill>
                <a:latin typeface="Arimo"/>
              </a:rPr>
              <a:t> </a:t>
            </a:r>
            <a:r>
              <a:rPr lang="en-US" sz="1200" err="1">
                <a:solidFill>
                  <a:srgbClr val="000000"/>
                </a:solidFill>
                <a:latin typeface="Arimo"/>
              </a:rPr>
              <a:t>działań</a:t>
            </a:r>
            <a:r>
              <a:rPr lang="en-US" sz="1200">
                <a:solidFill>
                  <a:srgbClr val="000000"/>
                </a:solidFill>
                <a:latin typeface="Arimo"/>
              </a:rPr>
              <a:t> </a:t>
            </a:r>
            <a:r>
              <a:rPr lang="en-US" sz="1200" err="1">
                <a:solidFill>
                  <a:srgbClr val="000000"/>
                </a:solidFill>
                <a:latin typeface="Arimo"/>
              </a:rPr>
              <a:t>antymobbingowych</a:t>
            </a:r>
            <a:r>
              <a:rPr lang="en-US" sz="1200">
                <a:solidFill>
                  <a:srgbClr val="000000"/>
                </a:solidFill>
                <a:latin typeface="Arimo"/>
              </a:rPr>
              <a:t> i o </a:t>
            </a:r>
            <a:r>
              <a:rPr lang="en-US" sz="1200" err="1">
                <a:solidFill>
                  <a:srgbClr val="000000"/>
                </a:solidFill>
                <a:latin typeface="Arimo"/>
              </a:rPr>
              <a:t>którym</a:t>
            </a:r>
            <a:r>
              <a:rPr lang="en-US" sz="1200">
                <a:solidFill>
                  <a:srgbClr val="000000"/>
                </a:solidFill>
                <a:latin typeface="Arimo"/>
              </a:rPr>
              <a:t> </a:t>
            </a:r>
            <a:r>
              <a:rPr lang="en-US" sz="1200" err="1">
                <a:solidFill>
                  <a:srgbClr val="000000"/>
                </a:solidFill>
                <a:latin typeface="Arimo"/>
              </a:rPr>
              <a:t>szerzej</a:t>
            </a:r>
            <a:r>
              <a:rPr lang="en-US" sz="1200">
                <a:solidFill>
                  <a:srgbClr val="000000"/>
                </a:solidFill>
                <a:latin typeface="Arimo"/>
              </a:rPr>
              <a:t> </a:t>
            </a:r>
            <a:r>
              <a:rPr lang="en-US" sz="1200" err="1">
                <a:solidFill>
                  <a:srgbClr val="000000"/>
                </a:solidFill>
                <a:latin typeface="Arimo"/>
              </a:rPr>
              <a:t>piszemy</a:t>
            </a:r>
            <a:r>
              <a:rPr lang="en-US" sz="1200">
                <a:solidFill>
                  <a:srgbClr val="000000"/>
                </a:solidFill>
                <a:latin typeface="Arimo"/>
              </a:rPr>
              <a:t> </a:t>
            </a:r>
            <a:r>
              <a:rPr lang="en-US" sz="1200" err="1">
                <a:solidFill>
                  <a:srgbClr val="000000"/>
                </a:solidFill>
                <a:latin typeface="Arimo"/>
              </a:rPr>
              <a:t>poniżej</a:t>
            </a:r>
            <a:r>
              <a:rPr lang="en-US" sz="1200">
                <a:solidFill>
                  <a:srgbClr val="000000"/>
                </a:solidFill>
                <a:latin typeface="Arimo"/>
              </a:rPr>
              <a:t>.</a:t>
            </a:r>
            <a:r>
              <a:rPr lang="pl-PL" sz="1200">
                <a:solidFill>
                  <a:srgbClr val="000000"/>
                </a:solidFill>
                <a:latin typeface="Arimo"/>
              </a:rPr>
              <a:t> </a:t>
            </a:r>
            <a:r>
              <a:rPr lang="en-US" sz="1200">
                <a:solidFill>
                  <a:srgbClr val="000000"/>
                </a:solidFill>
                <a:latin typeface="Arimo"/>
              </a:rPr>
              <a:t>Poza </a:t>
            </a:r>
            <a:r>
              <a:rPr lang="en-US" sz="1200" err="1">
                <a:solidFill>
                  <a:srgbClr val="000000"/>
                </a:solidFill>
                <a:latin typeface="Arimo"/>
              </a:rPr>
              <a:t>tym</a:t>
            </a:r>
            <a:r>
              <a:rPr lang="en-US" sz="1200">
                <a:solidFill>
                  <a:srgbClr val="000000"/>
                </a:solidFill>
                <a:latin typeface="Arimo"/>
              </a:rPr>
              <a:t> od </a:t>
            </a:r>
            <a:r>
              <a:rPr lang="en-US" sz="1200" err="1">
                <a:solidFill>
                  <a:srgbClr val="000000"/>
                </a:solidFill>
                <a:latin typeface="Arimo"/>
              </a:rPr>
              <a:t>lat</a:t>
            </a:r>
            <a:r>
              <a:rPr lang="en-US" sz="1200">
                <a:solidFill>
                  <a:srgbClr val="000000"/>
                </a:solidFill>
                <a:latin typeface="Arimo"/>
              </a:rPr>
              <a:t> </a:t>
            </a:r>
            <a:r>
              <a:rPr lang="en-US" sz="1200" err="1">
                <a:solidFill>
                  <a:srgbClr val="000000"/>
                </a:solidFill>
                <a:latin typeface="Arimo"/>
              </a:rPr>
              <a:t>prowadzimy</a:t>
            </a:r>
            <a:r>
              <a:rPr lang="en-US" sz="1200">
                <a:solidFill>
                  <a:srgbClr val="000000"/>
                </a:solidFill>
                <a:latin typeface="Arimo"/>
              </a:rPr>
              <a:t> </a:t>
            </a:r>
            <a:r>
              <a:rPr lang="en-US" sz="1200" err="1">
                <a:solidFill>
                  <a:srgbClr val="000000"/>
                </a:solidFill>
                <a:latin typeface="Arimo"/>
              </a:rPr>
              <a:t>różne</a:t>
            </a:r>
            <a:r>
              <a:rPr lang="en-US" sz="1200">
                <a:solidFill>
                  <a:srgbClr val="000000"/>
                </a:solidFill>
                <a:latin typeface="Arimo"/>
              </a:rPr>
              <a:t> </a:t>
            </a:r>
            <a:r>
              <a:rPr lang="en-US" sz="1200" err="1">
                <a:solidFill>
                  <a:srgbClr val="000000"/>
                </a:solidFill>
                <a:latin typeface="Arimo"/>
              </a:rPr>
              <a:t>działania</a:t>
            </a:r>
            <a:r>
              <a:rPr lang="en-US" sz="1200">
                <a:solidFill>
                  <a:srgbClr val="000000"/>
                </a:solidFill>
                <a:latin typeface="Arimo"/>
              </a:rPr>
              <a:t> </a:t>
            </a:r>
            <a:r>
              <a:rPr lang="en-US" sz="1200" err="1">
                <a:solidFill>
                  <a:srgbClr val="000000"/>
                </a:solidFill>
                <a:latin typeface="Arimo"/>
              </a:rPr>
              <a:t>mające</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celu</a:t>
            </a:r>
            <a:r>
              <a:rPr lang="en-US" sz="1200">
                <a:solidFill>
                  <a:srgbClr val="000000"/>
                </a:solidFill>
                <a:latin typeface="Arimo"/>
              </a:rPr>
              <a:t> </a:t>
            </a:r>
            <a:r>
              <a:rPr lang="en-US" sz="1200" err="1">
                <a:solidFill>
                  <a:srgbClr val="000000"/>
                </a:solidFill>
                <a:latin typeface="Arimo"/>
              </a:rPr>
              <a:t>wparcie</a:t>
            </a:r>
            <a:r>
              <a:rPr lang="en-US" sz="1200">
                <a:solidFill>
                  <a:srgbClr val="000000"/>
                </a:solidFill>
                <a:latin typeface="Arimo"/>
              </a:rPr>
              <a:t> i </a:t>
            </a:r>
            <a:r>
              <a:rPr lang="en-US" sz="1200" err="1">
                <a:solidFill>
                  <a:srgbClr val="000000"/>
                </a:solidFill>
                <a:latin typeface="Arimo"/>
              </a:rPr>
              <a:t>doradztwo</a:t>
            </a:r>
            <a:r>
              <a:rPr lang="en-US" sz="1200">
                <a:solidFill>
                  <a:srgbClr val="000000"/>
                </a:solidFill>
                <a:latin typeface="Arimo"/>
              </a:rPr>
              <a:t> </a:t>
            </a:r>
            <a:r>
              <a:rPr lang="en-US" sz="1200" err="1">
                <a:solidFill>
                  <a:srgbClr val="000000"/>
                </a:solidFill>
                <a:latin typeface="Arimo"/>
              </a:rPr>
              <a:t>różnych</a:t>
            </a:r>
            <a:r>
              <a:rPr lang="en-US" sz="1200">
                <a:solidFill>
                  <a:srgbClr val="000000"/>
                </a:solidFill>
                <a:latin typeface="Arimo"/>
              </a:rPr>
              <a:t> </a:t>
            </a:r>
            <a:r>
              <a:rPr lang="en-US" sz="1200" err="1">
                <a:solidFill>
                  <a:srgbClr val="000000"/>
                </a:solidFill>
                <a:latin typeface="Arimo"/>
              </a:rPr>
              <a:t>grup</a:t>
            </a:r>
            <a:r>
              <a:rPr lang="en-US" sz="1200">
                <a:solidFill>
                  <a:srgbClr val="000000"/>
                </a:solidFill>
                <a:latin typeface="Arimo"/>
              </a:rPr>
              <a:t> </a:t>
            </a:r>
            <a:r>
              <a:rPr lang="en-US" sz="1200" err="1">
                <a:solidFill>
                  <a:srgbClr val="000000"/>
                </a:solidFill>
                <a:latin typeface="Arimo"/>
              </a:rPr>
              <a:t>społecznych</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organów</a:t>
            </a:r>
            <a:r>
              <a:rPr lang="en-US" sz="1200">
                <a:solidFill>
                  <a:srgbClr val="000000"/>
                </a:solidFill>
                <a:latin typeface="Arimo"/>
              </a:rPr>
              <a:t> </a:t>
            </a:r>
            <a:r>
              <a:rPr lang="en-US" sz="1200" err="1">
                <a:solidFill>
                  <a:srgbClr val="000000"/>
                </a:solidFill>
                <a:latin typeface="Arimo"/>
              </a:rPr>
              <a:t>władzy</a:t>
            </a:r>
            <a:r>
              <a:rPr lang="en-US" sz="1200">
                <a:solidFill>
                  <a:srgbClr val="000000"/>
                </a:solidFill>
                <a:latin typeface="Arimo"/>
              </a:rPr>
              <a:t> </a:t>
            </a:r>
            <a:r>
              <a:rPr lang="en-US" sz="1200" err="1">
                <a:solidFill>
                  <a:srgbClr val="000000"/>
                </a:solidFill>
                <a:latin typeface="Arimo"/>
              </a:rPr>
              <a:t>publicznej</a:t>
            </a:r>
            <a:r>
              <a:rPr lang="en-US" sz="1200">
                <a:solidFill>
                  <a:srgbClr val="000000"/>
                </a:solidFill>
                <a:latin typeface="Arimo"/>
              </a:rPr>
              <a:t>.</a:t>
            </a:r>
          </a:p>
          <a:p>
            <a:pPr algn="just">
              <a:lnSpc>
                <a:spcPts val="1770"/>
              </a:lnSpc>
            </a:pPr>
            <a:endParaRPr lang="en-US" sz="1200">
              <a:solidFill>
                <a:srgbClr val="000000"/>
              </a:solidFill>
              <a:latin typeface="Arimo"/>
            </a:endParaRPr>
          </a:p>
          <a:p>
            <a:pPr algn="just">
              <a:lnSpc>
                <a:spcPts val="1770"/>
              </a:lnSpc>
            </a:pPr>
            <a:r>
              <a:rPr lang="en-US" sz="1200">
                <a:solidFill>
                  <a:srgbClr val="000000"/>
                </a:solidFill>
                <a:latin typeface="Arimo"/>
              </a:rPr>
              <a:t>Od 2015 r. </a:t>
            </a:r>
            <a:r>
              <a:rPr lang="en-US" sz="1200" err="1">
                <a:solidFill>
                  <a:srgbClr val="000000"/>
                </a:solidFill>
                <a:latin typeface="Arimo"/>
              </a:rPr>
              <a:t>jesteśmy</a:t>
            </a:r>
            <a:r>
              <a:rPr lang="en-US" sz="1200">
                <a:solidFill>
                  <a:srgbClr val="000000"/>
                </a:solidFill>
                <a:latin typeface="Arimo"/>
              </a:rPr>
              <a:t> </a:t>
            </a:r>
            <a:r>
              <a:rPr lang="en-US" sz="1200" err="1">
                <a:solidFill>
                  <a:srgbClr val="000000"/>
                </a:solidFill>
                <a:latin typeface="Arimo"/>
              </a:rPr>
              <a:t>partnerem</a:t>
            </a:r>
            <a:r>
              <a:rPr lang="en-US" sz="1200">
                <a:solidFill>
                  <a:srgbClr val="000000"/>
                </a:solidFill>
                <a:latin typeface="Arimo"/>
              </a:rPr>
              <a:t> </a:t>
            </a:r>
            <a:r>
              <a:rPr lang="en-US" sz="1200" err="1">
                <a:solidFill>
                  <a:srgbClr val="000000"/>
                </a:solidFill>
                <a:latin typeface="Arimo"/>
              </a:rPr>
              <a:t>Fundacji</a:t>
            </a:r>
            <a:r>
              <a:rPr lang="en-US" sz="1200">
                <a:solidFill>
                  <a:srgbClr val="000000"/>
                </a:solidFill>
                <a:latin typeface="Arimo"/>
              </a:rPr>
              <a:t> </a:t>
            </a:r>
            <a:r>
              <a:rPr lang="en-US" sz="1200" err="1">
                <a:solidFill>
                  <a:srgbClr val="000000"/>
                </a:solidFill>
                <a:latin typeface="Arimo"/>
              </a:rPr>
              <a:t>im</a:t>
            </a:r>
            <a:r>
              <a:rPr lang="en-US" sz="1200">
                <a:solidFill>
                  <a:srgbClr val="000000"/>
                </a:solidFill>
                <a:latin typeface="Arimo"/>
              </a:rPr>
              <a:t>. </a:t>
            </a:r>
            <a:r>
              <a:rPr lang="en-US" sz="1200" err="1">
                <a:solidFill>
                  <a:srgbClr val="000000"/>
                </a:solidFill>
                <a:latin typeface="Arimo"/>
              </a:rPr>
              <a:t>Stefana</a:t>
            </a:r>
            <a:r>
              <a:rPr lang="en-US" sz="1200">
                <a:solidFill>
                  <a:srgbClr val="000000"/>
                </a:solidFill>
                <a:latin typeface="Arimo"/>
              </a:rPr>
              <a:t> </a:t>
            </a:r>
            <a:r>
              <a:rPr lang="en-US" sz="1200" err="1">
                <a:solidFill>
                  <a:srgbClr val="000000"/>
                </a:solidFill>
                <a:latin typeface="Arimo"/>
              </a:rPr>
              <a:t>Batorego</a:t>
            </a:r>
            <a:r>
              <a:rPr lang="en-US" sz="1200">
                <a:solidFill>
                  <a:srgbClr val="000000"/>
                </a:solidFill>
                <a:latin typeface="Arimo"/>
              </a:rPr>
              <a:t> i w </a:t>
            </a:r>
            <a:r>
              <a:rPr lang="en-US" sz="1200" err="1">
                <a:solidFill>
                  <a:srgbClr val="000000"/>
                </a:solidFill>
                <a:latin typeface="Arimo"/>
              </a:rPr>
              <a:t>woj</a:t>
            </a:r>
            <a:r>
              <a:rPr lang="en-US" sz="1200">
                <a:solidFill>
                  <a:srgbClr val="000000"/>
                </a:solidFill>
                <a:latin typeface="Arimo"/>
              </a:rPr>
              <a:t>. </a:t>
            </a:r>
            <a:r>
              <a:rPr lang="en-US" sz="1200" err="1">
                <a:solidFill>
                  <a:srgbClr val="000000"/>
                </a:solidFill>
                <a:latin typeface="Arimo"/>
              </a:rPr>
              <a:t>dolnośląskim</a:t>
            </a:r>
            <a:r>
              <a:rPr lang="en-US" sz="1200">
                <a:solidFill>
                  <a:srgbClr val="000000"/>
                </a:solidFill>
                <a:latin typeface="Arimo"/>
              </a:rPr>
              <a:t>, </a:t>
            </a:r>
            <a:r>
              <a:rPr lang="en-US" sz="1200" err="1">
                <a:solidFill>
                  <a:srgbClr val="000000"/>
                </a:solidFill>
                <a:latin typeface="Arimo"/>
              </a:rPr>
              <a:t>opolskim</a:t>
            </a:r>
            <a:r>
              <a:rPr lang="pl-PL" sz="1200">
                <a:solidFill>
                  <a:srgbClr val="000000"/>
                </a:solidFill>
                <a:latin typeface="Arimo"/>
              </a:rPr>
              <a:t>            </a:t>
            </a:r>
            <a:r>
              <a:rPr lang="en-US" sz="1200">
                <a:solidFill>
                  <a:srgbClr val="000000"/>
                </a:solidFill>
                <a:latin typeface="Arimo"/>
              </a:rPr>
              <a:t> i </a:t>
            </a:r>
            <a:r>
              <a:rPr lang="en-US" sz="1200" err="1">
                <a:solidFill>
                  <a:srgbClr val="000000"/>
                </a:solidFill>
                <a:latin typeface="Arimo"/>
              </a:rPr>
              <a:t>śląskim</a:t>
            </a:r>
            <a:r>
              <a:rPr lang="en-US" sz="1200">
                <a:solidFill>
                  <a:srgbClr val="000000"/>
                </a:solidFill>
                <a:latin typeface="Arimo"/>
              </a:rPr>
              <a:t> </a:t>
            </a:r>
            <a:r>
              <a:rPr lang="en-US" sz="1200" err="1">
                <a:solidFill>
                  <a:srgbClr val="000000"/>
                </a:solidFill>
                <a:latin typeface="Arimo"/>
              </a:rPr>
              <a:t>koordynujemy</a:t>
            </a:r>
            <a:r>
              <a:rPr lang="en-US" sz="1200">
                <a:solidFill>
                  <a:srgbClr val="000000"/>
                </a:solidFill>
                <a:latin typeface="Arimo"/>
              </a:rPr>
              <a:t> </a:t>
            </a:r>
            <a:r>
              <a:rPr lang="en-US" sz="1200" err="1">
                <a:solidFill>
                  <a:srgbClr val="000000"/>
                </a:solidFill>
                <a:latin typeface="Arimo"/>
              </a:rPr>
              <a:t>akcję</a:t>
            </a:r>
            <a:r>
              <a:rPr lang="en-US" sz="1200">
                <a:solidFill>
                  <a:srgbClr val="000000"/>
                </a:solidFill>
                <a:latin typeface="Arimo"/>
              </a:rPr>
              <a:t> </a:t>
            </a:r>
            <a:r>
              <a:rPr lang="en-US" sz="1200" err="1">
                <a:solidFill>
                  <a:srgbClr val="000000"/>
                </a:solidFill>
                <a:latin typeface="Arimo"/>
              </a:rPr>
              <a:t>Masz</a:t>
            </a:r>
            <a:r>
              <a:rPr lang="en-US" sz="1200">
                <a:solidFill>
                  <a:srgbClr val="000000"/>
                </a:solidFill>
                <a:latin typeface="Arimo"/>
              </a:rPr>
              <a:t> </a:t>
            </a:r>
            <a:r>
              <a:rPr lang="en-US" sz="1200" err="1">
                <a:solidFill>
                  <a:srgbClr val="000000"/>
                </a:solidFill>
                <a:latin typeface="Arimo"/>
              </a:rPr>
              <a:t>Głos</a:t>
            </a:r>
            <a:r>
              <a:rPr lang="en-US" sz="1200">
                <a:solidFill>
                  <a:srgbClr val="000000"/>
                </a:solidFill>
                <a:latin typeface="Arimo"/>
              </a:rPr>
              <a:t>, </a:t>
            </a:r>
            <a:r>
              <a:rPr lang="en-US" sz="1200" err="1">
                <a:solidFill>
                  <a:srgbClr val="000000"/>
                </a:solidFill>
                <a:latin typeface="Arimo"/>
              </a:rPr>
              <a:t>ukierunkowanej</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wspieranie</a:t>
            </a:r>
            <a:r>
              <a:rPr lang="en-US" sz="1200">
                <a:solidFill>
                  <a:srgbClr val="000000"/>
                </a:solidFill>
                <a:latin typeface="Arimo"/>
              </a:rPr>
              <a:t> </a:t>
            </a:r>
            <a:r>
              <a:rPr lang="en-US" sz="1200" err="1">
                <a:solidFill>
                  <a:srgbClr val="000000"/>
                </a:solidFill>
                <a:latin typeface="Arimo"/>
              </a:rPr>
              <a:t>organizacji</a:t>
            </a:r>
            <a:r>
              <a:rPr lang="en-US" sz="1200">
                <a:solidFill>
                  <a:srgbClr val="000000"/>
                </a:solidFill>
                <a:latin typeface="Arimo"/>
              </a:rPr>
              <a:t> </a:t>
            </a:r>
            <a:r>
              <a:rPr lang="en-US" sz="1200" err="1">
                <a:solidFill>
                  <a:srgbClr val="000000"/>
                </a:solidFill>
                <a:latin typeface="Arimo"/>
              </a:rPr>
              <a:t>społecznych</a:t>
            </a:r>
            <a:r>
              <a:rPr lang="pl-PL" sz="1200">
                <a:solidFill>
                  <a:srgbClr val="000000"/>
                </a:solidFill>
                <a:latin typeface="Arimo"/>
              </a:rPr>
              <a:t>        </a:t>
            </a:r>
            <a:r>
              <a:rPr lang="en-US" sz="1200">
                <a:solidFill>
                  <a:srgbClr val="000000"/>
                </a:solidFill>
                <a:latin typeface="Arimo"/>
              </a:rPr>
              <a:t> i </a:t>
            </a:r>
            <a:r>
              <a:rPr lang="en-US" sz="1200" err="1">
                <a:solidFill>
                  <a:srgbClr val="000000"/>
                </a:solidFill>
                <a:latin typeface="Arimo"/>
              </a:rPr>
              <a:t>grup</a:t>
            </a:r>
            <a:r>
              <a:rPr lang="en-US" sz="1200">
                <a:solidFill>
                  <a:srgbClr val="000000"/>
                </a:solidFill>
                <a:latin typeface="Arimo"/>
              </a:rPr>
              <a:t> </a:t>
            </a:r>
            <a:r>
              <a:rPr lang="en-US" sz="1200" err="1">
                <a:solidFill>
                  <a:srgbClr val="000000"/>
                </a:solidFill>
                <a:latin typeface="Arimo"/>
              </a:rPr>
              <a:t>nieformalnych</a:t>
            </a:r>
            <a:r>
              <a:rPr lang="en-US" sz="1200">
                <a:solidFill>
                  <a:srgbClr val="000000"/>
                </a:solidFill>
                <a:latin typeface="Arimo"/>
              </a:rPr>
              <a:t>, </a:t>
            </a:r>
            <a:r>
              <a:rPr lang="en-US" sz="1200" err="1">
                <a:solidFill>
                  <a:srgbClr val="000000"/>
                </a:solidFill>
                <a:latin typeface="Arimo"/>
              </a:rPr>
              <a:t>które</a:t>
            </a:r>
            <a:r>
              <a:rPr lang="en-US" sz="1200">
                <a:solidFill>
                  <a:srgbClr val="000000"/>
                </a:solidFill>
                <a:latin typeface="Arimo"/>
              </a:rPr>
              <a:t> </a:t>
            </a:r>
            <a:r>
              <a:rPr lang="en-US" sz="1200" err="1">
                <a:solidFill>
                  <a:srgbClr val="000000"/>
                </a:solidFill>
                <a:latin typeface="Arimo"/>
              </a:rPr>
              <a:t>działają</a:t>
            </a:r>
            <a:r>
              <a:rPr lang="en-US" sz="1200">
                <a:solidFill>
                  <a:srgbClr val="000000"/>
                </a:solidFill>
                <a:latin typeface="Arimo"/>
              </a:rPr>
              <a:t> dla </a:t>
            </a:r>
            <a:r>
              <a:rPr lang="en-US" sz="1200" err="1">
                <a:solidFill>
                  <a:srgbClr val="000000"/>
                </a:solidFill>
                <a:latin typeface="Arimo"/>
              </a:rPr>
              <a:t>swoich</a:t>
            </a:r>
            <a:r>
              <a:rPr lang="en-US" sz="1200">
                <a:solidFill>
                  <a:srgbClr val="000000"/>
                </a:solidFill>
                <a:latin typeface="Arimo"/>
              </a:rPr>
              <a:t> </a:t>
            </a:r>
            <a:r>
              <a:rPr lang="en-US" sz="1200" err="1">
                <a:solidFill>
                  <a:srgbClr val="000000"/>
                </a:solidFill>
                <a:latin typeface="Arimo"/>
              </a:rPr>
              <a:t>lokalnych</a:t>
            </a:r>
            <a:r>
              <a:rPr lang="en-US" sz="1200">
                <a:solidFill>
                  <a:srgbClr val="000000"/>
                </a:solidFill>
                <a:latin typeface="Arimo"/>
              </a:rPr>
              <a:t> </a:t>
            </a:r>
            <a:r>
              <a:rPr lang="en-US" sz="1200" err="1">
                <a:solidFill>
                  <a:srgbClr val="000000"/>
                </a:solidFill>
                <a:latin typeface="Arimo"/>
              </a:rPr>
              <a:t>środowisk</a:t>
            </a:r>
            <a:r>
              <a:rPr lang="en-US" sz="1200">
                <a:solidFill>
                  <a:srgbClr val="000000"/>
                </a:solidFill>
                <a:latin typeface="Arimo"/>
              </a:rPr>
              <a:t>. </a:t>
            </a:r>
            <a:r>
              <a:rPr lang="en-US" sz="1200" err="1">
                <a:solidFill>
                  <a:srgbClr val="000000"/>
                </a:solidFill>
                <a:latin typeface="Arimo"/>
              </a:rPr>
              <a:t>Uczestnicy</a:t>
            </a:r>
            <a:r>
              <a:rPr lang="en-US" sz="1200">
                <a:solidFill>
                  <a:srgbClr val="000000"/>
                </a:solidFill>
                <a:latin typeface="Arimo"/>
              </a:rPr>
              <a:t> </a:t>
            </a:r>
            <a:r>
              <a:rPr lang="en-US" sz="1200" err="1">
                <a:solidFill>
                  <a:srgbClr val="000000"/>
                </a:solidFill>
                <a:latin typeface="Arimo"/>
              </a:rPr>
              <a:t>programu</a:t>
            </a:r>
            <a:r>
              <a:rPr lang="en-US" sz="1200">
                <a:solidFill>
                  <a:srgbClr val="000000"/>
                </a:solidFill>
                <a:latin typeface="Arimo"/>
              </a:rPr>
              <a:t> </a:t>
            </a:r>
            <a:r>
              <a:rPr lang="en-US" sz="1200" err="1">
                <a:solidFill>
                  <a:srgbClr val="000000"/>
                </a:solidFill>
                <a:latin typeface="Arimo"/>
              </a:rPr>
              <a:t>zakładają</a:t>
            </a:r>
            <a:r>
              <a:rPr lang="en-US" sz="1200">
                <a:solidFill>
                  <a:srgbClr val="000000"/>
                </a:solidFill>
                <a:latin typeface="Arimo"/>
              </a:rPr>
              <a:t> </a:t>
            </a:r>
            <a:r>
              <a:rPr lang="en-US" sz="1200" err="1">
                <a:solidFill>
                  <a:srgbClr val="000000"/>
                </a:solidFill>
                <a:latin typeface="Arimo"/>
              </a:rPr>
              <a:t>pasieki</a:t>
            </a:r>
            <a:r>
              <a:rPr lang="en-US" sz="1200">
                <a:solidFill>
                  <a:srgbClr val="000000"/>
                </a:solidFill>
                <a:latin typeface="Arimo"/>
              </a:rPr>
              <a:t> </a:t>
            </a:r>
            <a:r>
              <a:rPr lang="en-US" sz="1200" err="1">
                <a:solidFill>
                  <a:srgbClr val="000000"/>
                </a:solidFill>
                <a:latin typeface="Arimo"/>
              </a:rPr>
              <a:t>społeczne</a:t>
            </a:r>
            <a:r>
              <a:rPr lang="en-US" sz="1200">
                <a:solidFill>
                  <a:srgbClr val="000000"/>
                </a:solidFill>
                <a:latin typeface="Arimo"/>
              </a:rPr>
              <a:t>, </a:t>
            </a:r>
            <a:r>
              <a:rPr lang="en-US" sz="1200" err="1">
                <a:solidFill>
                  <a:srgbClr val="000000"/>
                </a:solidFill>
                <a:latin typeface="Arimo"/>
              </a:rPr>
              <a:t>prowadzą</a:t>
            </a:r>
            <a:r>
              <a:rPr lang="en-US" sz="1200">
                <a:solidFill>
                  <a:srgbClr val="000000"/>
                </a:solidFill>
                <a:latin typeface="Arimo"/>
              </a:rPr>
              <a:t> </a:t>
            </a:r>
            <a:r>
              <a:rPr lang="en-US" sz="1200" err="1">
                <a:solidFill>
                  <a:srgbClr val="000000"/>
                </a:solidFill>
                <a:latin typeface="Arimo"/>
              </a:rPr>
              <a:t>warsztaty</a:t>
            </a:r>
            <a:r>
              <a:rPr lang="en-US" sz="1200">
                <a:solidFill>
                  <a:srgbClr val="000000"/>
                </a:solidFill>
                <a:latin typeface="Arimo"/>
              </a:rPr>
              <a:t> dla </a:t>
            </a:r>
            <a:r>
              <a:rPr lang="en-US" sz="1200" err="1">
                <a:solidFill>
                  <a:srgbClr val="000000"/>
                </a:solidFill>
                <a:latin typeface="Arimo"/>
              </a:rPr>
              <a:t>mieszkańców</a:t>
            </a:r>
            <a:r>
              <a:rPr lang="en-US" sz="1200">
                <a:solidFill>
                  <a:srgbClr val="000000"/>
                </a:solidFill>
                <a:latin typeface="Arimo"/>
              </a:rPr>
              <a:t>, </a:t>
            </a:r>
            <a:r>
              <a:rPr lang="en-US" sz="1200" err="1">
                <a:solidFill>
                  <a:srgbClr val="000000"/>
                </a:solidFill>
                <a:latin typeface="Arimo"/>
              </a:rPr>
              <a:t>monitorują</a:t>
            </a:r>
            <a:r>
              <a:rPr lang="en-US" sz="1200">
                <a:solidFill>
                  <a:srgbClr val="000000"/>
                </a:solidFill>
                <a:latin typeface="Arimo"/>
              </a:rPr>
              <a:t> stan </a:t>
            </a:r>
            <a:r>
              <a:rPr lang="en-US" sz="1200" err="1">
                <a:solidFill>
                  <a:srgbClr val="000000"/>
                </a:solidFill>
                <a:latin typeface="Arimo"/>
              </a:rPr>
              <a:t>drzew</a:t>
            </a:r>
            <a:r>
              <a:rPr lang="en-US" sz="1200">
                <a:solidFill>
                  <a:srgbClr val="000000"/>
                </a:solidFill>
                <a:latin typeface="Arimo"/>
              </a:rPr>
              <a:t>, </a:t>
            </a:r>
            <a:r>
              <a:rPr lang="en-US" sz="1200" err="1">
                <a:solidFill>
                  <a:srgbClr val="000000"/>
                </a:solidFill>
                <a:latin typeface="Arimo"/>
              </a:rPr>
              <a:t>składają</a:t>
            </a:r>
            <a:r>
              <a:rPr lang="en-US" sz="1200">
                <a:solidFill>
                  <a:srgbClr val="000000"/>
                </a:solidFill>
                <a:latin typeface="Arimo"/>
              </a:rPr>
              <a:t> </a:t>
            </a:r>
            <a:r>
              <a:rPr lang="en-US" sz="1200" err="1">
                <a:solidFill>
                  <a:srgbClr val="000000"/>
                </a:solidFill>
                <a:latin typeface="Arimo"/>
              </a:rPr>
              <a:t>petycje</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podejmują</a:t>
            </a:r>
            <a:r>
              <a:rPr lang="en-US" sz="1200">
                <a:solidFill>
                  <a:srgbClr val="000000"/>
                </a:solidFill>
                <a:latin typeface="Arimo"/>
              </a:rPr>
              <a:t> </a:t>
            </a:r>
            <a:r>
              <a:rPr lang="en-US" sz="1200" err="1">
                <a:solidFill>
                  <a:srgbClr val="000000"/>
                </a:solidFill>
                <a:latin typeface="Arimo"/>
              </a:rPr>
              <a:t>inne</a:t>
            </a:r>
            <a:r>
              <a:rPr lang="en-US" sz="1200">
                <a:solidFill>
                  <a:srgbClr val="000000"/>
                </a:solidFill>
                <a:latin typeface="Arimo"/>
              </a:rPr>
              <a:t> </a:t>
            </a:r>
            <a:r>
              <a:rPr lang="en-US" sz="1200" err="1">
                <a:solidFill>
                  <a:srgbClr val="000000"/>
                </a:solidFill>
                <a:latin typeface="Arimo"/>
              </a:rPr>
              <a:t>inicjatywy</a:t>
            </a:r>
            <a:r>
              <a:rPr lang="en-US" sz="1200">
                <a:solidFill>
                  <a:srgbClr val="000000"/>
                </a:solidFill>
                <a:latin typeface="Arimo"/>
              </a:rPr>
              <a:t>. </a:t>
            </a:r>
            <a:r>
              <a:rPr lang="en-US" sz="1200" err="1">
                <a:solidFill>
                  <a:srgbClr val="000000"/>
                </a:solidFill>
                <a:latin typeface="Arimo"/>
              </a:rPr>
              <a:t>Akcja</a:t>
            </a:r>
            <a:r>
              <a:rPr lang="en-US" sz="1200">
                <a:solidFill>
                  <a:srgbClr val="000000"/>
                </a:solidFill>
                <a:latin typeface="Arimo"/>
              </a:rPr>
              <a:t> </a:t>
            </a:r>
            <a:r>
              <a:rPr lang="en-US" sz="1200" err="1">
                <a:solidFill>
                  <a:srgbClr val="000000"/>
                </a:solidFill>
                <a:latin typeface="Arimo"/>
              </a:rPr>
              <a:t>Masz</a:t>
            </a:r>
            <a:r>
              <a:rPr lang="en-US" sz="1200">
                <a:solidFill>
                  <a:srgbClr val="000000"/>
                </a:solidFill>
                <a:latin typeface="Arimo"/>
              </a:rPr>
              <a:t> </a:t>
            </a:r>
            <a:r>
              <a:rPr lang="en-US" sz="1200" err="1">
                <a:solidFill>
                  <a:srgbClr val="000000"/>
                </a:solidFill>
                <a:latin typeface="Arimo"/>
              </a:rPr>
              <a:t>Głos</a:t>
            </a:r>
            <a:r>
              <a:rPr lang="en-US" sz="1200">
                <a:solidFill>
                  <a:srgbClr val="000000"/>
                </a:solidFill>
                <a:latin typeface="Arimo"/>
              </a:rPr>
              <a:t> </a:t>
            </a:r>
            <a:r>
              <a:rPr lang="en-US" sz="1200" err="1">
                <a:solidFill>
                  <a:srgbClr val="000000"/>
                </a:solidFill>
                <a:latin typeface="Arimo"/>
              </a:rPr>
              <a:t>pomaga</a:t>
            </a:r>
            <a:r>
              <a:rPr lang="en-US" sz="1200">
                <a:solidFill>
                  <a:srgbClr val="000000"/>
                </a:solidFill>
                <a:latin typeface="Arimo"/>
              </a:rPr>
              <a:t> </a:t>
            </a:r>
            <a:r>
              <a:rPr lang="en-US" sz="1200" err="1">
                <a:solidFill>
                  <a:srgbClr val="000000"/>
                </a:solidFill>
                <a:latin typeface="Arimo"/>
              </a:rPr>
              <a:t>im</a:t>
            </a:r>
            <a:r>
              <a:rPr lang="en-US" sz="1200">
                <a:solidFill>
                  <a:srgbClr val="000000"/>
                </a:solidFill>
                <a:latin typeface="Arimo"/>
              </a:rPr>
              <a:t> </a:t>
            </a:r>
            <a:r>
              <a:rPr lang="en-US" sz="1200" err="1">
                <a:solidFill>
                  <a:srgbClr val="000000"/>
                </a:solidFill>
                <a:latin typeface="Arimo"/>
              </a:rPr>
              <a:t>zrobić</a:t>
            </a:r>
            <a:r>
              <a:rPr lang="en-US" sz="1200">
                <a:solidFill>
                  <a:srgbClr val="000000"/>
                </a:solidFill>
                <a:latin typeface="Arimo"/>
              </a:rPr>
              <a:t> to </a:t>
            </a:r>
            <a:r>
              <a:rPr lang="en-US" sz="1200" err="1">
                <a:solidFill>
                  <a:srgbClr val="000000"/>
                </a:solidFill>
                <a:latin typeface="Arimo"/>
              </a:rPr>
              <a:t>wszystko</a:t>
            </a:r>
            <a:r>
              <a:rPr lang="en-US" sz="1200">
                <a:solidFill>
                  <a:srgbClr val="000000"/>
                </a:solidFill>
                <a:latin typeface="Arimo"/>
              </a:rPr>
              <a:t> we </a:t>
            </a:r>
            <a:r>
              <a:rPr lang="en-US" sz="1200" err="1">
                <a:solidFill>
                  <a:srgbClr val="000000"/>
                </a:solidFill>
                <a:latin typeface="Arimo"/>
              </a:rPr>
              <a:t>współpracy</a:t>
            </a:r>
            <a:r>
              <a:rPr lang="en-US" sz="1200">
                <a:solidFill>
                  <a:srgbClr val="000000"/>
                </a:solidFill>
                <a:latin typeface="Arimo"/>
              </a:rPr>
              <a:t> z </a:t>
            </a:r>
            <a:r>
              <a:rPr lang="en-US" sz="1200" err="1">
                <a:solidFill>
                  <a:srgbClr val="000000"/>
                </a:solidFill>
                <a:latin typeface="Arimo"/>
              </a:rPr>
              <a:t>władzą</a:t>
            </a:r>
            <a:r>
              <a:rPr lang="en-US" sz="1200">
                <a:solidFill>
                  <a:srgbClr val="000000"/>
                </a:solidFill>
                <a:latin typeface="Arimo"/>
              </a:rPr>
              <a:t> </a:t>
            </a:r>
            <a:r>
              <a:rPr lang="en-US" sz="1200" err="1">
                <a:solidFill>
                  <a:srgbClr val="000000"/>
                </a:solidFill>
                <a:latin typeface="Arimo"/>
              </a:rPr>
              <a:t>lokalną</a:t>
            </a:r>
            <a:r>
              <a:rPr lang="en-US" sz="1200">
                <a:solidFill>
                  <a:srgbClr val="000000"/>
                </a:solidFill>
                <a:latin typeface="Arimo"/>
              </a:rPr>
              <a:t> i </a:t>
            </a:r>
            <a:r>
              <a:rPr lang="en-US" sz="1200" err="1">
                <a:solidFill>
                  <a:srgbClr val="000000"/>
                </a:solidFill>
                <a:latin typeface="Arimo"/>
              </a:rPr>
              <a:t>otoczeniem</a:t>
            </a:r>
            <a:r>
              <a:rPr lang="en-US" sz="1200">
                <a:solidFill>
                  <a:srgbClr val="000000"/>
                </a:solidFill>
                <a:latin typeface="Arimo"/>
              </a:rPr>
              <a:t>. </a:t>
            </a:r>
            <a:r>
              <a:rPr lang="en-US" sz="1200" err="1">
                <a:solidFill>
                  <a:srgbClr val="000000"/>
                </a:solidFill>
                <a:latin typeface="Arimo"/>
              </a:rPr>
              <a:t>Najlepiej</a:t>
            </a:r>
            <a:r>
              <a:rPr lang="en-US" sz="1200">
                <a:solidFill>
                  <a:srgbClr val="000000"/>
                </a:solidFill>
                <a:latin typeface="Arimo"/>
              </a:rPr>
              <a:t> </a:t>
            </a:r>
            <a:r>
              <a:rPr lang="en-US" sz="1200" err="1">
                <a:solidFill>
                  <a:srgbClr val="000000"/>
                </a:solidFill>
                <a:latin typeface="Arimo"/>
              </a:rPr>
              <a:t>zrealizowane</a:t>
            </a:r>
            <a:r>
              <a:rPr lang="en-US" sz="1200">
                <a:solidFill>
                  <a:srgbClr val="000000"/>
                </a:solidFill>
                <a:latin typeface="Arimo"/>
              </a:rPr>
              <a:t> </a:t>
            </a:r>
            <a:r>
              <a:rPr lang="en-US" sz="1200" err="1">
                <a:solidFill>
                  <a:srgbClr val="000000"/>
                </a:solidFill>
                <a:latin typeface="Arimo"/>
              </a:rPr>
              <a:t>projekty</a:t>
            </a:r>
            <a:r>
              <a:rPr lang="en-US" sz="1200">
                <a:solidFill>
                  <a:srgbClr val="000000"/>
                </a:solidFill>
                <a:latin typeface="Arimo"/>
              </a:rPr>
              <a:t> </a:t>
            </a:r>
            <a:r>
              <a:rPr lang="en-US" sz="1200" err="1">
                <a:solidFill>
                  <a:srgbClr val="000000"/>
                </a:solidFill>
                <a:latin typeface="Arimo"/>
              </a:rPr>
              <a:t>dostają</a:t>
            </a:r>
            <a:r>
              <a:rPr lang="en-US" sz="1200">
                <a:solidFill>
                  <a:srgbClr val="000000"/>
                </a:solidFill>
                <a:latin typeface="Arimo"/>
              </a:rPr>
              <a:t> </a:t>
            </a:r>
            <a:r>
              <a:rPr lang="en-US" sz="1200" err="1">
                <a:solidFill>
                  <a:srgbClr val="000000"/>
                </a:solidFill>
                <a:latin typeface="Arimo"/>
              </a:rPr>
              <a:t>prestiżową</a:t>
            </a:r>
            <a:r>
              <a:rPr lang="en-US" sz="1200">
                <a:solidFill>
                  <a:srgbClr val="000000"/>
                </a:solidFill>
                <a:latin typeface="Arimo"/>
              </a:rPr>
              <a:t> </a:t>
            </a:r>
            <a:r>
              <a:rPr lang="en-US" sz="1200" err="1">
                <a:solidFill>
                  <a:srgbClr val="000000"/>
                </a:solidFill>
                <a:latin typeface="Arimo"/>
              </a:rPr>
              <a:t>nagrodę</a:t>
            </a:r>
            <a:r>
              <a:rPr lang="en-US" sz="1200">
                <a:solidFill>
                  <a:srgbClr val="000000"/>
                </a:solidFill>
                <a:latin typeface="Arimo"/>
              </a:rPr>
              <a:t> Super </a:t>
            </a:r>
            <a:r>
              <a:rPr lang="en-US" sz="1200" err="1">
                <a:solidFill>
                  <a:srgbClr val="000000"/>
                </a:solidFill>
                <a:latin typeface="Arimo"/>
              </a:rPr>
              <a:t>Samorząd</a:t>
            </a:r>
            <a:r>
              <a:rPr lang="en-US" sz="1200">
                <a:solidFill>
                  <a:srgbClr val="000000"/>
                </a:solidFill>
                <a:latin typeface="Arimo"/>
              </a:rPr>
              <a:t> i Super </a:t>
            </a:r>
            <a:r>
              <a:rPr lang="en-US" sz="1200" err="1">
                <a:solidFill>
                  <a:srgbClr val="000000"/>
                </a:solidFill>
                <a:latin typeface="Arimo"/>
              </a:rPr>
              <a:t>Głos</a:t>
            </a:r>
            <a:r>
              <a:rPr lang="en-US" sz="1200">
                <a:solidFill>
                  <a:srgbClr val="000000"/>
                </a:solidFill>
                <a:latin typeface="Arimo"/>
              </a:rPr>
              <a:t>.</a:t>
            </a:r>
          </a:p>
          <a:p>
            <a:pPr algn="just">
              <a:lnSpc>
                <a:spcPts val="1770"/>
              </a:lnSpc>
            </a:pPr>
            <a:endParaRPr lang="en-US" sz="1200">
              <a:solidFill>
                <a:srgbClr val="000000"/>
              </a:solidFill>
              <a:latin typeface="Arimo"/>
            </a:endParaRPr>
          </a:p>
          <a:p>
            <a:pPr algn="just">
              <a:lnSpc>
                <a:spcPts val="1770"/>
              </a:lnSpc>
            </a:pPr>
            <a:r>
              <a:rPr lang="en-US" sz="1200">
                <a:solidFill>
                  <a:srgbClr val="000000"/>
                </a:solidFill>
                <a:latin typeface="Arimo"/>
              </a:rPr>
              <a:t>W </a:t>
            </a:r>
            <a:r>
              <a:rPr lang="en-US" sz="1200" err="1">
                <a:solidFill>
                  <a:srgbClr val="000000"/>
                </a:solidFill>
                <a:latin typeface="Arimo"/>
              </a:rPr>
              <a:t>okresie</a:t>
            </a:r>
            <a:r>
              <a:rPr lang="en-US" sz="1200">
                <a:solidFill>
                  <a:srgbClr val="000000"/>
                </a:solidFill>
                <a:latin typeface="Arimo"/>
              </a:rPr>
              <a:t> od </a:t>
            </a:r>
            <a:r>
              <a:rPr lang="en-US" sz="1200" err="1">
                <a:solidFill>
                  <a:srgbClr val="000000"/>
                </a:solidFill>
                <a:latin typeface="Arimo"/>
              </a:rPr>
              <a:t>marca</a:t>
            </a:r>
            <a:r>
              <a:rPr lang="en-US" sz="1200">
                <a:solidFill>
                  <a:srgbClr val="000000"/>
                </a:solidFill>
                <a:latin typeface="Arimo"/>
              </a:rPr>
              <a:t> do </a:t>
            </a:r>
            <a:r>
              <a:rPr lang="en-US" sz="1200" err="1">
                <a:solidFill>
                  <a:srgbClr val="000000"/>
                </a:solidFill>
                <a:latin typeface="Arimo"/>
              </a:rPr>
              <a:t>grudnia</a:t>
            </a:r>
            <a:r>
              <a:rPr lang="en-US" sz="1200">
                <a:solidFill>
                  <a:srgbClr val="000000"/>
                </a:solidFill>
                <a:latin typeface="Arimo"/>
              </a:rPr>
              <a:t> 2022 r. </a:t>
            </a:r>
            <a:r>
              <a:rPr lang="en-US" sz="1200" err="1">
                <a:solidFill>
                  <a:srgbClr val="000000"/>
                </a:solidFill>
                <a:latin typeface="Arimo"/>
              </a:rPr>
              <a:t>realizowaliśmy</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ze </a:t>
            </a:r>
            <a:r>
              <a:rPr lang="en-US" sz="1200" err="1">
                <a:solidFill>
                  <a:srgbClr val="000000"/>
                </a:solidFill>
                <a:latin typeface="Arimo"/>
              </a:rPr>
              <a:t>środków</a:t>
            </a:r>
            <a:r>
              <a:rPr lang="en-US" sz="1200">
                <a:solidFill>
                  <a:srgbClr val="000000"/>
                </a:solidFill>
                <a:latin typeface="Arimo"/>
              </a:rPr>
              <a:t> POWER </a:t>
            </a:r>
            <a:r>
              <a:rPr lang="en-US" sz="1200" err="1">
                <a:solidFill>
                  <a:srgbClr val="000000"/>
                </a:solidFill>
                <a:latin typeface="Arimo"/>
              </a:rPr>
              <a:t>pn</a:t>
            </a:r>
            <a:r>
              <a:rPr lang="en-US" sz="1200">
                <a:solidFill>
                  <a:srgbClr val="000000"/>
                </a:solidFill>
                <a:latin typeface="Arimo"/>
              </a:rPr>
              <a:t>. </a:t>
            </a:r>
            <a:r>
              <a:rPr lang="en-US" sz="1200" err="1">
                <a:solidFill>
                  <a:srgbClr val="000000"/>
                </a:solidFill>
                <a:latin typeface="Arimo"/>
              </a:rPr>
              <a:t>Pozarządowe</a:t>
            </a:r>
            <a:r>
              <a:rPr lang="en-US" sz="1200">
                <a:solidFill>
                  <a:srgbClr val="000000"/>
                </a:solidFill>
                <a:latin typeface="Arimo"/>
              </a:rPr>
              <a:t> Centrum </a:t>
            </a:r>
            <a:r>
              <a:rPr lang="en-US" sz="1200" err="1">
                <a:solidFill>
                  <a:srgbClr val="000000"/>
                </a:solidFill>
                <a:latin typeface="Arimo"/>
              </a:rPr>
              <a:t>Dobrej</a:t>
            </a:r>
            <a:r>
              <a:rPr lang="en-US" sz="1200">
                <a:solidFill>
                  <a:srgbClr val="000000"/>
                </a:solidFill>
                <a:latin typeface="Arimo"/>
              </a:rPr>
              <a:t> </a:t>
            </a:r>
            <a:r>
              <a:rPr lang="en-US" sz="1200" err="1">
                <a:solidFill>
                  <a:srgbClr val="000000"/>
                </a:solidFill>
                <a:latin typeface="Arimo"/>
              </a:rPr>
              <a:t>Legislacji</a:t>
            </a:r>
            <a:r>
              <a:rPr lang="en-US" sz="1200">
                <a:solidFill>
                  <a:srgbClr val="000000"/>
                </a:solidFill>
                <a:latin typeface="Arimo"/>
              </a:rPr>
              <a:t>, </a:t>
            </a:r>
            <a:r>
              <a:rPr lang="en-US" sz="1200" err="1">
                <a:solidFill>
                  <a:srgbClr val="000000"/>
                </a:solidFill>
                <a:latin typeface="Arimo"/>
              </a:rPr>
              <a:t>którego</a:t>
            </a:r>
            <a:r>
              <a:rPr lang="en-US" sz="1200">
                <a:solidFill>
                  <a:srgbClr val="000000"/>
                </a:solidFill>
                <a:latin typeface="Arimo"/>
              </a:rPr>
              <a:t> </a:t>
            </a:r>
            <a:r>
              <a:rPr lang="en-US" sz="1200" err="1">
                <a:solidFill>
                  <a:srgbClr val="000000"/>
                </a:solidFill>
                <a:latin typeface="Arimo"/>
              </a:rPr>
              <a:t>celem</a:t>
            </a:r>
            <a:r>
              <a:rPr lang="en-US" sz="1200">
                <a:solidFill>
                  <a:srgbClr val="000000"/>
                </a:solidFill>
                <a:latin typeface="Arimo"/>
              </a:rPr>
              <a:t> </a:t>
            </a:r>
            <a:r>
              <a:rPr lang="en-US" sz="1200" err="1">
                <a:solidFill>
                  <a:srgbClr val="000000"/>
                </a:solidFill>
                <a:latin typeface="Arimo"/>
              </a:rPr>
              <a:t>było</a:t>
            </a:r>
            <a:r>
              <a:rPr lang="en-US" sz="1200">
                <a:solidFill>
                  <a:srgbClr val="000000"/>
                </a:solidFill>
                <a:latin typeface="Arimo"/>
              </a:rPr>
              <a:t> </a:t>
            </a:r>
            <a:r>
              <a:rPr lang="en-US" sz="1200" err="1">
                <a:solidFill>
                  <a:srgbClr val="000000"/>
                </a:solidFill>
                <a:latin typeface="Arimo"/>
              </a:rPr>
              <a:t>podniesienie</a:t>
            </a:r>
            <a:r>
              <a:rPr lang="en-US" sz="1200">
                <a:solidFill>
                  <a:srgbClr val="000000"/>
                </a:solidFill>
                <a:latin typeface="Arimo"/>
              </a:rPr>
              <a:t> </a:t>
            </a:r>
            <a:r>
              <a:rPr lang="en-US" sz="1200" err="1">
                <a:solidFill>
                  <a:srgbClr val="000000"/>
                </a:solidFill>
                <a:latin typeface="Arimo"/>
              </a:rPr>
              <a:t>kompetencji</a:t>
            </a:r>
            <a:r>
              <a:rPr lang="en-US" sz="1200">
                <a:solidFill>
                  <a:srgbClr val="000000"/>
                </a:solidFill>
                <a:latin typeface="Arimo"/>
              </a:rPr>
              <a:t> </a:t>
            </a:r>
            <a:r>
              <a:rPr lang="en-US" sz="1200" err="1">
                <a:solidFill>
                  <a:srgbClr val="000000"/>
                </a:solidFill>
                <a:latin typeface="Arimo"/>
              </a:rPr>
              <a:t>eksperckich</a:t>
            </a:r>
            <a:r>
              <a:rPr lang="en-US" sz="1200">
                <a:solidFill>
                  <a:srgbClr val="000000"/>
                </a:solidFill>
                <a:latin typeface="Arimo"/>
              </a:rPr>
              <a:t> </a:t>
            </a:r>
            <a:r>
              <a:rPr lang="en-US" sz="1200" err="1">
                <a:solidFill>
                  <a:srgbClr val="000000"/>
                </a:solidFill>
                <a:latin typeface="Arimo"/>
              </a:rPr>
              <a:t>wśród</a:t>
            </a:r>
            <a:r>
              <a:rPr lang="en-US" sz="1200">
                <a:solidFill>
                  <a:srgbClr val="000000"/>
                </a:solidFill>
                <a:latin typeface="Arimo"/>
              </a:rPr>
              <a:t> 60 </a:t>
            </a:r>
            <a:r>
              <a:rPr lang="en-US" sz="1200" err="1">
                <a:solidFill>
                  <a:srgbClr val="000000"/>
                </a:solidFill>
                <a:latin typeface="Arimo"/>
              </a:rPr>
              <a:t>przedstawicieli</a:t>
            </a:r>
            <a:r>
              <a:rPr lang="en-US" sz="1200">
                <a:solidFill>
                  <a:srgbClr val="000000"/>
                </a:solidFill>
                <a:latin typeface="Arimo"/>
              </a:rPr>
              <a:t> </a:t>
            </a:r>
            <a:r>
              <a:rPr lang="en-US" sz="1200" err="1">
                <a:solidFill>
                  <a:srgbClr val="000000"/>
                </a:solidFill>
                <a:latin typeface="Arimo"/>
              </a:rPr>
              <a:t>organizacji</a:t>
            </a:r>
            <a:r>
              <a:rPr lang="en-US" sz="1200">
                <a:solidFill>
                  <a:srgbClr val="000000"/>
                </a:solidFill>
                <a:latin typeface="Arimo"/>
              </a:rPr>
              <a:t> </a:t>
            </a:r>
            <a:r>
              <a:rPr lang="en-US" sz="1200" err="1">
                <a:solidFill>
                  <a:srgbClr val="000000"/>
                </a:solidFill>
                <a:latin typeface="Arimo"/>
              </a:rPr>
              <a:t>pozarządowych</a:t>
            </a:r>
            <a:r>
              <a:rPr lang="en-US" sz="1200">
                <a:solidFill>
                  <a:srgbClr val="000000"/>
                </a:solidFill>
                <a:latin typeface="Arimo"/>
              </a:rPr>
              <a:t>, w </a:t>
            </a:r>
            <a:r>
              <a:rPr lang="en-US" sz="1200" err="1">
                <a:solidFill>
                  <a:srgbClr val="000000"/>
                </a:solidFill>
                <a:latin typeface="Arimo"/>
              </a:rPr>
              <a:t>zakresie</a:t>
            </a:r>
            <a:r>
              <a:rPr lang="en-US" sz="1200">
                <a:solidFill>
                  <a:srgbClr val="000000"/>
                </a:solidFill>
                <a:latin typeface="Arimo"/>
              </a:rPr>
              <a:t> </a:t>
            </a:r>
            <a:r>
              <a:rPr lang="en-US" sz="1200" err="1">
                <a:solidFill>
                  <a:srgbClr val="000000"/>
                </a:solidFill>
                <a:latin typeface="Arimo"/>
              </a:rPr>
              <a:t>niezbędnym</a:t>
            </a:r>
            <a:r>
              <a:rPr lang="en-US" sz="1200">
                <a:solidFill>
                  <a:srgbClr val="000000"/>
                </a:solidFill>
                <a:latin typeface="Arimo"/>
              </a:rPr>
              <a:t> do </a:t>
            </a:r>
            <a:r>
              <a:rPr lang="en-US" sz="1200" err="1">
                <a:solidFill>
                  <a:srgbClr val="000000"/>
                </a:solidFill>
                <a:latin typeface="Arimo"/>
              </a:rPr>
              <a:t>prawidłowego</a:t>
            </a:r>
            <a:r>
              <a:rPr lang="en-US" sz="1200">
                <a:solidFill>
                  <a:srgbClr val="000000"/>
                </a:solidFill>
                <a:latin typeface="Arimo"/>
              </a:rPr>
              <a:t> </a:t>
            </a:r>
            <a:r>
              <a:rPr lang="en-US" sz="1200" err="1">
                <a:solidFill>
                  <a:srgbClr val="000000"/>
                </a:solidFill>
                <a:latin typeface="Arimo"/>
              </a:rPr>
              <a:t>udziału</a:t>
            </a:r>
            <a:r>
              <a:rPr lang="en-US" sz="1200">
                <a:solidFill>
                  <a:srgbClr val="000000"/>
                </a:solidFill>
                <a:latin typeface="Arimo"/>
              </a:rPr>
              <a:t> w </a:t>
            </a:r>
            <a:r>
              <a:rPr lang="en-US" sz="1200" err="1">
                <a:solidFill>
                  <a:srgbClr val="000000"/>
                </a:solidFill>
                <a:latin typeface="Arimo"/>
              </a:rPr>
              <a:t>procesie</a:t>
            </a:r>
            <a:r>
              <a:rPr lang="en-US" sz="1200">
                <a:solidFill>
                  <a:srgbClr val="000000"/>
                </a:solidFill>
                <a:latin typeface="Arimo"/>
              </a:rPr>
              <a:t> </a:t>
            </a:r>
            <a:r>
              <a:rPr lang="en-US" sz="1200" err="1">
                <a:solidFill>
                  <a:srgbClr val="000000"/>
                </a:solidFill>
                <a:latin typeface="Arimo"/>
              </a:rPr>
              <a:t>stanowienia</a:t>
            </a:r>
            <a:r>
              <a:rPr lang="en-US" sz="1200">
                <a:solidFill>
                  <a:srgbClr val="000000"/>
                </a:solidFill>
                <a:latin typeface="Arimo"/>
              </a:rPr>
              <a:t> </a:t>
            </a:r>
            <a:r>
              <a:rPr lang="en-US" sz="1200" err="1">
                <a:solidFill>
                  <a:srgbClr val="000000"/>
                </a:solidFill>
                <a:latin typeface="Arimo"/>
              </a:rPr>
              <a:t>prawa</a:t>
            </a:r>
            <a:r>
              <a:rPr lang="en-US" sz="1200">
                <a:solidFill>
                  <a:srgbClr val="000000"/>
                </a:solidFill>
                <a:latin typeface="Arimo"/>
              </a:rPr>
              <a:t>. </a:t>
            </a:r>
            <a:r>
              <a:rPr lang="en-US" sz="1200" err="1">
                <a:solidFill>
                  <a:srgbClr val="000000"/>
                </a:solidFill>
                <a:latin typeface="Arimo"/>
              </a:rPr>
              <a:t>Uczestnicy</a:t>
            </a:r>
            <a:r>
              <a:rPr lang="en-US" sz="1200">
                <a:solidFill>
                  <a:srgbClr val="000000"/>
                </a:solidFill>
                <a:latin typeface="Arimo"/>
              </a:rPr>
              <a:t> </a:t>
            </a:r>
            <a:r>
              <a:rPr lang="en-US" sz="1200" err="1">
                <a:solidFill>
                  <a:srgbClr val="000000"/>
                </a:solidFill>
                <a:latin typeface="Arimo"/>
              </a:rPr>
              <a:t>projektu</a:t>
            </a:r>
            <a:r>
              <a:rPr lang="en-US" sz="1200">
                <a:solidFill>
                  <a:srgbClr val="000000"/>
                </a:solidFill>
                <a:latin typeface="Arimo"/>
              </a:rPr>
              <a:t> </a:t>
            </a:r>
            <a:r>
              <a:rPr lang="en-US" sz="1200" err="1">
                <a:solidFill>
                  <a:srgbClr val="000000"/>
                </a:solidFill>
                <a:latin typeface="Arimo"/>
              </a:rPr>
              <a:t>brali</a:t>
            </a:r>
            <a:r>
              <a:rPr lang="en-US" sz="1200">
                <a:solidFill>
                  <a:srgbClr val="000000"/>
                </a:solidFill>
                <a:latin typeface="Arimo"/>
              </a:rPr>
              <a:t> </a:t>
            </a:r>
            <a:r>
              <a:rPr lang="en-US" sz="1200" err="1">
                <a:solidFill>
                  <a:srgbClr val="000000"/>
                </a:solidFill>
                <a:latin typeface="Arimo"/>
              </a:rPr>
              <a:t>udział</a:t>
            </a:r>
            <a:r>
              <a:rPr lang="en-US" sz="1200">
                <a:solidFill>
                  <a:srgbClr val="000000"/>
                </a:solidFill>
                <a:latin typeface="Arimo"/>
              </a:rPr>
              <a:t> w </a:t>
            </a:r>
            <a:r>
              <a:rPr lang="en-US" sz="1200" err="1">
                <a:solidFill>
                  <a:srgbClr val="000000"/>
                </a:solidFill>
                <a:latin typeface="Arimo"/>
              </a:rPr>
              <a:t>serii</a:t>
            </a:r>
            <a:r>
              <a:rPr lang="en-US" sz="1200">
                <a:solidFill>
                  <a:srgbClr val="000000"/>
                </a:solidFill>
                <a:latin typeface="Arimo"/>
              </a:rPr>
              <a:t> szkoleń </a:t>
            </a:r>
            <a:r>
              <a:rPr lang="en-US" sz="1200" err="1">
                <a:solidFill>
                  <a:srgbClr val="000000"/>
                </a:solidFill>
                <a:latin typeface="Arimo"/>
              </a:rPr>
              <a:t>stacjonarnych</a:t>
            </a:r>
            <a:r>
              <a:rPr lang="en-US" sz="1200">
                <a:solidFill>
                  <a:srgbClr val="000000"/>
                </a:solidFill>
                <a:latin typeface="Arimo"/>
              </a:rPr>
              <a:t> i online, </a:t>
            </a:r>
            <a:r>
              <a:rPr lang="en-US" sz="1200" err="1">
                <a:solidFill>
                  <a:srgbClr val="000000"/>
                </a:solidFill>
                <a:latin typeface="Arimo"/>
              </a:rPr>
              <a:t>dzięki</a:t>
            </a:r>
            <a:r>
              <a:rPr lang="en-US" sz="1200">
                <a:solidFill>
                  <a:srgbClr val="000000"/>
                </a:solidFill>
                <a:latin typeface="Arimo"/>
              </a:rPr>
              <a:t> </a:t>
            </a:r>
            <a:r>
              <a:rPr lang="en-US" sz="1200" err="1">
                <a:solidFill>
                  <a:srgbClr val="000000"/>
                </a:solidFill>
                <a:latin typeface="Arimo"/>
              </a:rPr>
              <a:t>którym</a:t>
            </a:r>
            <a:r>
              <a:rPr lang="en-US" sz="1200">
                <a:solidFill>
                  <a:srgbClr val="000000"/>
                </a:solidFill>
                <a:latin typeface="Arimo"/>
              </a:rPr>
              <a:t> </a:t>
            </a:r>
            <a:r>
              <a:rPr lang="en-US" sz="1200" err="1">
                <a:solidFill>
                  <a:srgbClr val="000000"/>
                </a:solidFill>
                <a:latin typeface="Arimo"/>
              </a:rPr>
              <a:t>nabyli</a:t>
            </a:r>
            <a:r>
              <a:rPr lang="en-US" sz="1200">
                <a:solidFill>
                  <a:srgbClr val="000000"/>
                </a:solidFill>
                <a:latin typeface="Arimo"/>
              </a:rPr>
              <a:t> </a:t>
            </a:r>
            <a:r>
              <a:rPr lang="en-US" sz="1200" err="1">
                <a:solidFill>
                  <a:srgbClr val="000000"/>
                </a:solidFill>
                <a:latin typeface="Arimo"/>
              </a:rPr>
              <a:t>wiedzę</a:t>
            </a:r>
            <a:r>
              <a:rPr lang="en-US" sz="1200">
                <a:solidFill>
                  <a:srgbClr val="000000"/>
                </a:solidFill>
                <a:latin typeface="Arimo"/>
              </a:rPr>
              <a:t> i </a:t>
            </a:r>
            <a:r>
              <a:rPr lang="en-US" sz="1200" err="1">
                <a:solidFill>
                  <a:srgbClr val="000000"/>
                </a:solidFill>
                <a:latin typeface="Arimo"/>
              </a:rPr>
              <a:t>umiejętności</a:t>
            </a:r>
            <a:r>
              <a:rPr lang="en-US" sz="1200">
                <a:solidFill>
                  <a:srgbClr val="000000"/>
                </a:solidFill>
                <a:latin typeface="Arimo"/>
              </a:rPr>
              <a:t> </a:t>
            </a:r>
            <a:r>
              <a:rPr lang="en-US" sz="1200" err="1">
                <a:solidFill>
                  <a:srgbClr val="000000"/>
                </a:solidFill>
                <a:latin typeface="Arimo"/>
              </a:rPr>
              <a:t>niezbędne</a:t>
            </a:r>
            <a:r>
              <a:rPr lang="en-US" sz="1200">
                <a:solidFill>
                  <a:srgbClr val="000000"/>
                </a:solidFill>
                <a:latin typeface="Arimo"/>
              </a:rPr>
              <a:t> do </a:t>
            </a:r>
            <a:r>
              <a:rPr lang="en-US" sz="1200" err="1">
                <a:solidFill>
                  <a:srgbClr val="000000"/>
                </a:solidFill>
                <a:latin typeface="Arimo"/>
              </a:rPr>
              <a:t>aktywnego</a:t>
            </a:r>
            <a:r>
              <a:rPr lang="en-US" sz="1200">
                <a:solidFill>
                  <a:srgbClr val="000000"/>
                </a:solidFill>
                <a:latin typeface="Arimo"/>
              </a:rPr>
              <a:t> </a:t>
            </a:r>
            <a:r>
              <a:rPr lang="en-US" sz="1200" err="1">
                <a:solidFill>
                  <a:srgbClr val="000000"/>
                </a:solidFill>
                <a:latin typeface="Arimo"/>
              </a:rPr>
              <a:t>włączania</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w </a:t>
            </a:r>
            <a:r>
              <a:rPr lang="en-US" sz="1200" err="1">
                <a:solidFill>
                  <a:srgbClr val="000000"/>
                </a:solidFill>
                <a:latin typeface="Arimo"/>
              </a:rPr>
              <a:t>proces</a:t>
            </a:r>
            <a:r>
              <a:rPr lang="en-US" sz="1200">
                <a:solidFill>
                  <a:srgbClr val="000000"/>
                </a:solidFill>
                <a:latin typeface="Arimo"/>
              </a:rPr>
              <a:t> </a:t>
            </a:r>
            <a:r>
              <a:rPr lang="en-US" sz="1200" err="1">
                <a:solidFill>
                  <a:srgbClr val="000000"/>
                </a:solidFill>
                <a:latin typeface="Arimo"/>
              </a:rPr>
              <a:t>konsultacji</a:t>
            </a:r>
            <a:r>
              <a:rPr lang="en-US" sz="1200">
                <a:solidFill>
                  <a:srgbClr val="000000"/>
                </a:solidFill>
                <a:latin typeface="Arimo"/>
              </a:rPr>
              <a:t> </a:t>
            </a:r>
            <a:r>
              <a:rPr lang="en-US" sz="1200" err="1">
                <a:solidFill>
                  <a:srgbClr val="000000"/>
                </a:solidFill>
                <a:latin typeface="Arimo"/>
              </a:rPr>
              <a:t>społecznych</a:t>
            </a:r>
            <a:r>
              <a:rPr lang="en-US" sz="1200">
                <a:solidFill>
                  <a:srgbClr val="000000"/>
                </a:solidFill>
                <a:latin typeface="Arimo"/>
              </a:rPr>
              <a:t> </a:t>
            </a:r>
            <a:r>
              <a:rPr lang="en-US" sz="1200" err="1">
                <a:solidFill>
                  <a:srgbClr val="000000"/>
                </a:solidFill>
                <a:latin typeface="Arimo"/>
              </a:rPr>
              <a:t>zarówno</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poziomie</a:t>
            </a:r>
            <a:r>
              <a:rPr lang="en-US" sz="1200">
                <a:solidFill>
                  <a:srgbClr val="000000"/>
                </a:solidFill>
                <a:latin typeface="Arimo"/>
              </a:rPr>
              <a:t> </a:t>
            </a:r>
            <a:r>
              <a:rPr lang="en-US" sz="1200" err="1">
                <a:solidFill>
                  <a:srgbClr val="000000"/>
                </a:solidFill>
                <a:latin typeface="Arimo"/>
              </a:rPr>
              <a:t>centralnym</a:t>
            </a:r>
            <a:r>
              <a:rPr lang="en-US" sz="1200">
                <a:solidFill>
                  <a:srgbClr val="000000"/>
                </a:solidFill>
                <a:latin typeface="Arimo"/>
              </a:rPr>
              <a:t>, jak i </a:t>
            </a:r>
            <a:r>
              <a:rPr lang="en-US" sz="1200" err="1">
                <a:solidFill>
                  <a:srgbClr val="000000"/>
                </a:solidFill>
                <a:latin typeface="Arimo"/>
              </a:rPr>
              <a:t>lokalnym</a:t>
            </a:r>
            <a:r>
              <a:rPr lang="en-US" sz="1200">
                <a:solidFill>
                  <a:srgbClr val="000000"/>
                </a:solidFill>
                <a:latin typeface="Arimo"/>
              </a:rPr>
              <a:t>.</a:t>
            </a:r>
          </a:p>
          <a:p>
            <a:pPr algn="just">
              <a:lnSpc>
                <a:spcPts val="1770"/>
              </a:lnSpc>
            </a:pPr>
            <a:endParaRPr lang="en-US" sz="1200">
              <a:solidFill>
                <a:srgbClr val="000000"/>
              </a:solidFill>
              <a:latin typeface="Arimo"/>
            </a:endParaRPr>
          </a:p>
          <a:p>
            <a:pPr algn="just">
              <a:lnSpc>
                <a:spcPts val="1770"/>
              </a:lnSpc>
            </a:pPr>
            <a:r>
              <a:rPr lang="en-US" sz="1200">
                <a:solidFill>
                  <a:srgbClr val="000000"/>
                </a:solidFill>
                <a:latin typeface="Arimo"/>
              </a:rPr>
              <a:t>W </a:t>
            </a:r>
            <a:r>
              <a:rPr lang="en-US" sz="1200" err="1">
                <a:solidFill>
                  <a:srgbClr val="000000"/>
                </a:solidFill>
                <a:latin typeface="Arimo"/>
              </a:rPr>
              <a:t>okresie</a:t>
            </a:r>
            <a:r>
              <a:rPr lang="en-US" sz="1200">
                <a:solidFill>
                  <a:srgbClr val="000000"/>
                </a:solidFill>
                <a:latin typeface="Arimo"/>
              </a:rPr>
              <a:t> od </a:t>
            </a:r>
            <a:r>
              <a:rPr lang="en-US" sz="1200" err="1">
                <a:solidFill>
                  <a:srgbClr val="000000"/>
                </a:solidFill>
                <a:latin typeface="Arimo"/>
              </a:rPr>
              <a:t>listopada</a:t>
            </a:r>
            <a:r>
              <a:rPr lang="en-US" sz="1200">
                <a:solidFill>
                  <a:srgbClr val="000000"/>
                </a:solidFill>
                <a:latin typeface="Arimo"/>
              </a:rPr>
              <a:t> 2020 do </a:t>
            </a:r>
            <a:r>
              <a:rPr lang="en-US" sz="1200" err="1">
                <a:solidFill>
                  <a:srgbClr val="000000"/>
                </a:solidFill>
                <a:latin typeface="Arimo"/>
              </a:rPr>
              <a:t>października</a:t>
            </a:r>
            <a:r>
              <a:rPr lang="en-US" sz="1200">
                <a:solidFill>
                  <a:srgbClr val="000000"/>
                </a:solidFill>
                <a:latin typeface="Arimo"/>
              </a:rPr>
              <a:t> 2022 r. </a:t>
            </a:r>
            <a:r>
              <a:rPr lang="en-US" sz="1200" err="1">
                <a:solidFill>
                  <a:srgbClr val="000000"/>
                </a:solidFill>
                <a:latin typeface="Arimo"/>
              </a:rPr>
              <a:t>realizowaliśmy</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a:t>
            </a:r>
            <a:r>
              <a:rPr lang="en-US" sz="1200" err="1">
                <a:solidFill>
                  <a:srgbClr val="000000"/>
                </a:solidFill>
                <a:latin typeface="Arimo"/>
              </a:rPr>
              <a:t>Modelowe</a:t>
            </a:r>
            <a:r>
              <a:rPr lang="en-US" sz="1200">
                <a:solidFill>
                  <a:srgbClr val="000000"/>
                </a:solidFill>
                <a:latin typeface="Arimo"/>
              </a:rPr>
              <a:t> </a:t>
            </a:r>
            <a:r>
              <a:rPr lang="en-US" sz="1200" err="1">
                <a:solidFill>
                  <a:srgbClr val="000000"/>
                </a:solidFill>
                <a:latin typeface="Arimo"/>
              </a:rPr>
              <a:t>Społeczne</a:t>
            </a:r>
            <a:r>
              <a:rPr lang="en-US" sz="1200">
                <a:solidFill>
                  <a:srgbClr val="000000"/>
                </a:solidFill>
                <a:latin typeface="Arimo"/>
              </a:rPr>
              <a:t> Rady ds.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Niepełnosprawnych</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a:t>
            </a:r>
            <a:r>
              <a:rPr lang="en-US" sz="1200" err="1">
                <a:solidFill>
                  <a:srgbClr val="000000"/>
                </a:solidFill>
                <a:latin typeface="Arimo"/>
              </a:rPr>
              <a:t>rozpoczął</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od </a:t>
            </a:r>
            <a:r>
              <a:rPr lang="en-US" sz="1200" err="1">
                <a:solidFill>
                  <a:srgbClr val="000000"/>
                </a:solidFill>
                <a:latin typeface="Arimo"/>
              </a:rPr>
              <a:t>przeprowadzenia</a:t>
            </a:r>
            <a:r>
              <a:rPr lang="en-US" sz="1200">
                <a:solidFill>
                  <a:srgbClr val="000000"/>
                </a:solidFill>
                <a:latin typeface="Arimo"/>
              </a:rPr>
              <a:t> </a:t>
            </a:r>
            <a:r>
              <a:rPr lang="en-US" sz="1200" err="1">
                <a:solidFill>
                  <a:srgbClr val="000000"/>
                </a:solidFill>
                <a:latin typeface="Arimo"/>
              </a:rPr>
              <a:t>diagnozy</a:t>
            </a:r>
            <a:r>
              <a:rPr lang="en-US" sz="1200">
                <a:solidFill>
                  <a:srgbClr val="000000"/>
                </a:solidFill>
                <a:latin typeface="Arimo"/>
              </a:rPr>
              <a:t> </a:t>
            </a:r>
            <a:r>
              <a:rPr lang="en-US" sz="1200" err="1">
                <a:solidFill>
                  <a:srgbClr val="000000"/>
                </a:solidFill>
                <a:latin typeface="Arimo"/>
              </a:rPr>
              <a:t>funkcjonowania</a:t>
            </a:r>
            <a:r>
              <a:rPr lang="en-US" sz="1200">
                <a:solidFill>
                  <a:srgbClr val="000000"/>
                </a:solidFill>
                <a:latin typeface="Arimo"/>
              </a:rPr>
              <a:t> </a:t>
            </a:r>
            <a:r>
              <a:rPr lang="en-US" sz="1200" err="1">
                <a:solidFill>
                  <a:srgbClr val="000000"/>
                </a:solidFill>
                <a:latin typeface="Arimo"/>
              </a:rPr>
              <a:t>społecznych</a:t>
            </a:r>
            <a:r>
              <a:rPr lang="en-US" sz="1200">
                <a:solidFill>
                  <a:srgbClr val="000000"/>
                </a:solidFill>
                <a:latin typeface="Arimo"/>
              </a:rPr>
              <a:t> </a:t>
            </a:r>
            <a:r>
              <a:rPr lang="en-US" sz="1200" err="1">
                <a:solidFill>
                  <a:srgbClr val="000000"/>
                </a:solidFill>
                <a:latin typeface="Arimo"/>
              </a:rPr>
              <a:t>powiatowych</a:t>
            </a:r>
            <a:r>
              <a:rPr lang="en-US" sz="1200">
                <a:solidFill>
                  <a:srgbClr val="000000"/>
                </a:solidFill>
                <a:latin typeface="Arimo"/>
              </a:rPr>
              <a:t> rad do </a:t>
            </a:r>
            <a:r>
              <a:rPr lang="en-US" sz="1200" err="1">
                <a:solidFill>
                  <a:srgbClr val="000000"/>
                </a:solidFill>
                <a:latin typeface="Arimo"/>
              </a:rPr>
              <a:t>spraww</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niepełnosprawnych</a:t>
            </a:r>
            <a:r>
              <a:rPr lang="en-US" sz="1200">
                <a:solidFill>
                  <a:srgbClr val="000000"/>
                </a:solidFill>
                <a:latin typeface="Arimo"/>
              </a:rPr>
              <a:t>, </a:t>
            </a:r>
            <a:r>
              <a:rPr lang="en-US" sz="1200" err="1">
                <a:solidFill>
                  <a:srgbClr val="000000"/>
                </a:solidFill>
                <a:latin typeface="Arimo"/>
              </a:rPr>
              <a:t>która</a:t>
            </a:r>
            <a:r>
              <a:rPr lang="en-US" sz="1200">
                <a:solidFill>
                  <a:srgbClr val="000000"/>
                </a:solidFill>
                <a:latin typeface="Arimo"/>
              </a:rPr>
              <a:t> </a:t>
            </a:r>
            <a:r>
              <a:rPr lang="en-US" sz="1200" err="1">
                <a:solidFill>
                  <a:srgbClr val="000000"/>
                </a:solidFill>
                <a:latin typeface="Arimo"/>
              </a:rPr>
              <a:t>zakończyła</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a:t>
            </a:r>
            <a:r>
              <a:rPr lang="en-US" sz="1200" err="1">
                <a:solidFill>
                  <a:srgbClr val="000000"/>
                </a:solidFill>
                <a:latin typeface="Arimo"/>
              </a:rPr>
              <a:t>publikacją</a:t>
            </a:r>
            <a:r>
              <a:rPr lang="en-US" sz="1200">
                <a:solidFill>
                  <a:srgbClr val="000000"/>
                </a:solidFill>
                <a:latin typeface="Arimo"/>
              </a:rPr>
              <a:t> </a:t>
            </a:r>
            <a:r>
              <a:rPr lang="en-US" sz="1200" err="1">
                <a:solidFill>
                  <a:srgbClr val="000000"/>
                </a:solidFill>
                <a:latin typeface="Arimo"/>
              </a:rPr>
              <a:t>raportu</a:t>
            </a:r>
            <a:r>
              <a:rPr lang="en-US" sz="1200">
                <a:solidFill>
                  <a:srgbClr val="000000"/>
                </a:solidFill>
                <a:latin typeface="Arimo"/>
              </a:rPr>
              <a:t>. </a:t>
            </a:r>
            <a:r>
              <a:rPr lang="en-US" sz="1200" err="1">
                <a:solidFill>
                  <a:srgbClr val="000000"/>
                </a:solidFill>
                <a:latin typeface="Arimo"/>
              </a:rPr>
              <a:t>Następnie</a:t>
            </a:r>
            <a:r>
              <a:rPr lang="en-US" sz="1200">
                <a:solidFill>
                  <a:srgbClr val="000000"/>
                </a:solidFill>
                <a:latin typeface="Arimo"/>
              </a:rPr>
              <a:t> </a:t>
            </a:r>
            <a:r>
              <a:rPr lang="en-US" sz="1200" err="1">
                <a:solidFill>
                  <a:srgbClr val="000000"/>
                </a:solidFill>
                <a:latin typeface="Arimo"/>
              </a:rPr>
              <a:t>wraz</a:t>
            </a:r>
            <a:r>
              <a:rPr lang="en-US" sz="1200">
                <a:solidFill>
                  <a:srgbClr val="000000"/>
                </a:solidFill>
                <a:latin typeface="Arimo"/>
              </a:rPr>
              <a:t> z </a:t>
            </a:r>
            <a:r>
              <a:rPr lang="en-US" sz="1200" err="1">
                <a:solidFill>
                  <a:srgbClr val="000000"/>
                </a:solidFill>
                <a:latin typeface="Arimo"/>
              </a:rPr>
              <a:t>kilkunastoma</a:t>
            </a:r>
            <a:r>
              <a:rPr lang="en-US" sz="1200">
                <a:solidFill>
                  <a:srgbClr val="000000"/>
                </a:solidFill>
                <a:latin typeface="Arimo"/>
              </a:rPr>
              <a:t>        </a:t>
            </a:r>
          </a:p>
          <a:p>
            <a:pPr algn="just">
              <a:lnSpc>
                <a:spcPts val="1770"/>
              </a:lnSpc>
            </a:pPr>
            <a:endParaRPr lang="en-US" sz="1264">
              <a:solidFill>
                <a:srgbClr val="000000"/>
              </a:solidFill>
              <a:latin typeface="Arimo"/>
            </a:endParaRPr>
          </a:p>
          <a:p>
            <a:pPr>
              <a:lnSpc>
                <a:spcPts val="1770"/>
              </a:lnSpc>
            </a:pPr>
            <a:endParaRPr lang="en-US" sz="1264">
              <a:solidFill>
                <a:srgbClr val="000000"/>
              </a:solidFill>
              <a:latin typeface="Arimo"/>
            </a:endParaRPr>
          </a:p>
        </p:txBody>
      </p:sp>
      <p:sp>
        <p:nvSpPr>
          <p:cNvPr id="12" name="TextBox 12"/>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3" name="TextBox 13"/>
          <p:cNvSpPr txBox="1"/>
          <p:nvPr/>
        </p:nvSpPr>
        <p:spPr>
          <a:xfrm>
            <a:off x="4347989" y="772369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a:t>
            </a:r>
          </a:p>
        </p:txBody>
      </p:sp>
      <p:sp>
        <p:nvSpPr>
          <p:cNvPr id="14" name="TextBox 14"/>
          <p:cNvSpPr txBox="1"/>
          <p:nvPr/>
        </p:nvSpPr>
        <p:spPr>
          <a:xfrm>
            <a:off x="7164591" y="9654659"/>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799298"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5" name="TextBox 15"/>
          <p:cNvSpPr txBox="1"/>
          <p:nvPr/>
        </p:nvSpPr>
        <p:spPr>
          <a:xfrm>
            <a:off x="577793" y="2429833"/>
            <a:ext cx="6487486"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a:t>
            </a:r>
            <a:r>
              <a:rPr lang="en-US" sz="1200" spc="-48" err="1">
                <a:solidFill>
                  <a:srgbClr val="000000"/>
                </a:solidFill>
                <a:latin typeface="Arimo"/>
              </a:rPr>
              <a:t>Stowarzyszenie</a:t>
            </a:r>
            <a:r>
              <a:rPr lang="en-US" sz="1200" spc="-48">
                <a:solidFill>
                  <a:srgbClr val="000000"/>
                </a:solidFill>
                <a:latin typeface="Arimo"/>
              </a:rPr>
              <a:t> jest </a:t>
            </a:r>
            <a:r>
              <a:rPr lang="en-US" sz="1200" spc="-48" err="1">
                <a:solidFill>
                  <a:srgbClr val="000000"/>
                </a:solidFill>
                <a:latin typeface="Arimo"/>
              </a:rPr>
              <a:t>odpowiedzialne</a:t>
            </a:r>
            <a:r>
              <a:rPr lang="en-US" sz="1200" spc="-48">
                <a:solidFill>
                  <a:srgbClr val="000000"/>
                </a:solidFill>
                <a:latin typeface="Arimo"/>
              </a:rPr>
              <a:t> za </a:t>
            </a:r>
            <a:r>
              <a:rPr lang="en-US" sz="1200" spc="-48" err="1">
                <a:solidFill>
                  <a:srgbClr val="000000"/>
                </a:solidFill>
                <a:latin typeface="Arimo"/>
              </a:rPr>
              <a:t>ograniczenie</a:t>
            </a:r>
            <a:r>
              <a:rPr lang="en-US" sz="1200" spc="-48">
                <a:solidFill>
                  <a:srgbClr val="000000"/>
                </a:solidFill>
                <a:latin typeface="Arimo"/>
              </a:rPr>
              <a:t> </a:t>
            </a:r>
            <a:r>
              <a:rPr lang="en-US" sz="1200" spc="-48" err="1">
                <a:solidFill>
                  <a:srgbClr val="000000"/>
                </a:solidFill>
                <a:latin typeface="Arimo"/>
              </a:rPr>
              <a:t>ryzyka</a:t>
            </a:r>
            <a:r>
              <a:rPr lang="en-US" sz="1200" spc="-48">
                <a:solidFill>
                  <a:srgbClr val="000000"/>
                </a:solidFill>
                <a:latin typeface="Arimo"/>
              </a:rPr>
              <a:t> </a:t>
            </a:r>
            <a:r>
              <a:rPr lang="en-US" sz="1200" spc="-48" err="1">
                <a:solidFill>
                  <a:srgbClr val="000000"/>
                </a:solidFill>
                <a:latin typeface="Arimo"/>
              </a:rPr>
              <a:t>organizacyjnego</a:t>
            </a:r>
            <a:r>
              <a:rPr lang="en-US" sz="1200" spc="-48">
                <a:solidFill>
                  <a:srgbClr val="000000"/>
                </a:solidFill>
                <a:latin typeface="Arimo"/>
              </a:rPr>
              <a:t> </a:t>
            </a:r>
            <a:r>
              <a:rPr lang="en-US" sz="1200" spc="-48" err="1">
                <a:solidFill>
                  <a:srgbClr val="000000"/>
                </a:solidFill>
                <a:latin typeface="Arimo"/>
              </a:rPr>
              <a:t>oraz</a:t>
            </a:r>
            <a:r>
              <a:rPr lang="en-US" sz="1200" spc="-48">
                <a:solidFill>
                  <a:srgbClr val="000000"/>
                </a:solidFill>
                <a:latin typeface="Arimo"/>
              </a:rPr>
              <a:t> </a:t>
            </a:r>
            <a:r>
              <a:rPr lang="en-US" sz="1200" spc="-48" err="1">
                <a:solidFill>
                  <a:srgbClr val="000000"/>
                </a:solidFill>
                <a:latin typeface="Arimo"/>
              </a:rPr>
              <a:t>osobowego</a:t>
            </a:r>
            <a:br>
              <a:rPr lang="pl-PL" sz="1200" spc="-48">
                <a:solidFill>
                  <a:srgbClr val="000000"/>
                </a:solidFill>
                <a:latin typeface="Arimo"/>
              </a:rPr>
            </a:br>
            <a:r>
              <a:rPr lang="en-US" sz="1200" spc="-48">
                <a:solidFill>
                  <a:srgbClr val="000000"/>
                </a:solidFill>
                <a:latin typeface="Arimo"/>
              </a:rPr>
              <a:t>w </a:t>
            </a:r>
            <a:r>
              <a:rPr lang="en-US" sz="1200" spc="-48" err="1">
                <a:solidFill>
                  <a:srgbClr val="000000"/>
                </a:solidFill>
                <a:latin typeface="Arimo"/>
              </a:rPr>
              <a:t>zarządzaniu</a:t>
            </a:r>
            <a:r>
              <a:rPr lang="en-US" sz="1200" spc="-48">
                <a:solidFill>
                  <a:srgbClr val="000000"/>
                </a:solidFill>
                <a:latin typeface="Arimo"/>
              </a:rPr>
              <a:t> </a:t>
            </a:r>
            <a:r>
              <a:rPr lang="en-US" sz="1200" spc="-48" err="1">
                <a:solidFill>
                  <a:srgbClr val="000000"/>
                </a:solidFill>
                <a:latin typeface="Arimo"/>
              </a:rPr>
              <a:t>pracą</a:t>
            </a:r>
            <a:r>
              <a:rPr lang="en-US" sz="1200" spc="-48">
                <a:solidFill>
                  <a:srgbClr val="000000"/>
                </a:solidFill>
                <a:latin typeface="Arimo"/>
              </a:rPr>
              <a:t>, </a:t>
            </a:r>
            <a:r>
              <a:rPr lang="en-US" sz="1200" spc="-48" err="1">
                <a:solidFill>
                  <a:srgbClr val="000000"/>
                </a:solidFill>
                <a:latin typeface="Arimo"/>
              </a:rPr>
              <a:t>zaangażowaniem</a:t>
            </a:r>
            <a:r>
              <a:rPr lang="en-US" sz="1200" spc="-48">
                <a:solidFill>
                  <a:srgbClr val="000000"/>
                </a:solidFill>
                <a:latin typeface="Arimo"/>
              </a:rPr>
              <a:t> </a:t>
            </a:r>
            <a:r>
              <a:rPr lang="en-US" sz="1200" spc="-48" err="1">
                <a:solidFill>
                  <a:srgbClr val="000000"/>
                </a:solidFill>
                <a:latin typeface="Arimo"/>
              </a:rPr>
              <a:t>cywilnoprawnym</a:t>
            </a:r>
            <a:r>
              <a:rPr lang="en-US" sz="1200" spc="-48">
                <a:solidFill>
                  <a:srgbClr val="000000"/>
                </a:solidFill>
                <a:latin typeface="Arimo"/>
              </a:rPr>
              <a:t> i </a:t>
            </a:r>
            <a:r>
              <a:rPr lang="en-US" sz="1200" spc="-48" err="1">
                <a:solidFill>
                  <a:srgbClr val="000000"/>
                </a:solidFill>
                <a:latin typeface="Arimo"/>
              </a:rPr>
              <a:t>wolontaryjnym</a:t>
            </a:r>
            <a:r>
              <a:rPr lang="en-US" sz="1200" spc="-48">
                <a:solidFill>
                  <a:srgbClr val="000000"/>
                </a:solidFill>
                <a:latin typeface="Arimo"/>
              </a:rPr>
              <a:t> </a:t>
            </a:r>
            <a:r>
              <a:rPr lang="en-US" sz="1200" spc="-48" err="1">
                <a:solidFill>
                  <a:srgbClr val="000000"/>
                </a:solidFill>
                <a:latin typeface="Arimo"/>
              </a:rPr>
              <a:t>oraz</a:t>
            </a:r>
            <a:r>
              <a:rPr lang="en-US" sz="1200" spc="-48">
                <a:solidFill>
                  <a:srgbClr val="000000"/>
                </a:solidFill>
                <a:latin typeface="Arimo"/>
              </a:rPr>
              <a:t> </a:t>
            </a:r>
            <a:r>
              <a:rPr lang="en-US" sz="1200" spc="-48" err="1">
                <a:solidFill>
                  <a:srgbClr val="000000"/>
                </a:solidFill>
                <a:latin typeface="Arimo"/>
              </a:rPr>
              <a:t>promowanie</a:t>
            </a:r>
            <a:r>
              <a:rPr lang="en-US" sz="1200" spc="-48">
                <a:solidFill>
                  <a:srgbClr val="000000"/>
                </a:solidFill>
                <a:latin typeface="Arimo"/>
              </a:rPr>
              <a:t> </a:t>
            </a:r>
            <a:r>
              <a:rPr lang="en-US" sz="1200" spc="-48" err="1">
                <a:solidFill>
                  <a:srgbClr val="000000"/>
                </a:solidFill>
                <a:latin typeface="Arimo"/>
              </a:rPr>
              <a:t>pożądanych</a:t>
            </a:r>
            <a:r>
              <a:rPr lang="en-US" sz="1200" spc="-48">
                <a:solidFill>
                  <a:srgbClr val="000000"/>
                </a:solidFill>
                <a:latin typeface="Arimo"/>
              </a:rPr>
              <a:t>, </a:t>
            </a:r>
            <a:r>
              <a:rPr lang="en-US" sz="1200" spc="-48" err="1">
                <a:solidFill>
                  <a:srgbClr val="000000"/>
                </a:solidFill>
                <a:latin typeface="Arimo"/>
              </a:rPr>
              <a:t>zgodnych</a:t>
            </a:r>
            <a:r>
              <a:rPr lang="en-US" sz="1200" spc="-48">
                <a:solidFill>
                  <a:srgbClr val="000000"/>
                </a:solidFill>
                <a:latin typeface="Arimo"/>
              </a:rPr>
              <a:t> z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postaw</a:t>
            </a:r>
            <a:r>
              <a:rPr lang="en-US" sz="1200" spc="-48">
                <a:solidFill>
                  <a:srgbClr val="000000"/>
                </a:solidFill>
                <a:latin typeface="Arimo"/>
              </a:rPr>
              <a:t> i </a:t>
            </a:r>
            <a:r>
              <a:rPr lang="en-US" sz="1200" spc="-48" err="1">
                <a:solidFill>
                  <a:srgbClr val="000000"/>
                </a:solidFill>
                <a:latin typeface="Arimo"/>
              </a:rPr>
              <a:t>zachowań</a:t>
            </a:r>
            <a:r>
              <a:rPr lang="en-US" sz="1200" spc="-48">
                <a:solidFill>
                  <a:srgbClr val="000000"/>
                </a:solidFill>
                <a:latin typeface="Arimo"/>
              </a:rPr>
              <a:t> </a:t>
            </a:r>
            <a:r>
              <a:rPr lang="en-US" sz="1200" spc="-48" err="1">
                <a:solidFill>
                  <a:srgbClr val="000000"/>
                </a:solidFill>
                <a:latin typeface="Arimo"/>
              </a:rPr>
              <a:t>między</a:t>
            </a:r>
            <a:r>
              <a:rPr lang="en-US" sz="1200" spc="-48">
                <a:solidFill>
                  <a:srgbClr val="000000"/>
                </a:solidFill>
                <a:latin typeface="Arimo"/>
              </a:rPr>
              <a:t> </a:t>
            </a:r>
            <a:r>
              <a:rPr lang="en-US" sz="1200" spc="-48" err="1">
                <a:solidFill>
                  <a:srgbClr val="000000"/>
                </a:solidFill>
                <a:latin typeface="Arimo"/>
              </a:rPr>
              <a:t>pracownikami</a:t>
            </a:r>
            <a:r>
              <a:rPr lang="en-US" sz="1200" spc="-48">
                <a:solidFill>
                  <a:srgbClr val="000000"/>
                </a:solidFill>
                <a:latin typeface="Arimo"/>
              </a:rPr>
              <a:t>/</a:t>
            </a:r>
            <a:r>
              <a:rPr lang="en-US" sz="1200" spc="-48" err="1">
                <a:solidFill>
                  <a:srgbClr val="000000"/>
                </a:solidFill>
                <a:latin typeface="Arimo"/>
              </a:rPr>
              <a:t>zleceniobiorcami</a:t>
            </a:r>
            <a:r>
              <a:rPr lang="en-US" sz="1200" spc="-48">
                <a:solidFill>
                  <a:srgbClr val="000000"/>
                </a:solidFill>
                <a:latin typeface="Arimo"/>
              </a:rPr>
              <a:t>/</a:t>
            </a:r>
            <a:r>
              <a:rPr lang="en-US" sz="1200" spc="-48" err="1">
                <a:solidFill>
                  <a:srgbClr val="000000"/>
                </a:solidFill>
                <a:latin typeface="Arimo"/>
              </a:rPr>
              <a:t>wolontariuszami</a:t>
            </a:r>
            <a:r>
              <a:rPr lang="en-US" sz="1200" spc="-48">
                <a:solidFill>
                  <a:srgbClr val="000000"/>
                </a:solidFill>
                <a:latin typeface="Arimo"/>
              </a:rPr>
              <a:t>, w </a:t>
            </a:r>
            <a:r>
              <a:rPr lang="en-US" sz="1200" spc="-48" err="1">
                <a:solidFill>
                  <a:srgbClr val="000000"/>
                </a:solidFill>
                <a:latin typeface="Arimo"/>
              </a:rPr>
              <a:t>związku</a:t>
            </a:r>
            <a:r>
              <a:rPr lang="en-US" sz="1200" spc="-48">
                <a:solidFill>
                  <a:srgbClr val="000000"/>
                </a:solidFill>
                <a:latin typeface="Arimo"/>
              </a:rPr>
              <a:t> z </a:t>
            </a:r>
            <a:r>
              <a:rPr lang="en-US" sz="1200" spc="-48" err="1">
                <a:solidFill>
                  <a:srgbClr val="000000"/>
                </a:solidFill>
                <a:latin typeface="Arimo"/>
              </a:rPr>
              <a:t>tym</a:t>
            </a:r>
            <a:r>
              <a:rPr lang="en-US" sz="1200" spc="-48">
                <a:solidFill>
                  <a:srgbClr val="000000"/>
                </a:solidFill>
                <a:latin typeface="Arimo"/>
              </a:rPr>
              <a:t> </a:t>
            </a:r>
            <a:r>
              <a:rPr lang="en-US" sz="1200" spc="-48" err="1">
                <a:solidFill>
                  <a:srgbClr val="000000"/>
                </a:solidFill>
                <a:latin typeface="Arimo"/>
              </a:rPr>
              <a:t>zobowiązane</a:t>
            </a:r>
            <a:r>
              <a:rPr lang="en-US" sz="1200" spc="-48">
                <a:solidFill>
                  <a:srgbClr val="000000"/>
                </a:solidFill>
                <a:latin typeface="Arimo"/>
              </a:rPr>
              <a:t> jest do:</a:t>
            </a:r>
          </a:p>
          <a:p>
            <a:pPr algn="just">
              <a:lnSpc>
                <a:spcPts val="1439"/>
              </a:lnSpc>
              <a:spcBef>
                <a:spcPct val="0"/>
              </a:spcBef>
            </a:pPr>
            <a:endParaRPr lang="en-US" sz="1200" spc="-48">
              <a:solidFill>
                <a:srgbClr val="000000"/>
              </a:solidFill>
              <a:latin typeface="Arimo"/>
            </a:endParaRPr>
          </a:p>
        </p:txBody>
      </p:sp>
      <p:grpSp>
        <p:nvGrpSpPr>
          <p:cNvPr id="16" name="Group 16"/>
          <p:cNvGrpSpPr/>
          <p:nvPr/>
        </p:nvGrpSpPr>
        <p:grpSpPr>
          <a:xfrm>
            <a:off x="820242" y="3280279"/>
            <a:ext cx="6245037" cy="542925"/>
            <a:chOff x="0" y="0"/>
            <a:chExt cx="8326716" cy="723900"/>
          </a:xfrm>
        </p:grpSpPr>
        <p:sp>
          <p:nvSpPr>
            <p:cNvPr id="17" name="TextBox 17"/>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rozwiązywania konfliktów z / lub pomiędzy pracownikami/zleceniobiorcami/wolontariuszami bez zbędnej zwłoki;</a:t>
              </a:r>
            </a:p>
          </p:txBody>
        </p:sp>
        <p:sp>
          <p:nvSpPr>
            <p:cNvPr id="18" name="TextBox 1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19" name="Group 19"/>
          <p:cNvGrpSpPr/>
          <p:nvPr/>
        </p:nvGrpSpPr>
        <p:grpSpPr>
          <a:xfrm>
            <a:off x="820242" y="3851581"/>
            <a:ext cx="6245037" cy="364842"/>
            <a:chOff x="0" y="0"/>
            <a:chExt cx="8326716" cy="486456"/>
          </a:xfrm>
        </p:grpSpPr>
        <p:sp>
          <p:nvSpPr>
            <p:cNvPr id="20" name="TextBox 20"/>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dawania przykładu właściwej postawy przez swoich Członków;</a:t>
              </a:r>
            </a:p>
          </p:txBody>
        </p:sp>
        <p:sp>
          <p:nvSpPr>
            <p:cNvPr id="21" name="TextBox 21"/>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2" name="Group 22"/>
          <p:cNvGrpSpPr/>
          <p:nvPr/>
        </p:nvGrpSpPr>
        <p:grpSpPr>
          <a:xfrm>
            <a:off x="820242" y="4349773"/>
            <a:ext cx="6245037" cy="723900"/>
            <a:chOff x="0" y="0"/>
            <a:chExt cx="8326716" cy="965200"/>
          </a:xfrm>
        </p:grpSpPr>
        <p:sp>
          <p:nvSpPr>
            <p:cNvPr id="23" name="TextBox 23"/>
            <p:cNvSpPr txBox="1"/>
            <p:nvPr/>
          </p:nvSpPr>
          <p:spPr>
            <a:xfrm>
              <a:off x="316235" y="-19050"/>
              <a:ext cx="8010481" cy="9842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wykazania otwartości na informacje zwrotne przekazywane przez pracowników/zleceniobiorców/wolontariuszy;</a:t>
              </a:r>
            </a:p>
            <a:p>
              <a:pPr algn="just">
                <a:lnSpc>
                  <a:spcPts val="1439"/>
                </a:lnSpc>
                <a:spcBef>
                  <a:spcPct val="0"/>
                </a:spcBef>
              </a:pPr>
              <a:endParaRPr lang="en-US" sz="1200" spc="-48">
                <a:solidFill>
                  <a:srgbClr val="000000"/>
                </a:solidFill>
                <a:latin typeface="Arimo"/>
              </a:endParaRPr>
            </a:p>
          </p:txBody>
        </p:sp>
        <p:sp>
          <p:nvSpPr>
            <p:cNvPr id="24" name="TextBox 24"/>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grpSp>
      <p:grpSp>
        <p:nvGrpSpPr>
          <p:cNvPr id="25" name="Group 25"/>
          <p:cNvGrpSpPr/>
          <p:nvPr/>
        </p:nvGrpSpPr>
        <p:grpSpPr>
          <a:xfrm>
            <a:off x="799298" y="4997473"/>
            <a:ext cx="6245037" cy="904875"/>
            <a:chOff x="0" y="0"/>
            <a:chExt cx="8326716" cy="1206500"/>
          </a:xfrm>
        </p:grpSpPr>
        <p:sp>
          <p:nvSpPr>
            <p:cNvPr id="26" name="TextBox 26"/>
            <p:cNvSpPr txBox="1"/>
            <p:nvPr/>
          </p:nvSpPr>
          <p:spPr>
            <a:xfrm>
              <a:off x="316235" y="-19050"/>
              <a:ext cx="8010481" cy="12255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rozpatrywania przypadków problemów związanych z relacjami, które wymagają interwencji ze strony Stowarzyszenia w celu ograniczenia ryzyka organizacyjnego i osobowego w zarządzaniu Stowarzyszeniem.</a:t>
              </a: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8" name="TextBox 28"/>
          <p:cNvSpPr txBox="1"/>
          <p:nvPr/>
        </p:nvSpPr>
        <p:spPr>
          <a:xfrm>
            <a:off x="577793" y="5993109"/>
            <a:ext cx="6487486" cy="18288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Stowarzyszenie dba o podnoszenie kompetencji pracowników/zleceniobiorców/wolontariuszy                      w zakresie świadomości ryzyka związanego z wystąpieniem zjawisk niepożądanych                                         w zatrudnieniu/zleceniu/wolontariacie. W sytuacji wystąpienia tych zjawisk podejmuje dodatkowe działania informacyjne oraz prewencyjne.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Stowarzyszenie na wniosek pracownika/zleceniobiorcy/wolontariusza, który w Postępowaniu jest typowany jako ofiara, może zapewnić mu niezbędną pomoc, w szczególności medyczną, psychologiczną lub prawną.</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9" name="TextBox 29"/>
          <p:cNvSpPr txBox="1"/>
          <p:nvPr/>
        </p:nvSpPr>
        <p:spPr>
          <a:xfrm>
            <a:off x="286371" y="7802859"/>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5</a:t>
            </a:r>
          </a:p>
          <a:p>
            <a:pPr algn="ctr">
              <a:lnSpc>
                <a:spcPts val="1439"/>
              </a:lnSpc>
              <a:spcBef>
                <a:spcPct val="0"/>
              </a:spcBef>
            </a:pPr>
            <a:r>
              <a:rPr lang="en-US" sz="1200" spc="-48">
                <a:solidFill>
                  <a:srgbClr val="000000"/>
                </a:solidFill>
                <a:latin typeface="Arimo Bold"/>
              </a:rPr>
              <a:t>Prawa i obowiązki pracowników/zleceniobiorców/wolontariuszy</a:t>
            </a:r>
          </a:p>
        </p:txBody>
      </p:sp>
      <p:sp>
        <p:nvSpPr>
          <p:cNvPr id="30" name="TextBox 30"/>
          <p:cNvSpPr txBox="1"/>
          <p:nvPr/>
        </p:nvSpPr>
        <p:spPr>
          <a:xfrm>
            <a:off x="556849" y="8408160"/>
            <a:ext cx="6487486" cy="923925"/>
          </a:xfrm>
          <a:prstGeom prst="rect">
            <a:avLst/>
          </a:prstGeom>
        </p:spPr>
        <p:txBody>
          <a:bodyPr lIns="0" tIns="0" rIns="0" bIns="0" rtlCol="0" anchor="t">
            <a:spAutoFit/>
          </a:bodyPr>
          <a:lstStyle/>
          <a:p>
            <a:pPr marL="259080" lvl="1" indent="-129540" algn="just">
              <a:lnSpc>
                <a:spcPts val="1439"/>
              </a:lnSpc>
              <a:buFont typeface="Arial"/>
              <a:buChar char="•"/>
            </a:pPr>
            <a:r>
              <a:rPr lang="en-US" sz="1200" spc="-48">
                <a:solidFill>
                  <a:srgbClr val="000000"/>
                </a:solidFill>
                <a:latin typeface="Arimo"/>
              </a:rPr>
              <a:t> Pracownik, zleceniobiorca/wolontariusz, który twierdzi, że w stosunku do niego lub innej osoby wykonującej pracę/zlecenie/wolontariat stosowane jest zjawisko niepożądane, jest uprawniony do przedstawienia Stowarzyszeniu „.............................”  - Zawiadomienia. </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997294" y="1610683"/>
            <a:ext cx="6067984" cy="561975"/>
          </a:xfrm>
          <a:prstGeom prst="rect">
            <a:avLst/>
          </a:prstGeom>
        </p:spPr>
        <p:txBody>
          <a:bodyPr lIns="0" tIns="0" rIns="0" bIns="0" rtlCol="0" anchor="t">
            <a:spAutoFit/>
          </a:bodyPr>
          <a:lstStyle/>
          <a:p>
            <a:pPr>
              <a:lnSpc>
                <a:spcPts val="1439"/>
              </a:lnSpc>
              <a:spcBef>
                <a:spcPct val="0"/>
              </a:spcBef>
            </a:pPr>
            <a:r>
              <a:rPr lang="en-US" sz="1200" spc="-48">
                <a:solidFill>
                  <a:srgbClr val="000000"/>
                </a:solidFill>
                <a:latin typeface="Arimo"/>
              </a:rPr>
              <a:t>uruchomieniu formularza dostępnego w kanałach komunikacji wykorzystywanych Stowarzyszeniu, umożliwiającego m.in. przekazanie Zawiadomienia przez pracownika/zleceniobiorcę/wolontariusza;</a:t>
            </a:r>
          </a:p>
        </p:txBody>
      </p:sp>
      <p:sp>
        <p:nvSpPr>
          <p:cNvPr id="32" name="TextBox 32"/>
          <p:cNvSpPr txBox="1"/>
          <p:nvPr/>
        </p:nvSpPr>
        <p:spPr>
          <a:xfrm>
            <a:off x="3988539" y="876298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3" name="TextBox 3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31</a:t>
            </a:r>
          </a:p>
        </p:txBody>
      </p:sp>
      <p:sp>
        <p:nvSpPr>
          <p:cNvPr id="34" name="TextBox 39">
            <a:extLst>
              <a:ext uri="{FF2B5EF4-FFF2-40B4-BE49-F238E27FC236}">
                <a16:creationId xmlns:a16="http://schemas.microsoft.com/office/drawing/2014/main" id="{15F269D5-237E-C086-4186-99720BD6123A}"/>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35" name="TextBox 40">
            <a:extLst>
              <a:ext uri="{FF2B5EF4-FFF2-40B4-BE49-F238E27FC236}">
                <a16:creationId xmlns:a16="http://schemas.microsoft.com/office/drawing/2014/main" id="{98D6B1CA-354E-F69E-A9BE-8A13BFA14243}"/>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8877"/>
            <a:ext cx="6487486" cy="40005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a:t>
            </a:r>
            <a:r>
              <a:rPr lang="en-US" sz="1200" spc="-48" err="1">
                <a:solidFill>
                  <a:srgbClr val="000000"/>
                </a:solidFill>
                <a:latin typeface="Arimo"/>
              </a:rPr>
              <a:t>Bezpodstawne</a:t>
            </a:r>
            <a:r>
              <a:rPr lang="en-US" sz="1200" spc="-48">
                <a:solidFill>
                  <a:srgbClr val="000000"/>
                </a:solidFill>
                <a:latin typeface="Arimo"/>
              </a:rPr>
              <a:t> </a:t>
            </a:r>
            <a:r>
              <a:rPr lang="en-US" sz="1200" spc="-48" err="1">
                <a:solidFill>
                  <a:srgbClr val="000000"/>
                </a:solidFill>
                <a:latin typeface="Arimo"/>
              </a:rPr>
              <a:t>oskarżanie</a:t>
            </a:r>
            <a:r>
              <a:rPr lang="en-US" sz="1200" spc="-48">
                <a:solidFill>
                  <a:srgbClr val="000000"/>
                </a:solidFill>
                <a:latin typeface="Arimo"/>
              </a:rPr>
              <a:t> o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a:t>
            </a:r>
            <a:r>
              <a:rPr lang="en-US" sz="1200" spc="-48" err="1">
                <a:solidFill>
                  <a:srgbClr val="000000"/>
                </a:solidFill>
                <a:latin typeface="Arimo"/>
              </a:rPr>
              <a:t>wśród</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działających</a:t>
            </a:r>
            <a:r>
              <a:rPr lang="en-US" sz="1200" spc="-48">
                <a:solidFill>
                  <a:srgbClr val="000000"/>
                </a:solidFill>
                <a:latin typeface="Arimo"/>
              </a:rPr>
              <a:t> na </a:t>
            </a:r>
            <a:r>
              <a:rPr lang="en-US" sz="1200" spc="-48" err="1">
                <a:solidFill>
                  <a:srgbClr val="000000"/>
                </a:solidFill>
                <a:latin typeface="Arimo"/>
              </a:rPr>
              <a:t>rzecz</a:t>
            </a:r>
            <a:r>
              <a:rPr lang="en-US" sz="1200" spc="-48">
                <a:solidFill>
                  <a:srgbClr val="000000"/>
                </a:solidFill>
                <a:latin typeface="Arimo"/>
              </a:rPr>
              <a:t> </a:t>
            </a:r>
            <a:r>
              <a:rPr lang="en-US" sz="1200" spc="-48" err="1">
                <a:solidFill>
                  <a:srgbClr val="000000"/>
                </a:solidFill>
                <a:latin typeface="Arimo"/>
              </a:rPr>
              <a:t>Stowarzyszenia</a:t>
            </a:r>
            <a:r>
              <a:rPr lang="en-US" sz="1200" spc="-48">
                <a:solidFill>
                  <a:srgbClr val="000000"/>
                </a:solidFill>
                <a:latin typeface="Arimo"/>
              </a:rPr>
              <a:t> jest </a:t>
            </a:r>
            <a:r>
              <a:rPr lang="en-US" sz="1200" spc="-48" err="1">
                <a:solidFill>
                  <a:srgbClr val="000000"/>
                </a:solidFill>
                <a:latin typeface="Arimo"/>
              </a:rPr>
              <a:t>zabronione</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a:t>
            </a:r>
            <a:r>
              <a:rPr lang="en-US" sz="1200" spc="-48" err="1">
                <a:solidFill>
                  <a:srgbClr val="000000"/>
                </a:solidFill>
                <a:latin typeface="Arimo"/>
              </a:rPr>
              <a:t>Pracownik</a:t>
            </a:r>
            <a:r>
              <a:rPr lang="en-US" sz="1200" spc="-48">
                <a:solidFill>
                  <a:srgbClr val="000000"/>
                </a:solidFill>
                <a:latin typeface="Arimo"/>
              </a:rPr>
              <a:t>/</a:t>
            </a:r>
            <a:r>
              <a:rPr lang="en-US" sz="1200" spc="-48" err="1">
                <a:solidFill>
                  <a:srgbClr val="000000"/>
                </a:solidFill>
                <a:latin typeface="Arimo"/>
              </a:rPr>
              <a:t>zleceniobiorca</a:t>
            </a:r>
            <a:r>
              <a:rPr lang="en-US" sz="1200" spc="-48">
                <a:solidFill>
                  <a:srgbClr val="000000"/>
                </a:solidFill>
                <a:latin typeface="Arimo"/>
              </a:rPr>
              <a:t>/</a:t>
            </a:r>
            <a:r>
              <a:rPr lang="en-US" sz="1200" spc="-48" err="1">
                <a:solidFill>
                  <a:srgbClr val="000000"/>
                </a:solidFill>
                <a:latin typeface="Arimo"/>
              </a:rPr>
              <a:t>wolontariusz</a:t>
            </a:r>
            <a:r>
              <a:rPr lang="en-US" sz="1200" spc="-48">
                <a:solidFill>
                  <a:srgbClr val="000000"/>
                </a:solidFill>
                <a:latin typeface="Arimo"/>
              </a:rPr>
              <a:t>, </a:t>
            </a:r>
            <a:r>
              <a:rPr lang="en-US" sz="1200" spc="-48" err="1">
                <a:solidFill>
                  <a:srgbClr val="000000"/>
                </a:solidFill>
                <a:latin typeface="Arimo"/>
              </a:rPr>
              <a:t>będący</a:t>
            </a:r>
            <a:r>
              <a:rPr lang="en-US" sz="1200" spc="-48">
                <a:solidFill>
                  <a:srgbClr val="000000"/>
                </a:solidFill>
                <a:latin typeface="Arimo"/>
              </a:rPr>
              <a:t> </a:t>
            </a:r>
            <a:r>
              <a:rPr lang="en-US" sz="1200" spc="-48" err="1">
                <a:solidFill>
                  <a:srgbClr val="000000"/>
                </a:solidFill>
                <a:latin typeface="Arimo"/>
              </a:rPr>
              <a:t>domniemaną</a:t>
            </a:r>
            <a:r>
              <a:rPr lang="en-US" sz="1200" spc="-48">
                <a:solidFill>
                  <a:srgbClr val="000000"/>
                </a:solidFill>
                <a:latin typeface="Arimo"/>
              </a:rPr>
              <a:t> </a:t>
            </a:r>
            <a:r>
              <a:rPr lang="en-US" sz="1200" spc="-48" err="1">
                <a:solidFill>
                  <a:srgbClr val="000000"/>
                </a:solidFill>
                <a:latin typeface="Arimo"/>
              </a:rPr>
              <a:t>ofiarą</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zawnioskować</a:t>
            </a:r>
            <a:r>
              <a:rPr lang="en-US" sz="1200" spc="-48">
                <a:solidFill>
                  <a:srgbClr val="000000"/>
                </a:solidFill>
                <a:latin typeface="Arimo"/>
              </a:rPr>
              <a:t> do </a:t>
            </a:r>
            <a:r>
              <a:rPr lang="en-US" sz="1200" spc="-48" err="1">
                <a:solidFill>
                  <a:srgbClr val="000000"/>
                </a:solidFill>
                <a:latin typeface="Arimo"/>
              </a:rPr>
              <a:t>Stowarzyszenia</a:t>
            </a:r>
            <a:r>
              <a:rPr lang="en-US" sz="1200" spc="-48">
                <a:solidFill>
                  <a:srgbClr val="000000"/>
                </a:solidFill>
                <a:latin typeface="Arimo"/>
              </a:rPr>
              <a:t> o </a:t>
            </a:r>
            <a:r>
              <a:rPr lang="en-US" sz="1200" spc="-48" err="1">
                <a:solidFill>
                  <a:srgbClr val="000000"/>
                </a:solidFill>
                <a:latin typeface="Arimo"/>
              </a:rPr>
              <a:t>przeniesienie</a:t>
            </a:r>
            <a:r>
              <a:rPr lang="en-US" sz="1200" spc="-48">
                <a:solidFill>
                  <a:srgbClr val="000000"/>
                </a:solidFill>
                <a:latin typeface="Arimo"/>
              </a:rPr>
              <a:t> na </a:t>
            </a:r>
            <a:r>
              <a:rPr lang="en-US" sz="1200" spc="-48" err="1">
                <a:solidFill>
                  <a:srgbClr val="000000"/>
                </a:solidFill>
                <a:latin typeface="Arimo"/>
              </a:rPr>
              <a:t>inne</a:t>
            </a:r>
            <a:r>
              <a:rPr lang="en-US" sz="1200" spc="-48">
                <a:solidFill>
                  <a:srgbClr val="000000"/>
                </a:solidFill>
                <a:latin typeface="Arimo"/>
              </a:rPr>
              <a:t> stanowisko pracy </a:t>
            </a:r>
            <a:r>
              <a:rPr lang="en-US" sz="1200" spc="-48" err="1">
                <a:solidFill>
                  <a:srgbClr val="000000"/>
                </a:solidFill>
                <a:latin typeface="Arimo"/>
              </a:rPr>
              <a:t>lub</a:t>
            </a:r>
            <a:r>
              <a:rPr lang="en-US" sz="1200" spc="-48">
                <a:solidFill>
                  <a:srgbClr val="000000"/>
                </a:solidFill>
                <a:latin typeface="Arimo"/>
              </a:rPr>
              <a:t> do </a:t>
            </a:r>
            <a:r>
              <a:rPr lang="en-US" sz="1200" spc="-48" err="1">
                <a:solidFill>
                  <a:srgbClr val="000000"/>
                </a:solidFill>
                <a:latin typeface="Arimo"/>
              </a:rPr>
              <a:t>innego</a:t>
            </a:r>
            <a:r>
              <a:rPr lang="en-US" sz="1200" spc="-48">
                <a:solidFill>
                  <a:srgbClr val="000000"/>
                </a:solidFill>
                <a:latin typeface="Arimo"/>
              </a:rPr>
              <a:t> </a:t>
            </a:r>
            <a:r>
              <a:rPr lang="en-US" sz="1200" spc="-48" err="1">
                <a:solidFill>
                  <a:srgbClr val="000000"/>
                </a:solidFill>
                <a:latin typeface="Arimo"/>
              </a:rPr>
              <a:t>miejsca</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zastosowania</a:t>
            </a:r>
            <a:r>
              <a:rPr lang="en-US" sz="1200" spc="-48">
                <a:solidFill>
                  <a:srgbClr val="000000"/>
                </a:solidFill>
                <a:latin typeface="Arimo"/>
              </a:rPr>
              <a:t> </a:t>
            </a:r>
            <a:r>
              <a:rPr lang="en-US" sz="1200" spc="-48" err="1">
                <a:solidFill>
                  <a:srgbClr val="000000"/>
                </a:solidFill>
                <a:latin typeface="Arimo"/>
              </a:rPr>
              <a:t>wobec</a:t>
            </a:r>
            <a:r>
              <a:rPr lang="en-US" sz="1200" spc="-48">
                <a:solidFill>
                  <a:srgbClr val="000000"/>
                </a:solidFill>
                <a:latin typeface="Arimo"/>
              </a:rPr>
              <a:t> </a:t>
            </a:r>
            <a:r>
              <a:rPr lang="en-US" sz="1200" spc="-48" err="1">
                <a:solidFill>
                  <a:srgbClr val="000000"/>
                </a:solidFill>
                <a:latin typeface="Arimo"/>
              </a:rPr>
              <a:t>niego</a:t>
            </a:r>
            <a:r>
              <a:rPr lang="en-US" sz="1200" spc="-48">
                <a:solidFill>
                  <a:srgbClr val="000000"/>
                </a:solidFill>
                <a:latin typeface="Arimo"/>
              </a:rPr>
              <a:t> </a:t>
            </a:r>
            <a:r>
              <a:rPr lang="en-US" sz="1200" spc="-48" err="1">
                <a:solidFill>
                  <a:srgbClr val="000000"/>
                </a:solidFill>
                <a:latin typeface="Arimo"/>
              </a:rPr>
              <a:t>innej</a:t>
            </a:r>
            <a:r>
              <a:rPr lang="en-US" sz="1200" spc="-48">
                <a:solidFill>
                  <a:srgbClr val="000000"/>
                </a:solidFill>
                <a:latin typeface="Arimo"/>
              </a:rPr>
              <a:t> </a:t>
            </a:r>
            <a:r>
              <a:rPr lang="en-US" sz="1200" spc="-48" err="1">
                <a:solidFill>
                  <a:srgbClr val="000000"/>
                </a:solidFill>
                <a:latin typeface="Arimo"/>
              </a:rPr>
              <a:t>formy</a:t>
            </a:r>
            <a:r>
              <a:rPr lang="en-US" sz="1200" spc="-48">
                <a:solidFill>
                  <a:srgbClr val="000000"/>
                </a:solidFill>
                <a:latin typeface="Arimo"/>
              </a:rPr>
              <a:t> </a:t>
            </a:r>
            <a:r>
              <a:rPr lang="en-US" sz="1200" spc="-48" err="1">
                <a:solidFill>
                  <a:srgbClr val="000000"/>
                </a:solidFill>
                <a:latin typeface="Arimo"/>
              </a:rPr>
              <a:t>zatrudnienia</a:t>
            </a:r>
            <a:r>
              <a:rPr lang="en-US" sz="1200" spc="-48">
                <a:solidFill>
                  <a:srgbClr val="000000"/>
                </a:solidFill>
                <a:latin typeface="Arimo"/>
              </a:rPr>
              <a:t>/</a:t>
            </a:r>
            <a:r>
              <a:rPr lang="en-US" sz="1200" spc="-48" err="1">
                <a:solidFill>
                  <a:srgbClr val="000000"/>
                </a:solidFill>
                <a:latin typeface="Arimo"/>
              </a:rPr>
              <a:t>zlecenia</a:t>
            </a:r>
            <a:r>
              <a:rPr lang="en-US" sz="1200" spc="-48">
                <a:solidFill>
                  <a:srgbClr val="000000"/>
                </a:solidFill>
                <a:latin typeface="Arimo"/>
              </a:rPr>
              <a:t>/</a:t>
            </a:r>
            <a:r>
              <a:rPr lang="en-US" sz="1200" spc="-48" err="1">
                <a:solidFill>
                  <a:srgbClr val="000000"/>
                </a:solidFill>
                <a:latin typeface="Arimo"/>
              </a:rPr>
              <a:t>zaangażowania</a:t>
            </a:r>
            <a:r>
              <a:rPr lang="en-US" sz="1200" spc="-48">
                <a:solidFill>
                  <a:srgbClr val="000000"/>
                </a:solidFill>
                <a:latin typeface="Arimo"/>
              </a:rPr>
              <a:t>. </a:t>
            </a:r>
            <a:r>
              <a:rPr lang="en-US" sz="1200" spc="-48" err="1">
                <a:solidFill>
                  <a:srgbClr val="000000"/>
                </a:solidFill>
                <a:latin typeface="Arimo"/>
              </a:rPr>
              <a:t>Przeniesienie</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polegać</a:t>
            </a:r>
            <a:r>
              <a:rPr lang="en-US" sz="1200" spc="-48">
                <a:solidFill>
                  <a:srgbClr val="000000"/>
                </a:solidFill>
                <a:latin typeface="Arimo"/>
              </a:rPr>
              <a:t> na </a:t>
            </a:r>
            <a:r>
              <a:rPr lang="en-US" sz="1200" spc="-48" err="1">
                <a:solidFill>
                  <a:srgbClr val="000000"/>
                </a:solidFill>
                <a:latin typeface="Arimo"/>
              </a:rPr>
              <a:t>zmianie</a:t>
            </a:r>
            <a:r>
              <a:rPr lang="en-US" sz="1200" spc="-48">
                <a:solidFill>
                  <a:srgbClr val="000000"/>
                </a:solidFill>
                <a:latin typeface="Arimo"/>
              </a:rPr>
              <a:t> </a:t>
            </a:r>
            <a:r>
              <a:rPr lang="en-US" sz="1200" spc="-48" err="1">
                <a:solidFill>
                  <a:srgbClr val="000000"/>
                </a:solidFill>
                <a:latin typeface="Arimo"/>
              </a:rPr>
              <a:t>miejsca</a:t>
            </a:r>
            <a:r>
              <a:rPr lang="en-US" sz="1200" spc="-48">
                <a:solidFill>
                  <a:srgbClr val="000000"/>
                </a:solidFill>
                <a:latin typeface="Arimo"/>
              </a:rPr>
              <a:t> </a:t>
            </a:r>
            <a:r>
              <a:rPr lang="en-US" sz="1200" spc="-48" err="1">
                <a:solidFill>
                  <a:srgbClr val="000000"/>
                </a:solidFill>
                <a:latin typeface="Arimo"/>
              </a:rPr>
              <a:t>wykonywania</a:t>
            </a:r>
            <a:r>
              <a:rPr lang="en-US" sz="1200" spc="-48">
                <a:solidFill>
                  <a:srgbClr val="000000"/>
                </a:solidFill>
                <a:latin typeface="Arimo"/>
              </a:rPr>
              <a:t> pracy/</a:t>
            </a:r>
            <a:r>
              <a:rPr lang="en-US" sz="1200" spc="-48" err="1">
                <a:solidFill>
                  <a:srgbClr val="000000"/>
                </a:solidFill>
                <a:latin typeface="Arimo"/>
              </a:rPr>
              <a:t>zlecenia</a:t>
            </a:r>
            <a:r>
              <a:rPr lang="en-US" sz="1200" spc="-48">
                <a:solidFill>
                  <a:srgbClr val="000000"/>
                </a:solidFill>
                <a:latin typeface="Arimo"/>
              </a:rPr>
              <a:t>/</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połączonej</a:t>
            </a:r>
            <a:r>
              <a:rPr lang="en-US" sz="1200" spc="-48">
                <a:solidFill>
                  <a:srgbClr val="000000"/>
                </a:solidFill>
                <a:latin typeface="Arimo"/>
              </a:rPr>
              <a:t> w </a:t>
            </a:r>
            <a:r>
              <a:rPr lang="en-US" sz="1200" spc="-48" err="1">
                <a:solidFill>
                  <a:srgbClr val="000000"/>
                </a:solidFill>
                <a:latin typeface="Arimo"/>
              </a:rPr>
              <a:t>razie</a:t>
            </a:r>
            <a:r>
              <a:rPr lang="en-US" sz="1200" spc="-48">
                <a:solidFill>
                  <a:srgbClr val="000000"/>
                </a:solidFill>
                <a:latin typeface="Arimo"/>
              </a:rPr>
              <a:t> </a:t>
            </a:r>
            <a:r>
              <a:rPr lang="en-US" sz="1200" spc="-48" err="1">
                <a:solidFill>
                  <a:srgbClr val="000000"/>
                </a:solidFill>
                <a:latin typeface="Arimo"/>
              </a:rPr>
              <a:t>potrzeby</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konieczności</a:t>
            </a:r>
            <a:r>
              <a:rPr lang="en-US" sz="1200" spc="-48">
                <a:solidFill>
                  <a:srgbClr val="000000"/>
                </a:solidFill>
                <a:latin typeface="Arimo"/>
              </a:rPr>
              <a:t> ze </a:t>
            </a:r>
            <a:r>
              <a:rPr lang="en-US" sz="1200" spc="-48" err="1">
                <a:solidFill>
                  <a:srgbClr val="000000"/>
                </a:solidFill>
                <a:latin typeface="Arimo"/>
              </a:rPr>
              <a:t>zmianą</a:t>
            </a:r>
            <a:r>
              <a:rPr lang="en-US" sz="1200" spc="-48">
                <a:solidFill>
                  <a:srgbClr val="000000"/>
                </a:solidFill>
                <a:latin typeface="Arimo"/>
              </a:rPr>
              <a:t> </a:t>
            </a:r>
            <a:r>
              <a:rPr lang="en-US" sz="1200" spc="-48" err="1">
                <a:solidFill>
                  <a:srgbClr val="000000"/>
                </a:solidFill>
                <a:latin typeface="Arimo"/>
              </a:rPr>
              <a:t>stanowiska</a:t>
            </a:r>
            <a:r>
              <a:rPr lang="en-US" sz="1200" spc="-48">
                <a:solidFill>
                  <a:srgbClr val="000000"/>
                </a:solidFill>
                <a:latin typeface="Arimo"/>
              </a:rPr>
              <a:t> na </a:t>
            </a:r>
            <a:r>
              <a:rPr lang="en-US" sz="1200" spc="-48" err="1">
                <a:solidFill>
                  <a:srgbClr val="000000"/>
                </a:solidFill>
                <a:latin typeface="Arimo"/>
              </a:rPr>
              <a:t>równorzędne</a:t>
            </a:r>
            <a:r>
              <a:rPr lang="en-US" sz="1200" spc="-48">
                <a:solidFill>
                  <a:srgbClr val="000000"/>
                </a:solidFill>
                <a:latin typeface="Arimo"/>
              </a:rPr>
              <a:t>. </a:t>
            </a:r>
            <a:r>
              <a:rPr lang="en-US" sz="1200" spc="-48" err="1">
                <a:solidFill>
                  <a:srgbClr val="000000"/>
                </a:solidFill>
                <a:latin typeface="Arimo"/>
              </a:rPr>
              <a:t>Decyzję</a:t>
            </a:r>
            <a:r>
              <a:rPr lang="en-US" sz="1200" spc="-48">
                <a:solidFill>
                  <a:srgbClr val="000000"/>
                </a:solidFill>
                <a:latin typeface="Arimo"/>
              </a:rPr>
              <a:t> w </a:t>
            </a:r>
            <a:r>
              <a:rPr lang="en-US" sz="1200" spc="-48" err="1">
                <a:solidFill>
                  <a:srgbClr val="000000"/>
                </a:solidFill>
                <a:latin typeface="Arimo"/>
              </a:rPr>
              <a:t>sprawie</a:t>
            </a:r>
            <a:r>
              <a:rPr lang="en-US" sz="1200" spc="-48">
                <a:solidFill>
                  <a:srgbClr val="000000"/>
                </a:solidFill>
                <a:latin typeface="Arimo"/>
              </a:rPr>
              <a:t> </a:t>
            </a:r>
            <a:r>
              <a:rPr lang="en-US" sz="1200" spc="-48" err="1">
                <a:solidFill>
                  <a:srgbClr val="000000"/>
                </a:solidFill>
                <a:latin typeface="Arimo"/>
              </a:rPr>
              <a:t>wniosku</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a:t>
            </a:r>
            <a:r>
              <a:rPr lang="en-US" sz="1200" spc="-48" err="1">
                <a:solidFill>
                  <a:srgbClr val="000000"/>
                </a:solidFill>
                <a:latin typeface="Arimo"/>
              </a:rPr>
              <a:t>zleceniobiorcy</a:t>
            </a:r>
            <a:r>
              <a:rPr lang="en-US" sz="1200" spc="-48">
                <a:solidFill>
                  <a:srgbClr val="000000"/>
                </a:solidFill>
                <a:latin typeface="Arimo"/>
              </a:rPr>
              <a:t>/</a:t>
            </a:r>
            <a:r>
              <a:rPr lang="en-US" sz="1200" spc="-48" err="1">
                <a:solidFill>
                  <a:srgbClr val="000000"/>
                </a:solidFill>
                <a:latin typeface="Arimo"/>
              </a:rPr>
              <a:t>wolontariusza</a:t>
            </a:r>
            <a:r>
              <a:rPr lang="en-US" sz="1200" spc="-48">
                <a:solidFill>
                  <a:srgbClr val="000000"/>
                </a:solidFill>
                <a:latin typeface="Arimo"/>
              </a:rPr>
              <a:t>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Stowarzyszenie</a:t>
            </a:r>
            <a:r>
              <a:rPr lang="en-US" sz="1200" spc="-48">
                <a:solidFill>
                  <a:srgbClr val="000000"/>
                </a:solidFill>
                <a:latin typeface="Arimo"/>
              </a:rPr>
              <a:t> </a:t>
            </a:r>
            <a:r>
              <a:rPr lang="en-US" sz="1200" spc="-48" err="1">
                <a:solidFill>
                  <a:srgbClr val="000000"/>
                </a:solidFill>
                <a:latin typeface="Arimo"/>
              </a:rPr>
              <a:t>biorąc</a:t>
            </a:r>
            <a:r>
              <a:rPr lang="en-US" sz="1200" spc="-48">
                <a:solidFill>
                  <a:srgbClr val="000000"/>
                </a:solidFill>
                <a:latin typeface="Arimo"/>
              </a:rPr>
              <a:t> pod uwagę </a:t>
            </a:r>
            <a:r>
              <a:rPr lang="en-US" sz="1200" spc="-48" err="1">
                <a:solidFill>
                  <a:srgbClr val="000000"/>
                </a:solidFill>
                <a:latin typeface="Arimo"/>
              </a:rPr>
              <a:t>swoje</a:t>
            </a:r>
            <a:r>
              <a:rPr lang="en-US" sz="1200" spc="-48">
                <a:solidFill>
                  <a:srgbClr val="000000"/>
                </a:solidFill>
                <a:latin typeface="Arimo"/>
              </a:rPr>
              <a:t> </a:t>
            </a:r>
            <a:r>
              <a:rPr lang="en-US" sz="1200" spc="-48" err="1">
                <a:solidFill>
                  <a:srgbClr val="000000"/>
                </a:solidFill>
                <a:latin typeface="Arimo"/>
              </a:rPr>
              <a:t>potrzeby</a:t>
            </a:r>
            <a:r>
              <a:rPr lang="en-US" sz="1200" spc="-48">
                <a:solidFill>
                  <a:srgbClr val="000000"/>
                </a:solidFill>
                <a:latin typeface="Arimo"/>
              </a:rPr>
              <a:t>            i możliwości.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a:t>
            </a:r>
            <a:r>
              <a:rPr lang="en-US" sz="1200" spc="-48" err="1">
                <a:solidFill>
                  <a:srgbClr val="000000"/>
                </a:solidFill>
                <a:latin typeface="Arimo"/>
              </a:rPr>
              <a:t>Pracownik</a:t>
            </a:r>
            <a:r>
              <a:rPr lang="en-US" sz="1200" spc="-48">
                <a:solidFill>
                  <a:srgbClr val="000000"/>
                </a:solidFill>
                <a:latin typeface="Arimo"/>
              </a:rPr>
              <a:t>/</a:t>
            </a:r>
            <a:r>
              <a:rPr lang="en-US" sz="1200" spc="-48" err="1">
                <a:solidFill>
                  <a:srgbClr val="000000"/>
                </a:solidFill>
                <a:latin typeface="Arimo"/>
              </a:rPr>
              <a:t>zleceniobiorca</a:t>
            </a:r>
            <a:r>
              <a:rPr lang="en-US" sz="1200" spc="-48">
                <a:solidFill>
                  <a:srgbClr val="000000"/>
                </a:solidFill>
                <a:latin typeface="Arimo"/>
              </a:rPr>
              <a:t>/</a:t>
            </a:r>
            <a:r>
              <a:rPr lang="en-US" sz="1200" spc="-48" err="1">
                <a:solidFill>
                  <a:srgbClr val="000000"/>
                </a:solidFill>
                <a:latin typeface="Arimo"/>
              </a:rPr>
              <a:t>wolontariusz</a:t>
            </a:r>
            <a:r>
              <a:rPr lang="en-US" sz="1200" spc="-48">
                <a:solidFill>
                  <a:srgbClr val="000000"/>
                </a:solidFill>
                <a:latin typeface="Arimo"/>
              </a:rPr>
              <a:t> ma </a:t>
            </a:r>
            <a:r>
              <a:rPr lang="en-US" sz="1200" spc="-48" err="1">
                <a:solidFill>
                  <a:srgbClr val="000000"/>
                </a:solidFill>
                <a:latin typeface="Arimo"/>
              </a:rPr>
              <a:t>obowiązek</a:t>
            </a:r>
            <a:r>
              <a:rPr lang="en-US" sz="1200" spc="-48">
                <a:solidFill>
                  <a:srgbClr val="000000"/>
                </a:solidFill>
                <a:latin typeface="Arimo"/>
              </a:rPr>
              <a:t> </a:t>
            </a:r>
            <a:r>
              <a:rPr lang="en-US" sz="1200" spc="-48" err="1">
                <a:solidFill>
                  <a:srgbClr val="000000"/>
                </a:solidFill>
                <a:latin typeface="Arimo"/>
              </a:rPr>
              <a:t>zapoznać</a:t>
            </a:r>
            <a:r>
              <a:rPr lang="en-US" sz="1200" spc="-48">
                <a:solidFill>
                  <a:srgbClr val="000000"/>
                </a:solidFill>
                <a:latin typeface="Arimo"/>
              </a:rPr>
              <a:t> się z </a:t>
            </a:r>
            <a:r>
              <a:rPr lang="en-US" sz="1200" spc="-48" err="1">
                <a:solidFill>
                  <a:srgbClr val="000000"/>
                </a:solidFill>
                <a:latin typeface="Arimo"/>
              </a:rPr>
              <a:t>treścią</a:t>
            </a:r>
            <a:r>
              <a:rPr lang="en-US" sz="1200" spc="-48">
                <a:solidFill>
                  <a:srgbClr val="000000"/>
                </a:solidFill>
                <a:latin typeface="Arimo"/>
              </a:rPr>
              <a:t> </a:t>
            </a:r>
            <a:r>
              <a:rPr lang="en-US" sz="1200" spc="-48" err="1">
                <a:solidFill>
                  <a:srgbClr val="000000"/>
                </a:solidFill>
                <a:latin typeface="Arimo"/>
              </a:rPr>
              <a:t>niniejszej</a:t>
            </a:r>
            <a:r>
              <a:rPr lang="en-US" sz="1200" spc="-48">
                <a:solidFill>
                  <a:srgbClr val="000000"/>
                </a:solidFill>
                <a:latin typeface="Arimo"/>
              </a:rPr>
              <a:t> </a:t>
            </a:r>
            <a:r>
              <a:rPr lang="en-US" sz="1200" spc="-48" err="1">
                <a:solidFill>
                  <a:srgbClr val="000000"/>
                </a:solidFill>
                <a:latin typeface="Arimo"/>
              </a:rPr>
              <a:t>Procedury</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a:t>
            </a:r>
            <a:r>
              <a:rPr lang="en-US" sz="1200" spc="-48" err="1">
                <a:solidFill>
                  <a:srgbClr val="000000"/>
                </a:solidFill>
                <a:latin typeface="Arimo"/>
              </a:rPr>
              <a:t>Pracownik</a:t>
            </a:r>
            <a:r>
              <a:rPr lang="en-US" sz="1200" spc="-48">
                <a:solidFill>
                  <a:srgbClr val="000000"/>
                </a:solidFill>
                <a:latin typeface="Arimo"/>
              </a:rPr>
              <a:t> jest </a:t>
            </a:r>
            <a:r>
              <a:rPr lang="en-US" sz="1200" spc="-48" err="1">
                <a:solidFill>
                  <a:srgbClr val="000000"/>
                </a:solidFill>
                <a:latin typeface="Arimo"/>
              </a:rPr>
              <a:t>zobowiązany</a:t>
            </a:r>
            <a:r>
              <a:rPr lang="en-US" sz="1200" spc="-48">
                <a:solidFill>
                  <a:srgbClr val="000000"/>
                </a:solidFill>
                <a:latin typeface="Arimo"/>
              </a:rPr>
              <a:t> do </a:t>
            </a:r>
            <a:r>
              <a:rPr lang="en-US" sz="1200" spc="-48" err="1">
                <a:solidFill>
                  <a:srgbClr val="000000"/>
                </a:solidFill>
                <a:latin typeface="Arimo"/>
              </a:rPr>
              <a:t>uczestnictwa</a:t>
            </a:r>
            <a:r>
              <a:rPr lang="en-US" sz="1200" spc="-48">
                <a:solidFill>
                  <a:srgbClr val="000000"/>
                </a:solidFill>
                <a:latin typeface="Arimo"/>
              </a:rPr>
              <a:t> w </a:t>
            </a:r>
            <a:r>
              <a:rPr lang="en-US" sz="1200" spc="-48" err="1">
                <a:solidFill>
                  <a:srgbClr val="000000"/>
                </a:solidFill>
                <a:latin typeface="Arimo"/>
              </a:rPr>
              <a:t>szkoleniach</a:t>
            </a:r>
            <a:r>
              <a:rPr lang="en-US" sz="1200" spc="-48">
                <a:solidFill>
                  <a:srgbClr val="000000"/>
                </a:solidFill>
                <a:latin typeface="Arimo"/>
              </a:rPr>
              <a:t> </a:t>
            </a:r>
            <a:r>
              <a:rPr lang="en-US" sz="1200" spc="-48" err="1">
                <a:solidFill>
                  <a:srgbClr val="000000"/>
                </a:solidFill>
                <a:latin typeface="Arimo"/>
              </a:rPr>
              <a:t>organizowanych</a:t>
            </a:r>
            <a:r>
              <a:rPr lang="en-US" sz="1200" spc="-48">
                <a:solidFill>
                  <a:srgbClr val="000000"/>
                </a:solidFill>
                <a:latin typeface="Arimo"/>
              </a:rPr>
              <a:t> przez </a:t>
            </a:r>
            <a:r>
              <a:rPr lang="en-US" sz="1200" spc="-48" err="1">
                <a:solidFill>
                  <a:srgbClr val="000000"/>
                </a:solidFill>
                <a:latin typeface="Arimo"/>
              </a:rPr>
              <a:t>Stowarzyszenie</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tematyki</a:t>
            </a:r>
            <a:r>
              <a:rPr lang="en-US" sz="1200" spc="-48">
                <a:solidFill>
                  <a:srgbClr val="000000"/>
                </a:solidFill>
                <a:latin typeface="Arimo"/>
              </a:rPr>
              <a:t> </a:t>
            </a:r>
            <a:r>
              <a:rPr lang="en-US" sz="1200" spc="-48" err="1">
                <a:solidFill>
                  <a:srgbClr val="000000"/>
                </a:solidFill>
                <a:latin typeface="Arimo"/>
              </a:rPr>
              <a:t>przeciwdziałania</a:t>
            </a:r>
            <a:r>
              <a:rPr lang="en-US" sz="1200" spc="-48">
                <a:solidFill>
                  <a:srgbClr val="000000"/>
                </a:solidFill>
                <a:latin typeface="Arimo"/>
              </a:rPr>
              <a:t> </a:t>
            </a:r>
            <a:r>
              <a:rPr lang="en-US" sz="1200" spc="-48" err="1">
                <a:solidFill>
                  <a:srgbClr val="000000"/>
                </a:solidFill>
                <a:latin typeface="Arimo"/>
              </a:rPr>
              <a:t>zjawiskom</a:t>
            </a:r>
            <a:r>
              <a:rPr lang="en-US" sz="1200" spc="-48">
                <a:solidFill>
                  <a:srgbClr val="000000"/>
                </a:solidFill>
                <a:latin typeface="Arimo"/>
              </a:rPr>
              <a:t> </a:t>
            </a:r>
            <a:r>
              <a:rPr lang="en-US" sz="1200" spc="-48" err="1">
                <a:solidFill>
                  <a:srgbClr val="000000"/>
                </a:solidFill>
                <a:latin typeface="Arimo"/>
              </a:rPr>
              <a:t>niepożądanym</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a:t>
            </a:r>
            <a:r>
              <a:rPr lang="en-US" sz="1200" spc="-48" err="1">
                <a:solidFill>
                  <a:srgbClr val="000000"/>
                </a:solidFill>
                <a:latin typeface="Arimo"/>
              </a:rPr>
              <a:t>Pracownik</a:t>
            </a:r>
            <a:r>
              <a:rPr lang="en-US" sz="1200" spc="-48">
                <a:solidFill>
                  <a:srgbClr val="000000"/>
                </a:solidFill>
                <a:latin typeface="Arimo"/>
              </a:rPr>
              <a:t>/</a:t>
            </a:r>
            <a:r>
              <a:rPr lang="en-US" sz="1200" spc="-48" err="1">
                <a:solidFill>
                  <a:srgbClr val="000000"/>
                </a:solidFill>
                <a:latin typeface="Arimo"/>
              </a:rPr>
              <a:t>zleceniobiorca</a:t>
            </a:r>
            <a:r>
              <a:rPr lang="en-US" sz="1200" spc="-48">
                <a:solidFill>
                  <a:srgbClr val="000000"/>
                </a:solidFill>
                <a:latin typeface="Arimo"/>
              </a:rPr>
              <a:t>/</a:t>
            </a:r>
            <a:r>
              <a:rPr lang="en-US" sz="1200" spc="-48" err="1">
                <a:solidFill>
                  <a:srgbClr val="000000"/>
                </a:solidFill>
                <a:latin typeface="Arimo"/>
              </a:rPr>
              <a:t>wolontariusz</a:t>
            </a:r>
            <a:r>
              <a:rPr lang="en-US" sz="1200" spc="-48">
                <a:solidFill>
                  <a:srgbClr val="000000"/>
                </a:solidFill>
                <a:latin typeface="Arimo"/>
              </a:rPr>
              <a:t> jest </a:t>
            </a:r>
            <a:r>
              <a:rPr lang="en-US" sz="1200" spc="-48" err="1">
                <a:solidFill>
                  <a:srgbClr val="000000"/>
                </a:solidFill>
                <a:latin typeface="Arimo"/>
              </a:rPr>
              <a:t>zobowiązany</a:t>
            </a:r>
            <a:r>
              <a:rPr lang="en-US" sz="1200" spc="-48">
                <a:solidFill>
                  <a:srgbClr val="000000"/>
                </a:solidFill>
                <a:latin typeface="Arimo"/>
              </a:rPr>
              <a:t> do </a:t>
            </a:r>
            <a:r>
              <a:rPr lang="en-US" sz="1200" spc="-48" err="1">
                <a:solidFill>
                  <a:srgbClr val="000000"/>
                </a:solidFill>
                <a:latin typeface="Arimo"/>
              </a:rPr>
              <a:t>powstrzymania</a:t>
            </a:r>
            <a:r>
              <a:rPr lang="en-US" sz="1200" spc="-48">
                <a:solidFill>
                  <a:srgbClr val="000000"/>
                </a:solidFill>
                <a:latin typeface="Arimo"/>
              </a:rPr>
              <a:t> się od </a:t>
            </a:r>
            <a:r>
              <a:rPr lang="en-US" sz="1200" spc="-48" err="1">
                <a:solidFill>
                  <a:srgbClr val="000000"/>
                </a:solidFill>
                <a:latin typeface="Arimo"/>
              </a:rPr>
              <a:t>zachowań</a:t>
            </a:r>
            <a:r>
              <a:rPr lang="en-US" sz="1200" spc="-48">
                <a:solidFill>
                  <a:srgbClr val="000000"/>
                </a:solidFill>
                <a:latin typeface="Arimo"/>
              </a:rPr>
              <a:t> </a:t>
            </a:r>
            <a:r>
              <a:rPr lang="en-US" sz="1200" spc="-48" err="1">
                <a:solidFill>
                  <a:srgbClr val="000000"/>
                </a:solidFill>
                <a:latin typeface="Arimo"/>
              </a:rPr>
              <a:t>noszących</a:t>
            </a:r>
            <a:r>
              <a:rPr lang="en-US" sz="1200" spc="-48">
                <a:solidFill>
                  <a:srgbClr val="000000"/>
                </a:solidFill>
                <a:latin typeface="Arimo"/>
              </a:rPr>
              <a:t> </a:t>
            </a:r>
            <a:r>
              <a:rPr lang="en-US" sz="1200" spc="-48" err="1">
                <a:solidFill>
                  <a:srgbClr val="000000"/>
                </a:solidFill>
                <a:latin typeface="Arimo"/>
              </a:rPr>
              <a:t>znamiona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innego</a:t>
            </a:r>
            <a:r>
              <a:rPr lang="en-US" sz="1200" spc="-48">
                <a:solidFill>
                  <a:srgbClr val="000000"/>
                </a:solidFill>
                <a:latin typeface="Arimo"/>
              </a:rPr>
              <a:t> </a:t>
            </a:r>
            <a:r>
              <a:rPr lang="en-US" sz="1200" spc="-48" err="1">
                <a:solidFill>
                  <a:srgbClr val="000000"/>
                </a:solidFill>
                <a:latin typeface="Arimo"/>
              </a:rPr>
              <a:t>rodzaju</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7. </a:t>
            </a:r>
            <a:r>
              <a:rPr lang="en-US" sz="1200" spc="-48" err="1">
                <a:solidFill>
                  <a:srgbClr val="000000"/>
                </a:solidFill>
                <a:latin typeface="Arimo"/>
              </a:rPr>
              <a:t>Pracownik</a:t>
            </a:r>
            <a:r>
              <a:rPr lang="en-US" sz="1200" spc="-48">
                <a:solidFill>
                  <a:srgbClr val="000000"/>
                </a:solidFill>
                <a:latin typeface="Arimo"/>
              </a:rPr>
              <a:t>/</a:t>
            </a:r>
            <a:r>
              <a:rPr lang="en-US" sz="1200" spc="-48" err="1">
                <a:solidFill>
                  <a:srgbClr val="000000"/>
                </a:solidFill>
                <a:latin typeface="Arimo"/>
              </a:rPr>
              <a:t>zleceniobiorca</a:t>
            </a:r>
            <a:r>
              <a:rPr lang="en-US" sz="1200" spc="-48">
                <a:solidFill>
                  <a:srgbClr val="000000"/>
                </a:solidFill>
                <a:latin typeface="Arimo"/>
              </a:rPr>
              <a:t>/</a:t>
            </a:r>
            <a:r>
              <a:rPr lang="en-US" sz="1200" spc="-48" err="1">
                <a:solidFill>
                  <a:srgbClr val="000000"/>
                </a:solidFill>
                <a:latin typeface="Arimo"/>
              </a:rPr>
              <a:t>wolontariusz</a:t>
            </a:r>
            <a:r>
              <a:rPr lang="en-US" sz="1200" spc="-48">
                <a:solidFill>
                  <a:srgbClr val="000000"/>
                </a:solidFill>
                <a:latin typeface="Arimo"/>
              </a:rPr>
              <a:t> jest </a:t>
            </a:r>
            <a:r>
              <a:rPr lang="en-US" sz="1200" spc="-48" err="1">
                <a:solidFill>
                  <a:srgbClr val="000000"/>
                </a:solidFill>
                <a:latin typeface="Arimo"/>
              </a:rPr>
              <a:t>zobowiązany</a:t>
            </a:r>
            <a:r>
              <a:rPr lang="en-US" sz="1200" spc="-48">
                <a:solidFill>
                  <a:srgbClr val="000000"/>
                </a:solidFill>
                <a:latin typeface="Arimo"/>
              </a:rPr>
              <a:t> do </a:t>
            </a:r>
            <a:r>
              <a:rPr lang="en-US" sz="1200" spc="-48" err="1">
                <a:solidFill>
                  <a:srgbClr val="000000"/>
                </a:solidFill>
                <a:latin typeface="Arimo"/>
              </a:rPr>
              <a:t>uczestnictwa</a:t>
            </a:r>
            <a:r>
              <a:rPr lang="en-US" sz="1200" spc="-48">
                <a:solidFill>
                  <a:srgbClr val="000000"/>
                </a:solidFill>
                <a:latin typeface="Arimo"/>
              </a:rPr>
              <a:t> na </a:t>
            </a:r>
            <a:r>
              <a:rPr lang="en-US" sz="1200" spc="-48" err="1">
                <a:solidFill>
                  <a:srgbClr val="000000"/>
                </a:solidFill>
                <a:latin typeface="Arimo"/>
              </a:rPr>
              <a:t>wniosek</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w </a:t>
            </a:r>
            <a:r>
              <a:rPr lang="en-US" sz="1200" spc="-48" err="1">
                <a:solidFill>
                  <a:srgbClr val="000000"/>
                </a:solidFill>
                <a:latin typeface="Arimo"/>
              </a:rPr>
              <a:t>Postępowaniu</a:t>
            </a: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680738" y="5373890"/>
            <a:ext cx="2281595"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a:solidFill>
                  <a:srgbClr val="000000"/>
                </a:solidFill>
                <a:latin typeface="Arimo Bold"/>
              </a:rPr>
              <a:t>Zasady dokonania Zawiadomienia</a:t>
            </a:r>
          </a:p>
        </p:txBody>
      </p:sp>
      <p:sp>
        <p:nvSpPr>
          <p:cNvPr id="16" name="TextBox 16"/>
          <p:cNvSpPr txBox="1"/>
          <p:nvPr/>
        </p:nvSpPr>
        <p:spPr>
          <a:xfrm>
            <a:off x="425450" y="6056772"/>
            <a:ext cx="3985960" cy="179536"/>
          </a:xfrm>
          <a:prstGeom prst="rect">
            <a:avLst/>
          </a:prstGeom>
        </p:spPr>
        <p:txBody>
          <a:bodyPr lIns="0" tIns="0" rIns="0" bIns="0" rtlCol="0" anchor="t">
            <a:spAutoFit/>
          </a:bodyPr>
          <a:lstStyle/>
          <a:p>
            <a:pPr marL="259080" lvl="1" indent="-129540" algn="just">
              <a:lnSpc>
                <a:spcPts val="1439"/>
              </a:lnSpc>
              <a:buFont typeface="Arial"/>
              <a:buChar char="•"/>
            </a:pPr>
            <a:r>
              <a:rPr lang="en-US" sz="1200" spc="-48">
                <a:solidFill>
                  <a:srgbClr val="000000"/>
                </a:solidFill>
                <a:latin typeface="Arimo"/>
              </a:rPr>
              <a:t> </a:t>
            </a:r>
            <a:r>
              <a:rPr lang="en-US" sz="1200" spc="-48" err="1">
                <a:solidFill>
                  <a:srgbClr val="000000"/>
                </a:solidFill>
                <a:latin typeface="Arimo"/>
              </a:rPr>
              <a:t>Złożenie</a:t>
            </a:r>
            <a:r>
              <a:rPr lang="en-US" sz="1200" spc="-48">
                <a:solidFill>
                  <a:srgbClr val="000000"/>
                </a:solidFill>
                <a:latin typeface="Arimo"/>
              </a:rPr>
              <a:t> </a:t>
            </a:r>
            <a:r>
              <a:rPr lang="en-US" sz="1200" spc="-48" err="1">
                <a:solidFill>
                  <a:srgbClr val="000000"/>
                </a:solidFill>
                <a:latin typeface="Arimo"/>
              </a:rPr>
              <a:t>Zawiadomienia</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mieć</a:t>
            </a:r>
            <a:r>
              <a:rPr lang="en-US" sz="1200" spc="-48">
                <a:solidFill>
                  <a:srgbClr val="000000"/>
                </a:solidFill>
                <a:latin typeface="Arimo"/>
              </a:rPr>
              <a:t> </a:t>
            </a:r>
            <a:r>
              <a:rPr lang="en-US" sz="1200" spc="-48" err="1">
                <a:solidFill>
                  <a:srgbClr val="000000"/>
                </a:solidFill>
                <a:latin typeface="Arimo"/>
              </a:rPr>
              <a:t>miejsce</a:t>
            </a:r>
            <a:r>
              <a:rPr lang="en-US" sz="1200" spc="-48">
                <a:solidFill>
                  <a:srgbClr val="000000"/>
                </a:solidFill>
                <a:latin typeface="Arimo"/>
              </a:rPr>
              <a:t> </a:t>
            </a:r>
            <a:r>
              <a:rPr lang="en-US" sz="1200" spc="-48" err="1">
                <a:solidFill>
                  <a:srgbClr val="000000"/>
                </a:solidFill>
                <a:latin typeface="Arimo"/>
              </a:rPr>
              <a:t>poprzez</a:t>
            </a:r>
            <a:r>
              <a:rPr lang="en-US" sz="1200" spc="-48">
                <a:solidFill>
                  <a:srgbClr val="000000"/>
                </a:solidFill>
                <a:latin typeface="Arimo"/>
              </a:rPr>
              <a:t>:</a:t>
            </a:r>
          </a:p>
        </p:txBody>
      </p:sp>
      <p:sp>
        <p:nvSpPr>
          <p:cNvPr id="17" name="TextBox 17"/>
          <p:cNvSpPr txBox="1"/>
          <p:nvPr/>
        </p:nvSpPr>
        <p:spPr>
          <a:xfrm>
            <a:off x="1122329" y="6424774"/>
            <a:ext cx="5942949" cy="923925"/>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wysłanie</a:t>
            </a:r>
            <a:r>
              <a:rPr lang="en-US" sz="1200" spc="-48">
                <a:solidFill>
                  <a:srgbClr val="000000"/>
                </a:solidFill>
                <a:latin typeface="Arimo"/>
              </a:rPr>
              <a:t> </a:t>
            </a:r>
            <a:r>
              <a:rPr lang="en-US" sz="1200" spc="-48" err="1">
                <a:solidFill>
                  <a:srgbClr val="000000"/>
                </a:solidFill>
                <a:latin typeface="Arimo"/>
              </a:rPr>
              <a:t>elektronicznego</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zgłoszeniowego</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a:t>
            </a:r>
            <a:r>
              <a:rPr lang="en-US" sz="1200" spc="-48" err="1">
                <a:solidFill>
                  <a:srgbClr val="000000"/>
                </a:solidFill>
                <a:latin typeface="Arimo"/>
              </a:rPr>
              <a:t>komunikacji</a:t>
            </a:r>
            <a:r>
              <a:rPr lang="en-US" sz="1200" spc="-48">
                <a:solidFill>
                  <a:srgbClr val="000000"/>
                </a:solidFill>
                <a:latin typeface="Arimo"/>
              </a:rPr>
              <a:t>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Stowarzyszeniu</a:t>
            </a:r>
            <a:r>
              <a:rPr lang="en-US" sz="1200" spc="-48">
                <a:solidFill>
                  <a:srgbClr val="000000"/>
                </a:solidFill>
                <a:latin typeface="Arimo"/>
              </a:rPr>
              <a:t>, </a:t>
            </a:r>
            <a:r>
              <a:rPr lang="en-US" sz="1200" spc="-48" err="1">
                <a:solidFill>
                  <a:srgbClr val="000000"/>
                </a:solidFill>
                <a:latin typeface="Arimo"/>
              </a:rPr>
              <a:t>lub</a:t>
            </a: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r>
              <a:rPr lang="en-US" sz="1200" spc="-48" err="1">
                <a:solidFill>
                  <a:srgbClr val="000000"/>
                </a:solidFill>
                <a:latin typeface="Arimo"/>
              </a:rPr>
              <a:t>wysłanie</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przekazanie</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zgłoszeniowego</a:t>
            </a:r>
            <a:r>
              <a:rPr lang="en-US" sz="1200" spc="-48">
                <a:solidFill>
                  <a:srgbClr val="000000"/>
                </a:solidFill>
                <a:latin typeface="Arimo"/>
              </a:rPr>
              <a:t> w </a:t>
            </a:r>
            <a:r>
              <a:rPr lang="en-US" sz="1200" spc="-48" err="1">
                <a:solidFill>
                  <a:srgbClr val="000000"/>
                </a:solidFill>
                <a:latin typeface="Arimo"/>
              </a:rPr>
              <a:t>formie</a:t>
            </a:r>
            <a:r>
              <a:rPr lang="en-US" sz="1200" spc="-48">
                <a:solidFill>
                  <a:srgbClr val="000000"/>
                </a:solidFill>
                <a:latin typeface="Arimo"/>
              </a:rPr>
              <a:t> </a:t>
            </a:r>
            <a:r>
              <a:rPr lang="en-US" sz="1200" spc="-48" err="1">
                <a:solidFill>
                  <a:srgbClr val="000000"/>
                </a:solidFill>
                <a:latin typeface="Arimo"/>
              </a:rPr>
              <a:t>papierowej</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do </a:t>
            </a:r>
            <a:r>
              <a:rPr lang="en-US" sz="1200" spc="-48" err="1">
                <a:solidFill>
                  <a:srgbClr val="000000"/>
                </a:solidFill>
                <a:latin typeface="Arimo"/>
              </a:rPr>
              <a:t>pobrania</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a:t>
            </a:r>
            <a:r>
              <a:rPr lang="en-US" sz="1200" spc="-48" err="1">
                <a:solidFill>
                  <a:srgbClr val="000000"/>
                </a:solidFill>
                <a:latin typeface="Arimo"/>
              </a:rPr>
              <a:t>komunikacji</a:t>
            </a:r>
            <a:r>
              <a:rPr lang="en-US" sz="1200" spc="-48">
                <a:solidFill>
                  <a:srgbClr val="000000"/>
                </a:solidFill>
                <a:latin typeface="Arimo"/>
              </a:rPr>
              <a:t>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Stowarzyszeniu</a:t>
            </a:r>
            <a:endParaRPr lang="en-US" sz="1200" spc="-48">
              <a:solidFill>
                <a:srgbClr val="000000"/>
              </a:solidFill>
              <a:latin typeface="Arimo"/>
            </a:endParaRPr>
          </a:p>
        </p:txBody>
      </p:sp>
      <p:sp>
        <p:nvSpPr>
          <p:cNvPr id="18" name="TextBox 18"/>
          <p:cNvSpPr txBox="1"/>
          <p:nvPr/>
        </p:nvSpPr>
        <p:spPr>
          <a:xfrm>
            <a:off x="830906" y="642477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830906" y="695595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577792" y="7510581"/>
            <a:ext cx="6487486" cy="21907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a:t>
            </a:r>
            <a:r>
              <a:rPr lang="en-US" sz="1200" spc="-48" err="1">
                <a:solidFill>
                  <a:srgbClr val="000000"/>
                </a:solidFill>
                <a:latin typeface="Arimo"/>
              </a:rPr>
              <a:t>Osobą</a:t>
            </a:r>
            <a:r>
              <a:rPr lang="en-US" sz="1200" spc="-48">
                <a:solidFill>
                  <a:srgbClr val="000000"/>
                </a:solidFill>
                <a:latin typeface="Arimo"/>
              </a:rPr>
              <a:t> </a:t>
            </a:r>
            <a:r>
              <a:rPr lang="en-US" sz="1200" spc="-48" err="1">
                <a:solidFill>
                  <a:srgbClr val="000000"/>
                </a:solidFill>
                <a:latin typeface="Arimo"/>
              </a:rPr>
              <a:t>uprawnioną</a:t>
            </a:r>
            <a:r>
              <a:rPr lang="en-US" sz="1200" spc="-48">
                <a:solidFill>
                  <a:srgbClr val="000000"/>
                </a:solidFill>
                <a:latin typeface="Arimo"/>
              </a:rPr>
              <a:t> do </a:t>
            </a:r>
            <a:r>
              <a:rPr lang="en-US" sz="1200" spc="-48" err="1">
                <a:solidFill>
                  <a:srgbClr val="000000"/>
                </a:solidFill>
                <a:latin typeface="Arimo"/>
              </a:rPr>
              <a:t>odbierania</a:t>
            </a:r>
            <a:r>
              <a:rPr lang="en-US" sz="1200" spc="-48">
                <a:solidFill>
                  <a:srgbClr val="000000"/>
                </a:solidFill>
                <a:latin typeface="Arimo"/>
              </a:rPr>
              <a:t> </a:t>
            </a:r>
            <a:r>
              <a:rPr lang="en-US" sz="1200" spc="-48" err="1">
                <a:solidFill>
                  <a:srgbClr val="000000"/>
                </a:solidFill>
                <a:latin typeface="Arimo"/>
              </a:rPr>
              <a:t>Zawiadomień</a:t>
            </a:r>
            <a:r>
              <a:rPr lang="en-US" sz="1200" spc="-48">
                <a:solidFill>
                  <a:srgbClr val="000000"/>
                </a:solidFill>
                <a:latin typeface="Arimo"/>
              </a:rPr>
              <a:t> jest </a:t>
            </a:r>
            <a:r>
              <a:rPr lang="en-US" sz="1200" spc="-48" err="1">
                <a:solidFill>
                  <a:srgbClr val="000000"/>
                </a:solidFill>
                <a:latin typeface="Arimo"/>
              </a:rPr>
              <a:t>dedykowana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niebędąca</a:t>
            </a:r>
            <a:r>
              <a:rPr lang="en-US" sz="1200" spc="-48">
                <a:solidFill>
                  <a:srgbClr val="000000"/>
                </a:solidFill>
                <a:latin typeface="Arimo"/>
              </a:rPr>
              <a:t> </a:t>
            </a:r>
            <a:r>
              <a:rPr lang="en-US" sz="1200" spc="-48" err="1">
                <a:solidFill>
                  <a:srgbClr val="000000"/>
                </a:solidFill>
                <a:latin typeface="Arimo"/>
              </a:rPr>
              <a:t>członkiem</a:t>
            </a:r>
            <a:r>
              <a:rPr lang="en-US" sz="1200" spc="-48">
                <a:solidFill>
                  <a:srgbClr val="000000"/>
                </a:solidFill>
                <a:latin typeface="Arimo"/>
              </a:rPr>
              <a:t> </a:t>
            </a:r>
            <a:r>
              <a:rPr lang="en-US" sz="1200" spc="-48" err="1">
                <a:solidFill>
                  <a:srgbClr val="000000"/>
                </a:solidFill>
                <a:latin typeface="Arimo"/>
              </a:rPr>
              <a:t>zarządu</a:t>
            </a:r>
            <a:r>
              <a:rPr lang="en-US" sz="1200" spc="-48">
                <a:solidFill>
                  <a:srgbClr val="000000"/>
                </a:solidFill>
                <a:latin typeface="Arimo"/>
              </a:rPr>
              <a:t>, </a:t>
            </a:r>
            <a:r>
              <a:rPr lang="en-US" sz="1200" spc="-48" err="1">
                <a:solidFill>
                  <a:srgbClr val="000000"/>
                </a:solidFill>
                <a:latin typeface="Arimo"/>
              </a:rPr>
              <a:t>wyznaczona</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zarząd</a:t>
            </a:r>
            <a:r>
              <a:rPr lang="en-US" sz="1200" spc="-48">
                <a:solidFill>
                  <a:srgbClr val="000000"/>
                </a:solidFill>
                <a:latin typeface="Arimo"/>
              </a:rPr>
              <a:t> </a:t>
            </a:r>
            <a:r>
              <a:rPr lang="en-US" sz="1200" spc="-48" err="1">
                <a:solidFill>
                  <a:srgbClr val="000000"/>
                </a:solidFill>
                <a:latin typeface="Arimo"/>
              </a:rPr>
              <a:t>Stowarzyszenia</a:t>
            </a:r>
            <a:r>
              <a:rPr lang="en-US" sz="1200" spc="-48">
                <a:solidFill>
                  <a:srgbClr val="000000"/>
                </a:solidFill>
                <a:latin typeface="Arimo"/>
              </a:rPr>
              <a:t>, </a:t>
            </a:r>
            <a:r>
              <a:rPr lang="en-US" sz="1200" spc="-48" err="1">
                <a:solidFill>
                  <a:srgbClr val="000000"/>
                </a:solidFill>
                <a:latin typeface="Arimo"/>
              </a:rPr>
              <a:t>przy</a:t>
            </a:r>
            <a:r>
              <a:rPr lang="en-US" sz="1200" spc="-48">
                <a:solidFill>
                  <a:srgbClr val="000000"/>
                </a:solidFill>
                <a:latin typeface="Arimo"/>
              </a:rPr>
              <a:t> </a:t>
            </a:r>
            <a:r>
              <a:rPr lang="en-US" sz="1200" spc="-48" err="1">
                <a:solidFill>
                  <a:srgbClr val="000000"/>
                </a:solidFill>
                <a:latin typeface="Arimo"/>
              </a:rPr>
              <a:t>czym</a:t>
            </a:r>
            <a:r>
              <a:rPr lang="en-US" sz="1200" spc="-48">
                <a:solidFill>
                  <a:srgbClr val="000000"/>
                </a:solidFill>
                <a:latin typeface="Arimo"/>
              </a:rPr>
              <a:t> </a:t>
            </a:r>
            <a:r>
              <a:rPr lang="en-US" sz="1200" spc="-48" err="1">
                <a:solidFill>
                  <a:srgbClr val="000000"/>
                </a:solidFill>
                <a:latin typeface="Arimo"/>
              </a:rPr>
              <a:t>jeśli</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 </a:t>
            </a:r>
            <a:r>
              <a:rPr lang="en-US" sz="1200" spc="-48" err="1">
                <a:solidFill>
                  <a:srgbClr val="000000"/>
                </a:solidFill>
                <a:latin typeface="Arimo"/>
              </a:rPr>
              <a:t>dotyczy</a:t>
            </a:r>
            <a:r>
              <a:rPr lang="en-US" sz="1200" spc="-48">
                <a:solidFill>
                  <a:srgbClr val="000000"/>
                </a:solidFill>
                <a:latin typeface="Arimo"/>
              </a:rPr>
              <a:t> </a:t>
            </a:r>
            <a:r>
              <a:rPr lang="en-US" sz="1200" spc="-48" err="1">
                <a:solidFill>
                  <a:srgbClr val="000000"/>
                </a:solidFill>
                <a:latin typeface="Arimo"/>
              </a:rPr>
              <a:t>tejże</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obowiązana</a:t>
            </a:r>
            <a:r>
              <a:rPr lang="en-US" sz="1200" spc="-48">
                <a:solidFill>
                  <a:srgbClr val="000000"/>
                </a:solidFill>
                <a:latin typeface="Arimo"/>
              </a:rPr>
              <a:t> jest </a:t>
            </a:r>
            <a:r>
              <a:rPr lang="en-US" sz="1200" spc="-48" err="1">
                <a:solidFill>
                  <a:srgbClr val="000000"/>
                </a:solidFill>
                <a:latin typeface="Arimo"/>
              </a:rPr>
              <a:t>ona</a:t>
            </a:r>
            <a:r>
              <a:rPr lang="en-US" sz="1200" spc="-48">
                <a:solidFill>
                  <a:srgbClr val="000000"/>
                </a:solidFill>
                <a:latin typeface="Arimo"/>
              </a:rPr>
              <a:t> do </a:t>
            </a:r>
            <a:r>
              <a:rPr lang="en-US" sz="1200" spc="-48" err="1">
                <a:solidFill>
                  <a:srgbClr val="000000"/>
                </a:solidFill>
                <a:latin typeface="Arimo"/>
              </a:rPr>
              <a:t>przekazania</a:t>
            </a:r>
            <a:r>
              <a:rPr lang="en-US" sz="1200" spc="-48">
                <a:solidFill>
                  <a:srgbClr val="000000"/>
                </a:solidFill>
                <a:latin typeface="Arimo"/>
              </a:rPr>
              <a:t> </a:t>
            </a:r>
            <a:r>
              <a:rPr lang="en-US" sz="1200" spc="-48" err="1">
                <a:solidFill>
                  <a:srgbClr val="000000"/>
                </a:solidFill>
                <a:latin typeface="Arimo"/>
              </a:rPr>
              <a:t>Zawiadomienia</a:t>
            </a:r>
            <a:r>
              <a:rPr lang="en-US" sz="1200" spc="-48">
                <a:solidFill>
                  <a:srgbClr val="000000"/>
                </a:solidFill>
                <a:latin typeface="Arimo"/>
              </a:rPr>
              <a:t>  </a:t>
            </a:r>
            <a:r>
              <a:rPr lang="en-US" sz="1200" spc="-48" err="1">
                <a:solidFill>
                  <a:srgbClr val="000000"/>
                </a:solidFill>
                <a:latin typeface="Arimo"/>
              </a:rPr>
              <a:t>innemu</a:t>
            </a:r>
            <a:r>
              <a:rPr lang="en-US" sz="1200" spc="-48">
                <a:solidFill>
                  <a:srgbClr val="000000"/>
                </a:solidFill>
                <a:latin typeface="Arimo"/>
              </a:rPr>
              <a:t> </a:t>
            </a:r>
            <a:r>
              <a:rPr lang="en-US" sz="1200" spc="-48" err="1">
                <a:solidFill>
                  <a:srgbClr val="000000"/>
                </a:solidFill>
                <a:latin typeface="Arimo"/>
              </a:rPr>
              <a:t>członkowi</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ds. </a:t>
            </a:r>
            <a:r>
              <a:rPr lang="en-US" sz="1200" spc="-48" err="1">
                <a:solidFill>
                  <a:srgbClr val="000000"/>
                </a:solidFill>
                <a:latin typeface="Arimo"/>
              </a:rPr>
              <a:t>przeciwdziałania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i </a:t>
            </a:r>
            <a:r>
              <a:rPr lang="en-US" sz="1200" spc="-48" err="1">
                <a:solidFill>
                  <a:srgbClr val="000000"/>
                </a:solidFill>
                <a:latin typeface="Arimo"/>
              </a:rPr>
              <a:t>mobbingowi</a:t>
            </a:r>
            <a:r>
              <a:rPr lang="en-US" sz="1200" spc="-48">
                <a:solidFill>
                  <a:srgbClr val="000000"/>
                </a:solidFill>
                <a:latin typeface="Arimo"/>
              </a:rPr>
              <a:t> w </a:t>
            </a:r>
            <a:r>
              <a:rPr lang="en-US" sz="1200" spc="-48" err="1">
                <a:solidFill>
                  <a:srgbClr val="000000"/>
                </a:solidFill>
                <a:latin typeface="Arimo"/>
              </a:rPr>
              <a:t>Stowarzyszeniu</a:t>
            </a:r>
            <a:r>
              <a:rPr lang="en-US" sz="1200" spc="-48">
                <a:solidFill>
                  <a:srgbClr val="000000"/>
                </a:solidFill>
                <a:latin typeface="Arimo"/>
              </a:rPr>
              <a:t>. </a:t>
            </a:r>
          </a:p>
          <a:p>
            <a:pPr algn="just">
              <a:lnSpc>
                <a:spcPts val="1439"/>
              </a:lnSpc>
            </a:pPr>
            <a:r>
              <a:rPr lang="en-US" sz="1200" spc="-48">
                <a:solidFill>
                  <a:srgbClr val="000000"/>
                </a:solidFill>
                <a:latin typeface="Arimo"/>
              </a:rPr>
              <a:t> </a:t>
            </a:r>
          </a:p>
          <a:p>
            <a:pPr algn="just">
              <a:lnSpc>
                <a:spcPts val="1439"/>
              </a:lnSpc>
            </a:pPr>
            <a:r>
              <a:rPr lang="en-US" sz="1200" spc="-48">
                <a:solidFill>
                  <a:srgbClr val="000000"/>
                </a:solidFill>
                <a:latin typeface="Arimo"/>
                <a:ea typeface="Arimo"/>
              </a:rPr>
              <a:t>3. </a:t>
            </a:r>
            <a:r>
              <a:rPr lang="en-US" sz="1200" spc="-48" err="1">
                <a:solidFill>
                  <a:srgbClr val="000000"/>
                </a:solidFill>
                <a:latin typeface="Arimo"/>
                <a:ea typeface="Arimo"/>
              </a:rPr>
              <a:t>Osoba</a:t>
            </a:r>
            <a:r>
              <a:rPr lang="en-US" sz="1200" spc="-48">
                <a:solidFill>
                  <a:srgbClr val="000000"/>
                </a:solidFill>
                <a:latin typeface="Arimo"/>
                <a:ea typeface="Arimo"/>
              </a:rPr>
              <a:t> </a:t>
            </a:r>
            <a:r>
              <a:rPr lang="en-US" sz="1200" spc="-48" err="1">
                <a:solidFill>
                  <a:srgbClr val="000000"/>
                </a:solidFill>
                <a:latin typeface="Arimo"/>
                <a:ea typeface="Arimo"/>
              </a:rPr>
              <a:t>uprawniona</a:t>
            </a:r>
            <a:r>
              <a:rPr lang="en-US" sz="1200" spc="-48">
                <a:solidFill>
                  <a:srgbClr val="000000"/>
                </a:solidFill>
                <a:latin typeface="Arimo"/>
                <a:ea typeface="Arimo"/>
              </a:rPr>
              <a:t> do </a:t>
            </a:r>
            <a:r>
              <a:rPr lang="en-US" sz="1200" spc="-48" err="1">
                <a:solidFill>
                  <a:srgbClr val="000000"/>
                </a:solidFill>
                <a:latin typeface="Arimo"/>
                <a:ea typeface="Arimo"/>
              </a:rPr>
              <a:t>odbierania</a:t>
            </a:r>
            <a:r>
              <a:rPr lang="en-US" sz="1200" spc="-48">
                <a:solidFill>
                  <a:srgbClr val="000000"/>
                </a:solidFill>
                <a:latin typeface="Arimo"/>
                <a:ea typeface="Arimo"/>
              </a:rPr>
              <a:t> </a:t>
            </a:r>
            <a:r>
              <a:rPr lang="en-US" sz="1200" spc="-48" err="1">
                <a:solidFill>
                  <a:srgbClr val="000000"/>
                </a:solidFill>
                <a:latin typeface="Arimo"/>
                <a:ea typeface="Arimo"/>
              </a:rPr>
              <a:t>Zawiadomień</a:t>
            </a:r>
            <a:r>
              <a:rPr lang="en-US" sz="1200" spc="-48">
                <a:solidFill>
                  <a:srgbClr val="000000"/>
                </a:solidFill>
                <a:latin typeface="Arimo"/>
                <a:ea typeface="Arimo"/>
              </a:rPr>
              <a:t> </a:t>
            </a:r>
            <a:r>
              <a:rPr lang="en-US" sz="1200" spc="-48" err="1">
                <a:solidFill>
                  <a:srgbClr val="000000"/>
                </a:solidFill>
                <a:latin typeface="Arimo"/>
                <a:ea typeface="Arimo"/>
              </a:rPr>
              <a:t>odpowiada</a:t>
            </a:r>
            <a:r>
              <a:rPr lang="en-US" sz="1200" spc="-48">
                <a:solidFill>
                  <a:srgbClr val="000000"/>
                </a:solidFill>
                <a:latin typeface="Arimo"/>
                <a:ea typeface="Arimo"/>
              </a:rPr>
              <a:t> za </a:t>
            </a:r>
            <a:r>
              <a:rPr lang="en-US" sz="1200" spc="-48" err="1">
                <a:solidFill>
                  <a:srgbClr val="000000"/>
                </a:solidFill>
                <a:latin typeface="Arimo"/>
                <a:ea typeface="Arimo"/>
              </a:rPr>
              <a:t>sprawdzenie</a:t>
            </a:r>
            <a:r>
              <a:rPr lang="en-US" sz="1200" spc="-48">
                <a:solidFill>
                  <a:srgbClr val="000000"/>
                </a:solidFill>
                <a:latin typeface="Arimo"/>
                <a:ea typeface="Arimo"/>
              </a:rPr>
              <a:t>, </a:t>
            </a:r>
            <a:r>
              <a:rPr lang="en-US" sz="1200" spc="-48" err="1">
                <a:solidFill>
                  <a:srgbClr val="000000"/>
                </a:solidFill>
                <a:latin typeface="Arimo"/>
                <a:ea typeface="Arimo"/>
              </a:rPr>
              <a:t>czy</a:t>
            </a:r>
            <a:r>
              <a:rPr lang="en-US" sz="1200" spc="-48">
                <a:solidFill>
                  <a:srgbClr val="000000"/>
                </a:solidFill>
                <a:latin typeface="Arimo"/>
                <a:ea typeface="Arimo"/>
              </a:rPr>
              <a:t> </a:t>
            </a:r>
            <a:r>
              <a:rPr lang="en-US" sz="1200" spc="-48" err="1">
                <a:solidFill>
                  <a:srgbClr val="000000"/>
                </a:solidFill>
                <a:latin typeface="Arimo"/>
                <a:ea typeface="Arimo"/>
              </a:rPr>
              <a:t>Zawiadomienie</a:t>
            </a:r>
            <a:r>
              <a:rPr lang="en-US" sz="1200" spc="-48">
                <a:solidFill>
                  <a:srgbClr val="000000"/>
                </a:solidFill>
                <a:latin typeface="Arimo"/>
                <a:ea typeface="Arimo"/>
              </a:rPr>
              <a:t> jest </a:t>
            </a:r>
            <a:r>
              <a:rPr lang="en-US" sz="1200" spc="-48" err="1">
                <a:solidFill>
                  <a:srgbClr val="000000"/>
                </a:solidFill>
                <a:latin typeface="Arimo"/>
                <a:ea typeface="Arimo"/>
              </a:rPr>
              <a:t>kompletne</a:t>
            </a:r>
            <a:r>
              <a:rPr lang="en-US" sz="1200" spc="-48">
                <a:solidFill>
                  <a:srgbClr val="000000"/>
                </a:solidFill>
                <a:latin typeface="Arimo"/>
                <a:ea typeface="Arimo"/>
              </a:rPr>
              <a:t> m.in. </a:t>
            </a:r>
            <a:r>
              <a:rPr lang="en-US" sz="1200" spc="-48" err="1">
                <a:solidFill>
                  <a:srgbClr val="000000"/>
                </a:solidFill>
                <a:latin typeface="Arimo"/>
                <a:ea typeface="Arimo"/>
              </a:rPr>
              <a:t>czy</a:t>
            </a:r>
            <a:r>
              <a:rPr lang="en-US" sz="1200" spc="-48">
                <a:solidFill>
                  <a:srgbClr val="000000"/>
                </a:solidFill>
                <a:latin typeface="Arimo"/>
                <a:ea typeface="Arimo"/>
              </a:rPr>
              <a:t> </a:t>
            </a:r>
            <a:r>
              <a:rPr lang="en-US" sz="1200" spc="-48" err="1">
                <a:solidFill>
                  <a:srgbClr val="000000"/>
                </a:solidFill>
                <a:latin typeface="Arimo"/>
                <a:ea typeface="Arimo"/>
              </a:rPr>
              <a:t>zawiera</a:t>
            </a:r>
            <a:r>
              <a:rPr lang="en-US" sz="1200" spc="-48">
                <a:solidFill>
                  <a:srgbClr val="000000"/>
                </a:solidFill>
                <a:latin typeface="Arimo"/>
                <a:ea typeface="Arimo"/>
              </a:rPr>
              <a:t> </a:t>
            </a:r>
            <a:r>
              <a:rPr lang="en-US" sz="1200" spc="-48" err="1">
                <a:solidFill>
                  <a:srgbClr val="000000"/>
                </a:solidFill>
                <a:latin typeface="Arimo"/>
                <a:ea typeface="Arimo"/>
              </a:rPr>
              <a:t>elementy</a:t>
            </a:r>
            <a:r>
              <a:rPr lang="en-US" sz="1200" spc="-48">
                <a:solidFill>
                  <a:srgbClr val="000000"/>
                </a:solidFill>
                <a:latin typeface="Arimo"/>
                <a:ea typeface="Arimo"/>
              </a:rPr>
              <a:t> </a:t>
            </a:r>
            <a:r>
              <a:rPr lang="en-US" sz="1200" spc="-48" err="1">
                <a:solidFill>
                  <a:srgbClr val="000000"/>
                </a:solidFill>
                <a:latin typeface="Arimo"/>
                <a:ea typeface="Arimo"/>
              </a:rPr>
              <a:t>wskazane</a:t>
            </a:r>
            <a:r>
              <a:rPr lang="en-US" sz="1200" spc="-48">
                <a:solidFill>
                  <a:srgbClr val="000000"/>
                </a:solidFill>
                <a:latin typeface="Arimo"/>
                <a:ea typeface="Arimo"/>
              </a:rPr>
              <a:t> w § 6 </a:t>
            </a:r>
            <a:r>
              <a:rPr lang="en-US" sz="1200" spc="-48" err="1">
                <a:solidFill>
                  <a:srgbClr val="000000"/>
                </a:solidFill>
                <a:latin typeface="Arimo"/>
                <a:ea typeface="Arimo"/>
              </a:rPr>
              <a:t>ust</a:t>
            </a:r>
            <a:r>
              <a:rPr lang="en-US" sz="1200" spc="-48">
                <a:solidFill>
                  <a:srgbClr val="000000"/>
                </a:solidFill>
                <a:latin typeface="Arimo"/>
                <a:ea typeface="Arimo"/>
              </a:rPr>
              <a:t>. 4 i 5, a w </a:t>
            </a:r>
            <a:r>
              <a:rPr lang="en-US" sz="1200" spc="-48" err="1">
                <a:solidFill>
                  <a:srgbClr val="000000"/>
                </a:solidFill>
                <a:latin typeface="Arimo"/>
                <a:ea typeface="Arimo"/>
              </a:rPr>
              <a:t>razie</a:t>
            </a:r>
            <a:r>
              <a:rPr lang="en-US" sz="1200" spc="-48">
                <a:solidFill>
                  <a:srgbClr val="000000"/>
                </a:solidFill>
                <a:latin typeface="Arimo"/>
                <a:ea typeface="Arimo"/>
              </a:rPr>
              <a:t> ich </a:t>
            </a:r>
            <a:r>
              <a:rPr lang="en-US" sz="1200" spc="-48" err="1">
                <a:solidFill>
                  <a:srgbClr val="000000"/>
                </a:solidFill>
                <a:latin typeface="Arimo"/>
                <a:ea typeface="Arimo"/>
              </a:rPr>
              <a:t>braku</a:t>
            </a:r>
            <a:r>
              <a:rPr lang="en-US" sz="1200" spc="-48">
                <a:solidFill>
                  <a:srgbClr val="000000"/>
                </a:solidFill>
                <a:latin typeface="Arimo"/>
                <a:ea typeface="Arimo"/>
              </a:rPr>
              <a:t> – </a:t>
            </a:r>
            <a:r>
              <a:rPr lang="en-US" sz="1200" spc="-48" err="1">
                <a:solidFill>
                  <a:srgbClr val="000000"/>
                </a:solidFill>
                <a:latin typeface="Arimo"/>
                <a:ea typeface="Arimo"/>
              </a:rPr>
              <a:t>wnioskuje</a:t>
            </a:r>
            <a:r>
              <a:rPr lang="en-US" sz="1200" spc="-48">
                <a:solidFill>
                  <a:srgbClr val="000000"/>
                </a:solidFill>
                <a:latin typeface="Arimo"/>
                <a:ea typeface="Arimo"/>
              </a:rPr>
              <a:t> o ich </a:t>
            </a:r>
            <a:r>
              <a:rPr lang="en-US" sz="1200" spc="-48" err="1">
                <a:solidFill>
                  <a:srgbClr val="000000"/>
                </a:solidFill>
                <a:latin typeface="Arimo"/>
                <a:ea typeface="Arimo"/>
              </a:rPr>
              <a:t>uzupełnienie</a:t>
            </a:r>
            <a:r>
              <a:rPr lang="en-US" sz="1200" spc="-48">
                <a:solidFill>
                  <a:srgbClr val="000000"/>
                </a:solidFill>
                <a:latin typeface="Arimo"/>
                <a:ea typeface="Arimo"/>
              </a:rPr>
              <a:t> </a:t>
            </a:r>
            <a:r>
              <a:rPr lang="en-US" sz="1200" spc="-48" err="1">
                <a:solidFill>
                  <a:srgbClr val="000000"/>
                </a:solidFill>
                <a:latin typeface="Arimo"/>
                <a:ea typeface="Arimo"/>
              </a:rPr>
              <a:t>Zawiadamiającego</a:t>
            </a:r>
            <a:r>
              <a:rPr lang="en-US" sz="1200" spc="-48">
                <a:solidFill>
                  <a:srgbClr val="000000"/>
                </a:solidFill>
                <a:latin typeface="Arimo"/>
                <a:ea typeface="Arimo"/>
              </a:rPr>
              <a:t>.</a:t>
            </a: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pPr>
            <a:endParaRPr lang="en-US" sz="1200" spc="-48">
              <a:solidFill>
                <a:srgbClr val="000000"/>
              </a:solidFill>
              <a:latin typeface="Arimo"/>
              <a:ea typeface="Arimo"/>
            </a:endParaRPr>
          </a:p>
          <a:p>
            <a:pPr algn="just">
              <a:lnSpc>
                <a:spcPts val="1439"/>
              </a:lnSpc>
              <a:spcBef>
                <a:spcPct val="0"/>
              </a:spcBef>
            </a:pPr>
            <a:endParaRPr lang="en-US" sz="1200" spc="-48">
              <a:solidFill>
                <a:srgbClr val="000000"/>
              </a:solidFill>
              <a:latin typeface="Arimo"/>
              <a:ea typeface="Arimo"/>
            </a:endParaRP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36257" y="1345308"/>
            <a:ext cx="6487486"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4. </a:t>
            </a:r>
            <a:r>
              <a:rPr lang="en-US" sz="1200" spc="-48" err="1">
                <a:solidFill>
                  <a:srgbClr val="000000"/>
                </a:solidFill>
                <a:latin typeface="Arimo"/>
              </a:rPr>
              <a:t>Zawiadomienie</a:t>
            </a:r>
            <a:r>
              <a:rPr lang="en-US" sz="1200" spc="-48">
                <a:solidFill>
                  <a:srgbClr val="000000"/>
                </a:solidFill>
                <a:latin typeface="Arimo"/>
              </a:rPr>
              <a:t> </a:t>
            </a:r>
            <a:r>
              <a:rPr lang="en-US" sz="1200" spc="-48" err="1">
                <a:solidFill>
                  <a:srgbClr val="000000"/>
                </a:solidFill>
                <a:latin typeface="Arimo"/>
              </a:rPr>
              <a:t>powinno</a:t>
            </a:r>
            <a:r>
              <a:rPr lang="en-US" sz="1200" spc="-48">
                <a:solidFill>
                  <a:srgbClr val="000000"/>
                </a:solidFill>
                <a:latin typeface="Arimo"/>
              </a:rPr>
              <a:t> </a:t>
            </a:r>
            <a:r>
              <a:rPr lang="en-US" sz="1200" spc="-48" err="1">
                <a:solidFill>
                  <a:srgbClr val="000000"/>
                </a:solidFill>
                <a:latin typeface="Arimo"/>
              </a:rPr>
              <a:t>zawierać</a:t>
            </a:r>
            <a:r>
              <a:rPr lang="en-US" sz="1200" spc="-48">
                <a:solidFill>
                  <a:srgbClr val="000000"/>
                </a:solidFill>
                <a:latin typeface="Arimo"/>
              </a:rPr>
              <a:t> </a:t>
            </a:r>
            <a:r>
              <a:rPr lang="en-US" sz="1200" spc="-48" err="1">
                <a:solidFill>
                  <a:srgbClr val="000000"/>
                </a:solidFill>
                <a:latin typeface="Arimo"/>
              </a:rPr>
              <a:t>przedstawienie</a:t>
            </a:r>
            <a:r>
              <a:rPr lang="en-US" sz="1200" spc="-48">
                <a:solidFill>
                  <a:srgbClr val="000000"/>
                </a:solidFill>
                <a:latin typeface="Arimo"/>
              </a:rPr>
              <a:t> </a:t>
            </a:r>
            <a:r>
              <a:rPr lang="en-US" sz="1200" spc="-48" err="1">
                <a:solidFill>
                  <a:srgbClr val="000000"/>
                </a:solidFill>
                <a:latin typeface="Arimo"/>
              </a:rPr>
              <a:t>stanu</a:t>
            </a:r>
            <a:r>
              <a:rPr lang="en-US" sz="1200" spc="-48">
                <a:solidFill>
                  <a:srgbClr val="000000"/>
                </a:solidFill>
                <a:latin typeface="Arimo"/>
              </a:rPr>
              <a:t> </a:t>
            </a:r>
            <a:r>
              <a:rPr lang="en-US" sz="1200" spc="-48" err="1">
                <a:solidFill>
                  <a:srgbClr val="000000"/>
                </a:solidFill>
                <a:latin typeface="Arimo"/>
              </a:rPr>
              <a:t>faktycznego</a:t>
            </a:r>
            <a:r>
              <a:rPr lang="en-US" sz="1200" spc="-48">
                <a:solidFill>
                  <a:srgbClr val="000000"/>
                </a:solidFill>
                <a:latin typeface="Arimo"/>
              </a:rPr>
              <a:t> oraz </a:t>
            </a:r>
            <a:r>
              <a:rPr lang="en-US" sz="1200" spc="-48" err="1">
                <a:solidFill>
                  <a:srgbClr val="000000"/>
                </a:solidFill>
                <a:latin typeface="Arimo"/>
              </a:rPr>
              <a:t>wszelkie</a:t>
            </a:r>
            <a:r>
              <a:rPr lang="en-US" sz="1200" spc="-48">
                <a:solidFill>
                  <a:srgbClr val="000000"/>
                </a:solidFill>
                <a:latin typeface="Arimo"/>
              </a:rPr>
              <a:t> </a:t>
            </a:r>
            <a:r>
              <a:rPr lang="en-US" sz="1200" spc="-48" err="1">
                <a:solidFill>
                  <a:srgbClr val="000000"/>
                </a:solidFill>
                <a:latin typeface="Arimo"/>
              </a:rPr>
              <a:t>niezbędne</a:t>
            </a:r>
            <a:r>
              <a:rPr lang="en-US" sz="1200" spc="-48">
                <a:solidFill>
                  <a:srgbClr val="000000"/>
                </a:solidFill>
                <a:latin typeface="Arimo"/>
              </a:rPr>
              <a:t> </a:t>
            </a:r>
            <a:r>
              <a:rPr lang="en-US" sz="1200" spc="-48" err="1">
                <a:solidFill>
                  <a:srgbClr val="000000"/>
                </a:solidFill>
                <a:latin typeface="Arimo"/>
              </a:rPr>
              <a:t>informacje</a:t>
            </a:r>
            <a:r>
              <a:rPr lang="en-US" sz="1200" spc="-48">
                <a:solidFill>
                  <a:srgbClr val="000000"/>
                </a:solidFill>
                <a:latin typeface="Arimo"/>
              </a:rPr>
              <a:t> </a:t>
            </a:r>
            <a:r>
              <a:rPr lang="en-US" sz="1200" spc="-48" err="1">
                <a:solidFill>
                  <a:srgbClr val="000000"/>
                </a:solidFill>
                <a:latin typeface="Arimo"/>
              </a:rPr>
              <a:t>potrzebne</a:t>
            </a:r>
            <a:r>
              <a:rPr lang="en-US" sz="1200" spc="-48">
                <a:solidFill>
                  <a:srgbClr val="000000"/>
                </a:solidFill>
                <a:latin typeface="Arimo"/>
              </a:rPr>
              <a:t> do </a:t>
            </a:r>
            <a:r>
              <a:rPr lang="en-US" sz="1200" spc="-48" err="1">
                <a:solidFill>
                  <a:srgbClr val="000000"/>
                </a:solidFill>
                <a:latin typeface="Arimo"/>
              </a:rPr>
              <a:t>wyjaśnienia</a:t>
            </a:r>
            <a:r>
              <a:rPr lang="en-US" sz="1200" spc="-48">
                <a:solidFill>
                  <a:srgbClr val="000000"/>
                </a:solidFill>
                <a:latin typeface="Arimo"/>
              </a:rPr>
              <a:t> </a:t>
            </a:r>
            <a:r>
              <a:rPr lang="en-US" sz="1200" spc="-48" err="1">
                <a:solidFill>
                  <a:srgbClr val="000000"/>
                </a:solidFill>
                <a:latin typeface="Arimo"/>
              </a:rPr>
              <a:t>sprawy</a:t>
            </a:r>
            <a:r>
              <a:rPr lang="en-US" sz="1200" spc="-48">
                <a:solidFill>
                  <a:srgbClr val="000000"/>
                </a:solidFill>
                <a:latin typeface="Arimo"/>
              </a:rPr>
              <a:t>, w tym: </a:t>
            </a:r>
            <a:r>
              <a:rPr lang="en-US" sz="1200" spc="-48" err="1">
                <a:solidFill>
                  <a:srgbClr val="000000"/>
                </a:solidFill>
                <a:latin typeface="Arimo"/>
              </a:rPr>
              <a:t>daty</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okres</a:t>
            </a:r>
            <a:r>
              <a:rPr lang="en-US" sz="1200" spc="-48">
                <a:solidFill>
                  <a:srgbClr val="000000"/>
                </a:solidFill>
                <a:latin typeface="Arimo"/>
              </a:rPr>
              <a:t>, </a:t>
            </a:r>
            <a:r>
              <a:rPr lang="en-US" sz="1200" spc="-48" err="1">
                <a:solidFill>
                  <a:srgbClr val="000000"/>
                </a:solidFill>
                <a:latin typeface="Arimo"/>
              </a:rPr>
              <a:t>którego</a:t>
            </a:r>
            <a:r>
              <a:rPr lang="en-US" sz="1200" spc="-48">
                <a:solidFill>
                  <a:srgbClr val="000000"/>
                </a:solidFill>
                <a:latin typeface="Arimo"/>
              </a:rPr>
              <a:t> ono </a:t>
            </a:r>
            <a:r>
              <a:rPr lang="en-US" sz="1200" spc="-48" err="1">
                <a:solidFill>
                  <a:srgbClr val="000000"/>
                </a:solidFill>
                <a:latin typeface="Arimo"/>
              </a:rPr>
              <a:t>dotyczy</a:t>
            </a:r>
            <a:r>
              <a:rPr lang="en-US" sz="1200" spc="-48">
                <a:solidFill>
                  <a:srgbClr val="000000"/>
                </a:solidFill>
                <a:latin typeface="Arimo"/>
              </a:rPr>
              <a:t>, </a:t>
            </a:r>
            <a:r>
              <a:rPr lang="en-US" sz="1200" spc="-48" err="1">
                <a:solidFill>
                  <a:srgbClr val="000000"/>
                </a:solidFill>
                <a:latin typeface="Arimo"/>
              </a:rPr>
              <a:t>informacje</a:t>
            </a:r>
            <a:r>
              <a:rPr lang="en-US" sz="1200" spc="-48">
                <a:solidFill>
                  <a:srgbClr val="000000"/>
                </a:solidFill>
                <a:latin typeface="Arimo"/>
              </a:rPr>
              <a:t> </a:t>
            </a:r>
            <a:r>
              <a:rPr lang="en-US" sz="1200" spc="-48" err="1">
                <a:solidFill>
                  <a:srgbClr val="000000"/>
                </a:solidFill>
                <a:latin typeface="Arimo"/>
              </a:rPr>
              <a:t>mogące</a:t>
            </a:r>
            <a:r>
              <a:rPr lang="en-US" sz="1200" spc="-48">
                <a:solidFill>
                  <a:srgbClr val="000000"/>
                </a:solidFill>
                <a:latin typeface="Arimo"/>
              </a:rPr>
              <a:t> </a:t>
            </a:r>
            <a:r>
              <a:rPr lang="en-US" sz="1200" spc="-48" err="1">
                <a:solidFill>
                  <a:srgbClr val="000000"/>
                </a:solidFill>
                <a:latin typeface="Arimo"/>
              </a:rPr>
              <a:t>stanowić</a:t>
            </a:r>
            <a:r>
              <a:rPr lang="en-US" sz="1200" spc="-48">
                <a:solidFill>
                  <a:srgbClr val="000000"/>
                </a:solidFill>
                <a:latin typeface="Arimo"/>
              </a:rPr>
              <a:t> </a:t>
            </a:r>
            <a:r>
              <a:rPr lang="en-US" sz="1200" spc="-48" err="1">
                <a:solidFill>
                  <a:srgbClr val="000000"/>
                </a:solidFill>
                <a:latin typeface="Arimo"/>
              </a:rPr>
              <a:t>dowody</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okoliczności</a:t>
            </a:r>
            <a:r>
              <a:rPr lang="en-US" sz="1200" spc="-48">
                <a:solidFill>
                  <a:srgbClr val="000000"/>
                </a:solidFill>
                <a:latin typeface="Arimo"/>
              </a:rPr>
              <a:t> </a:t>
            </a:r>
            <a:r>
              <a:rPr lang="en-US" sz="1200" spc="-48" err="1">
                <a:solidFill>
                  <a:srgbClr val="000000"/>
                </a:solidFill>
                <a:latin typeface="Arimo"/>
              </a:rPr>
              <a:t>opisanych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a:t>
            </a:r>
            <a:r>
              <a:rPr lang="en-US" sz="1200" spc="-48" err="1">
                <a:solidFill>
                  <a:srgbClr val="000000"/>
                </a:solidFill>
                <a:latin typeface="Arimo"/>
              </a:rPr>
              <a:t>informacje</a:t>
            </a:r>
            <a:r>
              <a:rPr lang="en-US" sz="1200" spc="-48">
                <a:solidFill>
                  <a:srgbClr val="000000"/>
                </a:solidFill>
                <a:latin typeface="Arimo"/>
              </a:rPr>
              <a:t>                                 o </a:t>
            </a:r>
            <a:r>
              <a:rPr lang="en-US" sz="1200" spc="-48" err="1">
                <a:solidFill>
                  <a:srgbClr val="000000"/>
                </a:solidFill>
                <a:latin typeface="Arimo"/>
              </a:rPr>
              <a:t>ewentualnych</a:t>
            </a:r>
            <a:r>
              <a:rPr lang="en-US" sz="1200" spc="-48">
                <a:solidFill>
                  <a:srgbClr val="000000"/>
                </a:solidFill>
                <a:latin typeface="Arimo"/>
              </a:rPr>
              <a:t> </a:t>
            </a:r>
            <a:r>
              <a:rPr lang="en-US" sz="1200" spc="-48" err="1">
                <a:solidFill>
                  <a:srgbClr val="000000"/>
                </a:solidFill>
                <a:latin typeface="Arimo"/>
              </a:rPr>
              <a:t>świadkach</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zdarzeń</a:t>
            </a:r>
            <a:r>
              <a:rPr lang="en-US" sz="1200" spc="-48">
                <a:solidFill>
                  <a:srgbClr val="000000"/>
                </a:solidFill>
                <a:latin typeface="Arimo"/>
              </a:rPr>
              <a:t> oraz </a:t>
            </a:r>
            <a:r>
              <a:rPr lang="en-US" sz="1200" spc="-48" err="1">
                <a:solidFill>
                  <a:srgbClr val="000000"/>
                </a:solidFill>
                <a:latin typeface="Arimo"/>
              </a:rPr>
              <a:t>wskazanie</a:t>
            </a:r>
            <a:r>
              <a:rPr lang="en-US" sz="1200" spc="-48">
                <a:solidFill>
                  <a:srgbClr val="000000"/>
                </a:solidFill>
                <a:latin typeface="Arimo"/>
              </a:rPr>
              <a:t> </a:t>
            </a:r>
            <a:r>
              <a:rPr lang="en-US" sz="1200" spc="-48" err="1">
                <a:solidFill>
                  <a:srgbClr val="000000"/>
                </a:solidFill>
                <a:latin typeface="Arimo"/>
              </a:rPr>
              <a:t>domniemanego</a:t>
            </a:r>
            <a:r>
              <a:rPr lang="en-US" sz="1200" spc="-48">
                <a:solidFill>
                  <a:srgbClr val="000000"/>
                </a:solidFill>
                <a:latin typeface="Arimo"/>
              </a:rPr>
              <a:t> </a:t>
            </a:r>
            <a:r>
              <a:rPr lang="en-US" sz="1200" spc="-48" err="1">
                <a:solidFill>
                  <a:srgbClr val="000000"/>
                </a:solidFill>
                <a:latin typeface="Arimo"/>
              </a:rPr>
              <a:t>sprawcy</a:t>
            </a:r>
            <a:r>
              <a:rPr lang="en-US" sz="1200" spc="-48">
                <a:solidFill>
                  <a:srgbClr val="000000"/>
                </a:solidFill>
                <a:latin typeface="Arimo"/>
              </a:rPr>
              <a:t> i </a:t>
            </a:r>
            <a:r>
              <a:rPr lang="en-US" sz="1200" spc="-48" err="1">
                <a:solidFill>
                  <a:srgbClr val="000000"/>
                </a:solidFill>
                <a:latin typeface="Arimo"/>
              </a:rPr>
              <a:t>domniemanej</a:t>
            </a:r>
            <a:r>
              <a:rPr lang="en-US" sz="1200" spc="-48">
                <a:solidFill>
                  <a:srgbClr val="000000"/>
                </a:solidFill>
                <a:latin typeface="Arimo"/>
              </a:rPr>
              <a:t> </a:t>
            </a:r>
            <a:r>
              <a:rPr lang="en-US" sz="1200" spc="-48" err="1">
                <a:solidFill>
                  <a:srgbClr val="000000"/>
                </a:solidFill>
                <a:latin typeface="Arimo"/>
              </a:rPr>
              <a:t>ofiary</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a:t>
            </a:r>
            <a:r>
              <a:rPr lang="en-US" sz="1200" spc="-48" err="1">
                <a:solidFill>
                  <a:srgbClr val="000000"/>
                </a:solidFill>
                <a:latin typeface="Arimo"/>
              </a:rPr>
              <a:t>Zawiadomienie</a:t>
            </a:r>
            <a:r>
              <a:rPr lang="en-US" sz="1200" spc="-48">
                <a:solidFill>
                  <a:srgbClr val="000000"/>
                </a:solidFill>
                <a:latin typeface="Arimo"/>
              </a:rPr>
              <a:t> </a:t>
            </a:r>
            <a:r>
              <a:rPr lang="en-US" sz="1200" spc="-48" err="1">
                <a:solidFill>
                  <a:srgbClr val="000000"/>
                </a:solidFill>
                <a:latin typeface="Arimo"/>
              </a:rPr>
              <a:t>zawiera</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personalne</a:t>
            </a:r>
            <a:r>
              <a:rPr lang="en-US" sz="1200" spc="-48">
                <a:solidFill>
                  <a:srgbClr val="000000"/>
                </a:solidFill>
                <a:latin typeface="Arimo"/>
              </a:rPr>
              <a:t> </a:t>
            </a:r>
            <a:r>
              <a:rPr lang="en-US" sz="1200" spc="-48" err="1">
                <a:solidFill>
                  <a:srgbClr val="000000"/>
                </a:solidFill>
                <a:latin typeface="Arimo"/>
              </a:rPr>
              <a:t>składającego</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  - </a:t>
            </a:r>
            <a:r>
              <a:rPr lang="en-US" sz="1200" spc="-48" err="1">
                <a:solidFill>
                  <a:srgbClr val="000000"/>
                </a:solidFill>
                <a:latin typeface="Arimo"/>
              </a:rPr>
              <a:t>imię</a:t>
            </a:r>
            <a:r>
              <a:rPr lang="en-US" sz="1200" spc="-48">
                <a:solidFill>
                  <a:srgbClr val="000000"/>
                </a:solidFill>
                <a:latin typeface="Arimo"/>
              </a:rPr>
              <a:t>, </a:t>
            </a:r>
            <a:r>
              <a:rPr lang="en-US" sz="1200" spc="-48" err="1">
                <a:solidFill>
                  <a:srgbClr val="000000"/>
                </a:solidFill>
                <a:latin typeface="Arimo"/>
              </a:rPr>
              <a:t>nazwisko</a:t>
            </a:r>
            <a:r>
              <a:rPr lang="en-US" sz="1200" spc="-48">
                <a:solidFill>
                  <a:srgbClr val="000000"/>
                </a:solidFill>
                <a:latin typeface="Arimo"/>
              </a:rPr>
              <a:t>, oraz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kontaktowe</a:t>
            </a:r>
            <a:r>
              <a:rPr lang="en-US" sz="1200" spc="-48">
                <a:solidFill>
                  <a:srgbClr val="000000"/>
                </a:solidFill>
                <a:latin typeface="Arimo"/>
              </a:rPr>
              <a:t> </a:t>
            </a:r>
            <a:r>
              <a:rPr lang="en-US" sz="1200" spc="-48" err="1">
                <a:solidFill>
                  <a:srgbClr val="000000"/>
                </a:solidFill>
                <a:latin typeface="Arimo"/>
              </a:rPr>
              <a:t>wskazane</a:t>
            </a:r>
            <a:r>
              <a:rPr lang="en-US" sz="1200" spc="-48">
                <a:solidFill>
                  <a:srgbClr val="000000"/>
                </a:solidFill>
                <a:latin typeface="Arimo"/>
              </a:rPr>
              <a:t> przez </a:t>
            </a:r>
            <a:r>
              <a:rPr lang="en-US" sz="1200" spc="-48" err="1">
                <a:solidFill>
                  <a:srgbClr val="000000"/>
                </a:solidFill>
                <a:latin typeface="Arimo"/>
              </a:rPr>
              <a:t>tą</a:t>
            </a:r>
            <a:r>
              <a:rPr lang="en-US" sz="1200" spc="-48">
                <a:solidFill>
                  <a:srgbClr val="000000"/>
                </a:solidFill>
                <a:latin typeface="Arimo"/>
              </a:rPr>
              <a:t> </a:t>
            </a:r>
            <a:r>
              <a:rPr lang="en-US" sz="1200" spc="-48" err="1">
                <a:solidFill>
                  <a:srgbClr val="000000"/>
                </a:solidFill>
                <a:latin typeface="Arimo"/>
              </a:rPr>
              <a:t>osobę</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1602228" y="3021708"/>
            <a:ext cx="4355544"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a:solidFill>
                  <a:srgbClr val="000000"/>
                </a:solidFill>
                <a:latin typeface="Arimo Bold"/>
              </a:rPr>
              <a:t>Zasady działania Komisji</a:t>
            </a:r>
          </a:p>
          <a:p>
            <a:pPr algn="ctr">
              <a:lnSpc>
                <a:spcPts val="1439"/>
              </a:lnSpc>
              <a:spcBef>
                <a:spcPct val="0"/>
              </a:spcBef>
            </a:pPr>
            <a:endParaRPr lang="en-US" sz="1200" spc="-48">
              <a:solidFill>
                <a:srgbClr val="000000"/>
              </a:solidFill>
              <a:latin typeface="Arimo Bold"/>
            </a:endParaRPr>
          </a:p>
        </p:txBody>
      </p:sp>
      <p:sp>
        <p:nvSpPr>
          <p:cNvPr id="16" name="TextBox 16"/>
          <p:cNvSpPr txBox="1"/>
          <p:nvPr/>
        </p:nvSpPr>
        <p:spPr>
          <a:xfrm>
            <a:off x="577793" y="4288533"/>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7" name="TextBox 17"/>
          <p:cNvSpPr txBox="1"/>
          <p:nvPr/>
        </p:nvSpPr>
        <p:spPr>
          <a:xfrm>
            <a:off x="928223" y="4288533"/>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Merytorycznym rozpatrzeniem Zawiadomienia w związku z podejrzeniem wystąpienia zjawiska niepożądanego w Stowarzyszeniu zajmuje się Komisja składającą się z 2 do max. 3 osób, w skład której wchodzą:</a:t>
            </a:r>
          </a:p>
        </p:txBody>
      </p:sp>
      <p:sp>
        <p:nvSpPr>
          <p:cNvPr id="18" name="TextBox 18"/>
          <p:cNvSpPr txBox="1"/>
          <p:nvPr/>
        </p:nvSpPr>
        <p:spPr>
          <a:xfrm>
            <a:off x="1386764" y="5058761"/>
            <a:ext cx="5678515" cy="12858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uprawniona do odbierania Zawiadomień, niebędąca członkiem zarządu - Przewodniczący;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Osoba wyznaczona przez Stowarzyszenie lub opiekun wolontariuszy (osoba niebędąca członkiem zarządu);</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Ekspert zewnętrzny np. psycholog, prawnik, edukator równościowy (opcjonalnie).</a:t>
            </a:r>
          </a:p>
        </p:txBody>
      </p:sp>
      <p:sp>
        <p:nvSpPr>
          <p:cNvPr id="19" name="TextBox 19"/>
          <p:cNvSpPr txBox="1"/>
          <p:nvPr/>
        </p:nvSpPr>
        <p:spPr>
          <a:xfrm>
            <a:off x="1062322" y="505876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1062322" y="54683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1062322" y="59636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668392" y="650656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3" name="TextBox 23"/>
          <p:cNvSpPr txBox="1"/>
          <p:nvPr/>
        </p:nvSpPr>
        <p:spPr>
          <a:xfrm>
            <a:off x="928223" y="6506561"/>
            <a:ext cx="6137055"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ea typeface="Arimo"/>
              </a:rPr>
              <a:t>Komisja jest każdorazowo powoływana przez Przewodniczącego w ciągu 5 dni od wpłynięcia Zawiadomienia zawierającego elementy wskazane w § 6 ust. 4 i 5, w przypadku braku któregokolwiek z tych elementów termin ten liczony jest od dnia uzupełnienia Zawiadomienia.</a:t>
            </a:r>
          </a:p>
          <a:p>
            <a:pPr algn="just">
              <a:lnSpc>
                <a:spcPts val="1439"/>
              </a:lnSpc>
              <a:spcBef>
                <a:spcPct val="0"/>
              </a:spcBef>
            </a:pPr>
            <a:endParaRPr lang="en-US" sz="1200" spc="-48">
              <a:solidFill>
                <a:srgbClr val="000000"/>
              </a:solidFill>
              <a:latin typeface="Arimo"/>
              <a:ea typeface="Arimo"/>
            </a:endParaRPr>
          </a:p>
        </p:txBody>
      </p:sp>
      <p:sp>
        <p:nvSpPr>
          <p:cNvPr id="24" name="TextBox 24"/>
          <p:cNvSpPr txBox="1"/>
          <p:nvPr/>
        </p:nvSpPr>
        <p:spPr>
          <a:xfrm>
            <a:off x="943965" y="7230461"/>
            <a:ext cx="6121313"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Skład Komisji ulega zmianie w szczególności:</a:t>
            </a:r>
          </a:p>
          <a:p>
            <a:pPr algn="just">
              <a:lnSpc>
                <a:spcPts val="1439"/>
              </a:lnSpc>
              <a:spcBef>
                <a:spcPct val="0"/>
              </a:spcBef>
            </a:pPr>
            <a:endParaRPr lang="en-US" sz="1200" spc="-48">
              <a:solidFill>
                <a:srgbClr val="000000"/>
              </a:solidFill>
              <a:latin typeface="Arimo"/>
            </a:endParaRPr>
          </a:p>
        </p:txBody>
      </p:sp>
      <p:sp>
        <p:nvSpPr>
          <p:cNvPr id="25" name="TextBox 25"/>
          <p:cNvSpPr txBox="1"/>
          <p:nvPr/>
        </p:nvSpPr>
        <p:spPr>
          <a:xfrm>
            <a:off x="668392" y="723046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6" name="TextBox 26"/>
          <p:cNvSpPr txBox="1"/>
          <p:nvPr/>
        </p:nvSpPr>
        <p:spPr>
          <a:xfrm>
            <a:off x="1386764" y="7647102"/>
            <a:ext cx="6051753"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członka Komisji ze Stowarzyszeniem;</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gdy członek Komisji zrzeknie się swojej funkcji.</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1062322" y="764710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8" name="TextBox 28"/>
          <p:cNvSpPr txBox="1"/>
          <p:nvPr/>
        </p:nvSpPr>
        <p:spPr>
          <a:xfrm>
            <a:off x="1062322" y="800905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9" name="TextBox 29"/>
          <p:cNvSpPr txBox="1"/>
          <p:nvPr/>
        </p:nvSpPr>
        <p:spPr>
          <a:xfrm>
            <a:off x="943965" y="8485137"/>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zostaje rozwiązana w momencie zakończenia danej sprawy.</a:t>
            </a:r>
          </a:p>
        </p:txBody>
      </p:sp>
      <p:sp>
        <p:nvSpPr>
          <p:cNvPr id="30" name="TextBox 30"/>
          <p:cNvSpPr txBox="1"/>
          <p:nvPr/>
        </p:nvSpPr>
        <p:spPr>
          <a:xfrm>
            <a:off x="536257" y="8461159"/>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4.</a:t>
            </a:r>
          </a:p>
        </p:txBody>
      </p:sp>
      <p:sp>
        <p:nvSpPr>
          <p:cNvPr id="31" name="TextBox 31"/>
          <p:cNvSpPr txBox="1"/>
          <p:nvPr/>
        </p:nvSpPr>
        <p:spPr>
          <a:xfrm>
            <a:off x="943965" y="8894646"/>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sytuacji określonej w ust. 3 – Stowarzyszenie niezwłocznie powołuje nowego członka Komisji.</a:t>
            </a:r>
          </a:p>
        </p:txBody>
      </p:sp>
      <p:sp>
        <p:nvSpPr>
          <p:cNvPr id="32" name="TextBox 32"/>
          <p:cNvSpPr txBox="1"/>
          <p:nvPr/>
        </p:nvSpPr>
        <p:spPr>
          <a:xfrm>
            <a:off x="536257" y="8894646"/>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5.</a:t>
            </a:r>
          </a:p>
        </p:txBody>
      </p:sp>
      <p:sp>
        <p:nvSpPr>
          <p:cNvPr id="33" name="TextBox 3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9097"/>
            <a:ext cx="35043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5" name="TextBox 15"/>
          <p:cNvSpPr txBox="1"/>
          <p:nvPr/>
        </p:nvSpPr>
        <p:spPr>
          <a:xfrm>
            <a:off x="1263412" y="1798886"/>
            <a:ext cx="6051753" cy="923925"/>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przeprowadzenie</a:t>
            </a:r>
            <a:r>
              <a:rPr lang="en-US" sz="1200" spc="-48">
                <a:solidFill>
                  <a:srgbClr val="000000"/>
                </a:solidFill>
                <a:latin typeface="Arimo"/>
              </a:rPr>
              <a:t> </a:t>
            </a:r>
            <a:r>
              <a:rPr lang="en-US" sz="1200" spc="-48" err="1">
                <a:solidFill>
                  <a:srgbClr val="000000"/>
                </a:solidFill>
                <a:latin typeface="Arimo"/>
              </a:rPr>
              <a:t>rozmów</a:t>
            </a:r>
            <a:r>
              <a:rPr lang="en-US" sz="1200" spc="-48">
                <a:solidFill>
                  <a:srgbClr val="000000"/>
                </a:solidFill>
                <a:latin typeface="Arimo"/>
              </a:rPr>
              <a:t> </a:t>
            </a:r>
            <a:r>
              <a:rPr lang="en-US" sz="1200" spc="-48" err="1">
                <a:solidFill>
                  <a:srgbClr val="000000"/>
                </a:solidFill>
                <a:latin typeface="Arimo"/>
              </a:rPr>
              <a:t>wyjaśniających</a:t>
            </a:r>
            <a:r>
              <a:rPr lang="en-US" sz="1200" spc="-48">
                <a:solidFill>
                  <a:srgbClr val="000000"/>
                </a:solidFill>
                <a:latin typeface="Arimo"/>
              </a:rPr>
              <a:t> z </a:t>
            </a:r>
            <a:r>
              <a:rPr lang="en-US" sz="1200" spc="-48" err="1">
                <a:solidFill>
                  <a:srgbClr val="000000"/>
                </a:solidFill>
                <a:latin typeface="Arimo"/>
              </a:rPr>
              <a:t>osobami</a:t>
            </a:r>
            <a:r>
              <a:rPr lang="en-US" sz="1200" spc="-48">
                <a:solidFill>
                  <a:srgbClr val="000000"/>
                </a:solidFill>
                <a:latin typeface="Arimo"/>
              </a:rPr>
              <a:t> </a:t>
            </a:r>
            <a:r>
              <a:rPr lang="en-US" sz="1200" spc="-48" err="1">
                <a:solidFill>
                  <a:srgbClr val="000000"/>
                </a:solidFill>
                <a:latin typeface="Arimo"/>
              </a:rPr>
              <a:t>wskazanymi</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err="1">
                <a:solidFill>
                  <a:srgbClr val="000000"/>
                </a:solidFill>
                <a:latin typeface="Arimo"/>
              </a:rPr>
              <a:t>ustalanie</a:t>
            </a:r>
            <a:r>
              <a:rPr lang="en-US" sz="1200" spc="-48">
                <a:solidFill>
                  <a:srgbClr val="000000"/>
                </a:solidFill>
                <a:latin typeface="Arimo"/>
              </a:rPr>
              <a:t> </a:t>
            </a:r>
            <a:r>
              <a:rPr lang="en-US" sz="1200" spc="-48" err="1">
                <a:solidFill>
                  <a:srgbClr val="000000"/>
                </a:solidFill>
                <a:latin typeface="Arimo"/>
              </a:rPr>
              <a:t>stanu</a:t>
            </a:r>
            <a:r>
              <a:rPr lang="en-US" sz="1200" spc="-48">
                <a:solidFill>
                  <a:srgbClr val="000000"/>
                </a:solidFill>
                <a:latin typeface="Arimo"/>
              </a:rPr>
              <a:t> </a:t>
            </a:r>
            <a:r>
              <a:rPr lang="en-US" sz="1200" spc="-48" err="1">
                <a:solidFill>
                  <a:srgbClr val="000000"/>
                </a:solidFill>
                <a:latin typeface="Arimo"/>
              </a:rPr>
              <a:t>faktycznego</a:t>
            </a:r>
            <a:r>
              <a:rPr lang="en-US" sz="1200" spc="-48">
                <a:solidFill>
                  <a:srgbClr val="000000"/>
                </a:solidFill>
                <a:latin typeface="Arimo"/>
              </a:rPr>
              <a:t> na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zebranych</a:t>
            </a:r>
            <a:r>
              <a:rPr lang="en-US" sz="1200" spc="-48">
                <a:solidFill>
                  <a:srgbClr val="000000"/>
                </a:solidFill>
                <a:latin typeface="Arimo"/>
              </a:rPr>
              <a:t> </a:t>
            </a:r>
            <a:r>
              <a:rPr lang="en-US" sz="1200" spc="-48" err="1">
                <a:solidFill>
                  <a:srgbClr val="000000"/>
                </a:solidFill>
                <a:latin typeface="Arimo"/>
              </a:rPr>
              <a:t>informacji</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err="1">
                <a:solidFill>
                  <a:srgbClr val="000000"/>
                </a:solidFill>
                <a:latin typeface="Arimo"/>
              </a:rPr>
              <a:t>sformułowanie</a:t>
            </a:r>
            <a:r>
              <a:rPr lang="en-US" sz="1200" spc="-48">
                <a:solidFill>
                  <a:srgbClr val="000000"/>
                </a:solidFill>
                <a:latin typeface="Arimo"/>
              </a:rPr>
              <a:t> </a:t>
            </a:r>
            <a:r>
              <a:rPr lang="en-US" sz="1200" spc="-48" err="1">
                <a:solidFill>
                  <a:srgbClr val="000000"/>
                </a:solidFill>
                <a:latin typeface="Arimo"/>
              </a:rPr>
              <a:t>propozycji</a:t>
            </a:r>
            <a:r>
              <a:rPr lang="en-US" sz="1200" spc="-48">
                <a:solidFill>
                  <a:srgbClr val="000000"/>
                </a:solidFill>
                <a:latin typeface="Arimo"/>
              </a:rPr>
              <a:t> </a:t>
            </a:r>
            <a:r>
              <a:rPr lang="en-US" sz="1200" spc="-48" err="1">
                <a:solidFill>
                  <a:srgbClr val="000000"/>
                </a:solidFill>
                <a:latin typeface="Arimo"/>
              </a:rPr>
              <a:t>rozwiązania</a:t>
            </a:r>
            <a:r>
              <a:rPr lang="en-US" sz="1200" spc="-48">
                <a:solidFill>
                  <a:srgbClr val="000000"/>
                </a:solidFill>
                <a:latin typeface="Arimo"/>
              </a:rPr>
              <a:t> </a:t>
            </a:r>
            <a:r>
              <a:rPr lang="en-US" sz="1200" spc="-48" err="1">
                <a:solidFill>
                  <a:srgbClr val="000000"/>
                </a:solidFill>
                <a:latin typeface="Arimo"/>
              </a:rPr>
              <a:t>konfliktu</a:t>
            </a:r>
            <a:r>
              <a:rPr lang="en-US" sz="1200" spc="-48">
                <a:solidFill>
                  <a:srgbClr val="000000"/>
                </a:solidFill>
                <a:latin typeface="Arimo"/>
              </a:rPr>
              <a:t> w </a:t>
            </a:r>
            <a:r>
              <a:rPr lang="en-US" sz="1200" spc="-48" err="1">
                <a:solidFill>
                  <a:srgbClr val="000000"/>
                </a:solidFill>
                <a:latin typeface="Arimo"/>
              </a:rPr>
              <a:t>formie</a:t>
            </a:r>
            <a:r>
              <a:rPr lang="en-US" sz="1200" spc="-48">
                <a:solidFill>
                  <a:srgbClr val="000000"/>
                </a:solidFill>
                <a:latin typeface="Arimo"/>
              </a:rPr>
              <a:t> </a:t>
            </a:r>
            <a:r>
              <a:rPr lang="en-US" sz="1200" spc="-48" err="1">
                <a:solidFill>
                  <a:srgbClr val="000000"/>
                </a:solidFill>
                <a:latin typeface="Arimo"/>
              </a:rPr>
              <a:t>Sprawozdania</a:t>
            </a:r>
            <a:r>
              <a:rPr lang="en-US" sz="1200" spc="-48">
                <a:solidFill>
                  <a:srgbClr val="000000"/>
                </a:solidFill>
                <a:latin typeface="Arimo"/>
              </a:rPr>
              <a:t>;</a:t>
            </a:r>
          </a:p>
        </p:txBody>
      </p:sp>
      <p:sp>
        <p:nvSpPr>
          <p:cNvPr id="16" name="TextBox 16"/>
          <p:cNvSpPr txBox="1"/>
          <p:nvPr/>
        </p:nvSpPr>
        <p:spPr>
          <a:xfrm>
            <a:off x="973795" y="179888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7" name="TextBox 17"/>
          <p:cNvSpPr txBox="1"/>
          <p:nvPr/>
        </p:nvSpPr>
        <p:spPr>
          <a:xfrm>
            <a:off x="853289" y="1449097"/>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Do zadań Komisji należy w szczególności:</a:t>
            </a:r>
          </a:p>
        </p:txBody>
      </p:sp>
      <p:sp>
        <p:nvSpPr>
          <p:cNvPr id="18" name="TextBox 18"/>
          <p:cNvSpPr txBox="1"/>
          <p:nvPr/>
        </p:nvSpPr>
        <p:spPr>
          <a:xfrm>
            <a:off x="973795" y="2160836"/>
            <a:ext cx="115014"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19" name="TextBox 19"/>
          <p:cNvSpPr txBox="1"/>
          <p:nvPr/>
        </p:nvSpPr>
        <p:spPr>
          <a:xfrm>
            <a:off x="978082" y="2513261"/>
            <a:ext cx="10644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0" name="TextBox 20"/>
          <p:cNvSpPr txBox="1"/>
          <p:nvPr/>
        </p:nvSpPr>
        <p:spPr>
          <a:xfrm>
            <a:off x="577793" y="2976946"/>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21" name="TextBox 21"/>
          <p:cNvSpPr txBox="1"/>
          <p:nvPr/>
        </p:nvSpPr>
        <p:spPr>
          <a:xfrm>
            <a:off x="906510" y="2971883"/>
            <a:ext cx="6158769" cy="1285875"/>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Każdy</a:t>
            </a:r>
            <a:r>
              <a:rPr lang="en-US" sz="1200" spc="-48">
                <a:solidFill>
                  <a:srgbClr val="000000"/>
                </a:solidFill>
                <a:latin typeface="Arimo"/>
              </a:rPr>
              <a:t> z </a:t>
            </a:r>
            <a:r>
              <a:rPr lang="en-US" sz="1200" spc="-48" err="1">
                <a:solidFill>
                  <a:srgbClr val="000000"/>
                </a:solidFill>
                <a:latin typeface="Arimo"/>
              </a:rPr>
              <a:t>członków</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zobowiązany</a:t>
            </a:r>
            <a:r>
              <a:rPr lang="en-US" sz="1200" spc="-48">
                <a:solidFill>
                  <a:srgbClr val="000000"/>
                </a:solidFill>
                <a:latin typeface="Arimo"/>
              </a:rPr>
              <a:t> jest do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obiektywizmu</a:t>
            </a:r>
            <a:r>
              <a:rPr lang="en-US" sz="1200" spc="-48">
                <a:solidFill>
                  <a:srgbClr val="000000"/>
                </a:solidFill>
                <a:latin typeface="Arimo"/>
              </a:rPr>
              <a:t>, </a:t>
            </a:r>
            <a:r>
              <a:rPr lang="en-US" sz="1200" spc="-48" err="1">
                <a:solidFill>
                  <a:srgbClr val="000000"/>
                </a:solidFill>
                <a:latin typeface="Arimo"/>
              </a:rPr>
              <a:t>bezstronności</a:t>
            </a:r>
            <a:r>
              <a:rPr lang="en-US" sz="1200" spc="-48">
                <a:solidFill>
                  <a:srgbClr val="000000"/>
                </a:solidFill>
                <a:latin typeface="Arimo"/>
              </a:rPr>
              <a:t>                          i </a:t>
            </a:r>
            <a:r>
              <a:rPr lang="en-US" sz="1200" spc="-48" err="1">
                <a:solidFill>
                  <a:srgbClr val="000000"/>
                </a:solidFill>
                <a:latin typeface="Arimo"/>
              </a:rPr>
              <a:t>poufności</a:t>
            </a:r>
            <a:r>
              <a:rPr lang="en-US" sz="1200" spc="-48">
                <a:solidFill>
                  <a:srgbClr val="000000"/>
                </a:solidFill>
                <a:latin typeface="Arimo"/>
              </a:rPr>
              <a:t> </a:t>
            </a:r>
            <a:r>
              <a:rPr lang="en-US" sz="1200" spc="-48" err="1">
                <a:solidFill>
                  <a:srgbClr val="000000"/>
                </a:solidFill>
                <a:latin typeface="Arimo"/>
              </a:rPr>
              <a:t>przy</a:t>
            </a:r>
            <a:r>
              <a:rPr lang="en-US" sz="1200" spc="-48">
                <a:solidFill>
                  <a:srgbClr val="000000"/>
                </a:solidFill>
                <a:latin typeface="Arimo"/>
              </a:rPr>
              <a:t> </a:t>
            </a:r>
            <a:r>
              <a:rPr lang="en-US" sz="1200" spc="-48" err="1">
                <a:solidFill>
                  <a:srgbClr val="000000"/>
                </a:solidFill>
                <a:latin typeface="Arimo"/>
              </a:rPr>
              <a:t>dokonywaniu</a:t>
            </a:r>
            <a:r>
              <a:rPr lang="en-US" sz="1200" spc="-48">
                <a:solidFill>
                  <a:srgbClr val="000000"/>
                </a:solidFill>
                <a:latin typeface="Arimo"/>
              </a:rPr>
              <a:t> </a:t>
            </a:r>
            <a:r>
              <a:rPr lang="en-US" sz="1200" spc="-48" err="1">
                <a:solidFill>
                  <a:srgbClr val="000000"/>
                </a:solidFill>
                <a:latin typeface="Arimo"/>
              </a:rPr>
              <a:t>ocen</a:t>
            </a:r>
            <a:r>
              <a:rPr lang="en-US" sz="1200" spc="-48">
                <a:solidFill>
                  <a:srgbClr val="000000"/>
                </a:solidFill>
                <a:latin typeface="Arimo"/>
              </a:rPr>
              <a:t> </a:t>
            </a:r>
            <a:r>
              <a:rPr lang="en-US" sz="1200" spc="-48" err="1">
                <a:solidFill>
                  <a:srgbClr val="000000"/>
                </a:solidFill>
                <a:latin typeface="Arimo"/>
              </a:rPr>
              <a:t>konkretnych</a:t>
            </a:r>
            <a:r>
              <a:rPr lang="en-US" sz="1200" spc="-48">
                <a:solidFill>
                  <a:srgbClr val="000000"/>
                </a:solidFill>
                <a:latin typeface="Arimo"/>
              </a:rPr>
              <a:t> </a:t>
            </a:r>
            <a:r>
              <a:rPr lang="en-US" sz="1200" spc="-48" err="1">
                <a:solidFill>
                  <a:srgbClr val="000000"/>
                </a:solidFill>
                <a:latin typeface="Arimo"/>
              </a:rPr>
              <a:t>przypadków</a:t>
            </a:r>
            <a:r>
              <a:rPr lang="en-US" sz="1200" spc="-48">
                <a:solidFill>
                  <a:srgbClr val="000000"/>
                </a:solidFill>
                <a:latin typeface="Arimo"/>
              </a:rPr>
              <a:t>, pod </a:t>
            </a:r>
            <a:r>
              <a:rPr lang="en-US" sz="1200" spc="-48" err="1">
                <a:solidFill>
                  <a:srgbClr val="000000"/>
                </a:solidFill>
                <a:latin typeface="Arimo"/>
              </a:rPr>
              <a:t>rygorem</a:t>
            </a:r>
            <a:r>
              <a:rPr lang="en-US" sz="1200" spc="-48">
                <a:solidFill>
                  <a:srgbClr val="000000"/>
                </a:solidFill>
                <a:latin typeface="Arimo"/>
              </a:rPr>
              <a:t> </a:t>
            </a:r>
            <a:r>
              <a:rPr lang="en-US" sz="1200" spc="-48" err="1">
                <a:solidFill>
                  <a:srgbClr val="000000"/>
                </a:solidFill>
                <a:latin typeface="Arimo"/>
              </a:rPr>
              <a:t>sankcji</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z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Członkowie</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nie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kopiować</a:t>
            </a:r>
            <a:r>
              <a:rPr lang="en-US" sz="1200" spc="-48">
                <a:solidFill>
                  <a:srgbClr val="000000"/>
                </a:solidFill>
                <a:latin typeface="Arimo"/>
              </a:rPr>
              <a:t> w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udostępnienia</a:t>
            </a:r>
            <a:r>
              <a:rPr lang="en-US" sz="1200" spc="-48">
                <a:solidFill>
                  <a:srgbClr val="000000"/>
                </a:solidFill>
                <a:latin typeface="Arimo"/>
              </a:rPr>
              <a:t>, ani </a:t>
            </a:r>
            <a:r>
              <a:rPr lang="en-US" sz="1200" spc="-48" err="1">
                <a:solidFill>
                  <a:srgbClr val="000000"/>
                </a:solidFill>
                <a:latin typeface="Arimo"/>
              </a:rPr>
              <a:t>też</a:t>
            </a:r>
            <a:r>
              <a:rPr lang="en-US" sz="1200" spc="-48">
                <a:solidFill>
                  <a:srgbClr val="000000"/>
                </a:solidFill>
                <a:latin typeface="Arimo"/>
              </a:rPr>
              <a:t> w </a:t>
            </a:r>
            <a:r>
              <a:rPr lang="en-US" sz="1200" spc="-48" err="1">
                <a:solidFill>
                  <a:srgbClr val="000000"/>
                </a:solidFill>
                <a:latin typeface="Arimo"/>
              </a:rPr>
              <a:t>jakikolwiek</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a:t>
            </a:r>
            <a:r>
              <a:rPr lang="en-US" sz="1200" spc="-48" err="1">
                <a:solidFill>
                  <a:srgbClr val="000000"/>
                </a:solidFill>
                <a:latin typeface="Arimo"/>
              </a:rPr>
              <a:t>udostępniać</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rozpowszechniać</a:t>
            </a:r>
            <a:r>
              <a:rPr lang="en-US" sz="1200" spc="-48">
                <a:solidFill>
                  <a:srgbClr val="000000"/>
                </a:solidFill>
                <a:latin typeface="Arimo"/>
              </a:rPr>
              <a:t> </a:t>
            </a:r>
            <a:r>
              <a:rPr lang="en-US" sz="1200" spc="-48" err="1">
                <a:solidFill>
                  <a:srgbClr val="000000"/>
                </a:solidFill>
                <a:latin typeface="Arimo"/>
              </a:rPr>
              <a:t>dokumentów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rozpatrywanego</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Stowarzyszeniu</a:t>
            </a:r>
            <a:r>
              <a:rPr lang="en-US" sz="1200" spc="-48">
                <a:solidFill>
                  <a:srgbClr val="000000"/>
                </a:solidFill>
                <a:latin typeface="Arimo"/>
              </a:rPr>
              <a:t>. Dane </a:t>
            </a:r>
            <a:r>
              <a:rPr lang="en-US" sz="1200" spc="-48" err="1">
                <a:solidFill>
                  <a:srgbClr val="000000"/>
                </a:solidFill>
                <a:latin typeface="Arimo"/>
              </a:rPr>
              <a:t>zawarte</a:t>
            </a:r>
            <a:r>
              <a:rPr lang="en-US" sz="1200" spc="-48">
                <a:solidFill>
                  <a:srgbClr val="000000"/>
                </a:solidFill>
                <a:latin typeface="Arimo"/>
              </a:rPr>
              <a:t>                        w </a:t>
            </a:r>
            <a:r>
              <a:rPr lang="en-US" sz="1200" spc="-48" err="1">
                <a:solidFill>
                  <a:srgbClr val="000000"/>
                </a:solidFill>
                <a:latin typeface="Arimo"/>
              </a:rPr>
              <a:t>materiałach</a:t>
            </a:r>
            <a:r>
              <a:rPr lang="en-US" sz="1200" spc="-48">
                <a:solidFill>
                  <a:srgbClr val="000000"/>
                </a:solidFill>
                <a:latin typeface="Arimo"/>
              </a:rPr>
              <a:t> i </a:t>
            </a:r>
            <a:r>
              <a:rPr lang="en-US" sz="1200" spc="-48" err="1">
                <a:solidFill>
                  <a:srgbClr val="000000"/>
                </a:solidFill>
                <a:latin typeface="Arimo"/>
              </a:rPr>
              <a:t>dokumentach</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zawierać</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osobowe</a:t>
            </a:r>
            <a:r>
              <a:rPr lang="en-US" sz="1200" spc="-48">
                <a:solidFill>
                  <a:srgbClr val="000000"/>
                </a:solidFill>
                <a:latin typeface="Arimo"/>
              </a:rPr>
              <a:t> i </a:t>
            </a:r>
            <a:r>
              <a:rPr lang="en-US" sz="1200" spc="-48" err="1">
                <a:solidFill>
                  <a:srgbClr val="000000"/>
                </a:solidFill>
                <a:latin typeface="Arimo"/>
              </a:rPr>
              <a:t>podlegają</a:t>
            </a:r>
            <a:r>
              <a:rPr lang="en-US" sz="1200" spc="-48">
                <a:solidFill>
                  <a:srgbClr val="000000"/>
                </a:solidFill>
                <a:latin typeface="Arimo"/>
              </a:rPr>
              <a:t>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przewidzianej</a:t>
            </a:r>
            <a:r>
              <a:rPr lang="en-US" sz="1200" spc="-48">
                <a:solidFill>
                  <a:srgbClr val="000000"/>
                </a:solidFill>
                <a:latin typeface="Arimo"/>
              </a:rPr>
              <a:t>  w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przepisach</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o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p>
        </p:txBody>
      </p:sp>
      <p:sp>
        <p:nvSpPr>
          <p:cNvPr id="22" name="TextBox 22"/>
          <p:cNvSpPr txBox="1"/>
          <p:nvPr/>
        </p:nvSpPr>
        <p:spPr>
          <a:xfrm>
            <a:off x="577793" y="4409695"/>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23" name="TextBox 23"/>
          <p:cNvSpPr txBox="1"/>
          <p:nvPr/>
        </p:nvSpPr>
        <p:spPr>
          <a:xfrm>
            <a:off x="853289" y="4409695"/>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Członkiem Komisji nie może być:</a:t>
            </a:r>
          </a:p>
        </p:txBody>
      </p:sp>
      <p:sp>
        <p:nvSpPr>
          <p:cNvPr id="24" name="TextBox 24"/>
          <p:cNvSpPr txBox="1"/>
          <p:nvPr/>
        </p:nvSpPr>
        <p:spPr>
          <a:xfrm>
            <a:off x="973795" y="475226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5" name="TextBox 25"/>
          <p:cNvSpPr txBox="1"/>
          <p:nvPr/>
        </p:nvSpPr>
        <p:spPr>
          <a:xfrm>
            <a:off x="1263412" y="4752264"/>
            <a:ext cx="5760331"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której dotyczy Zawiadomienie;</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osoba pozostająca z osobą przekazującą Zawiadomienie  lub z osobą wskazaną                                 w Zawiadomieniu jako domniemana ofiara albo domniemany sprawca – w  stosunku prawnym lub faktycznym budzącym uzasadnione wątpliwości co do jej obiektywizmu                    i bezstronności. </a:t>
            </a:r>
          </a:p>
        </p:txBody>
      </p:sp>
      <p:sp>
        <p:nvSpPr>
          <p:cNvPr id="26" name="TextBox 26"/>
          <p:cNvSpPr txBox="1"/>
          <p:nvPr/>
        </p:nvSpPr>
        <p:spPr>
          <a:xfrm>
            <a:off x="973795" y="517136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7" name="TextBox 27"/>
          <p:cNvSpPr txBox="1"/>
          <p:nvPr/>
        </p:nvSpPr>
        <p:spPr>
          <a:xfrm>
            <a:off x="573506" y="5873833"/>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8" name="TextBox 28"/>
          <p:cNvSpPr txBox="1"/>
          <p:nvPr/>
        </p:nvSpPr>
        <p:spPr>
          <a:xfrm>
            <a:off x="906510" y="5847639"/>
            <a:ext cx="6158769"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Stowarzyszenia wyznacza niezwłocznie inną osobę w zastępstwie członka Komisji podlegającego wyłączeniu z przyczyn wymienionych w ust. 8.</a:t>
            </a:r>
          </a:p>
        </p:txBody>
      </p:sp>
      <p:sp>
        <p:nvSpPr>
          <p:cNvPr id="29" name="TextBox 29"/>
          <p:cNvSpPr txBox="1"/>
          <p:nvPr/>
        </p:nvSpPr>
        <p:spPr>
          <a:xfrm>
            <a:off x="535719" y="6428532"/>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30" name="TextBox 30"/>
          <p:cNvSpPr txBox="1"/>
          <p:nvPr/>
        </p:nvSpPr>
        <p:spPr>
          <a:xfrm>
            <a:off x="902224" y="6428532"/>
            <a:ext cx="6163055"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członek Komisji wyznaczony przez Przewodniczącego Komisji. </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244835" y="7247682"/>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32" name="TextBox 32"/>
          <p:cNvSpPr txBox="1"/>
          <p:nvPr/>
        </p:nvSpPr>
        <p:spPr>
          <a:xfrm>
            <a:off x="928223" y="7828707"/>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rozpoczyna postępowanie niezwłocznie, najpóźniej 7 dni od jej powołania przez Przewodniczącego.</a:t>
            </a:r>
          </a:p>
        </p:txBody>
      </p:sp>
      <p:sp>
        <p:nvSpPr>
          <p:cNvPr id="33" name="TextBox 33"/>
          <p:cNvSpPr txBox="1"/>
          <p:nvPr/>
        </p:nvSpPr>
        <p:spPr>
          <a:xfrm>
            <a:off x="577793" y="7828707"/>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34" name="TextBox 34"/>
          <p:cNvSpPr txBox="1"/>
          <p:nvPr/>
        </p:nvSpPr>
        <p:spPr>
          <a:xfrm>
            <a:off x="941815" y="8371500"/>
            <a:ext cx="6123463"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Stowarzyszenia wyposaża Komisję w środki (w tym pomieszczenie i materiały) konieczne do wykonywania jej zadań. </a:t>
            </a:r>
          </a:p>
        </p:txBody>
      </p:sp>
      <p:sp>
        <p:nvSpPr>
          <p:cNvPr id="35" name="TextBox 35"/>
          <p:cNvSpPr txBox="1"/>
          <p:nvPr/>
        </p:nvSpPr>
        <p:spPr>
          <a:xfrm>
            <a:off x="577793" y="8371500"/>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6" name="TextBox 36"/>
          <p:cNvSpPr txBox="1"/>
          <p:nvPr/>
        </p:nvSpPr>
        <p:spPr>
          <a:xfrm>
            <a:off x="928223" y="8922145"/>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nie powinien przekroczyć 30 dni, licząc od dnia rozpoczęcia Postępowania o którym mowa w ust. 1. Posiedzenia Komisji realizowane w trybie zdalnym lub bezpośrednim zwołuje Przewodniczący Komisji.</a:t>
            </a:r>
          </a:p>
        </p:txBody>
      </p:sp>
      <p:sp>
        <p:nvSpPr>
          <p:cNvPr id="37" name="TextBox 37"/>
          <p:cNvSpPr txBox="1"/>
          <p:nvPr/>
        </p:nvSpPr>
        <p:spPr>
          <a:xfrm>
            <a:off x="560365" y="8922145"/>
            <a:ext cx="35043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8" name="TextBox 38"/>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34</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29809"/>
            <a:ext cx="35043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15" name="TextBox 15"/>
          <p:cNvSpPr txBox="1"/>
          <p:nvPr/>
        </p:nvSpPr>
        <p:spPr>
          <a:xfrm>
            <a:off x="846052" y="1348991"/>
            <a:ext cx="6137055" cy="359073"/>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a:t>
            </a:r>
            <a:r>
              <a:rPr lang="pl-PL" sz="1200" spc="-48">
                <a:solidFill>
                  <a:srgbClr val="000000"/>
                </a:solidFill>
                <a:latin typeface="Arimo"/>
              </a:rPr>
              <a:t> </a:t>
            </a:r>
            <a:r>
              <a:rPr lang="en-US" sz="1200" spc="-48" err="1">
                <a:solidFill>
                  <a:srgbClr val="000000"/>
                </a:solidFill>
                <a:latin typeface="Arimo"/>
              </a:rPr>
              <a:t>zakończeniu</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w </a:t>
            </a:r>
            <a:r>
              <a:rPr lang="en-US" sz="1200" spc="-48" err="1">
                <a:solidFill>
                  <a:srgbClr val="000000"/>
                </a:solidFill>
                <a:latin typeface="Arimo"/>
              </a:rPr>
              <a:t>ciągu</a:t>
            </a:r>
            <a:r>
              <a:rPr lang="en-US" sz="1200" spc="-48">
                <a:solidFill>
                  <a:srgbClr val="000000"/>
                </a:solidFill>
                <a:latin typeface="Arimo"/>
              </a:rPr>
              <a:t> 3 </a:t>
            </a:r>
            <a:r>
              <a:rPr lang="en-US" sz="1200" spc="-48" err="1">
                <a:solidFill>
                  <a:srgbClr val="000000"/>
                </a:solidFill>
                <a:latin typeface="Arimo"/>
              </a:rPr>
              <a:t>dni</a:t>
            </a:r>
            <a:r>
              <a:rPr lang="en-US" sz="1200" spc="-48">
                <a:solidFill>
                  <a:srgbClr val="000000"/>
                </a:solidFill>
                <a:latin typeface="Arimo"/>
              </a:rPr>
              <a:t> </a:t>
            </a:r>
            <a:r>
              <a:rPr lang="en-US" sz="1200" spc="-48" err="1">
                <a:solidFill>
                  <a:srgbClr val="000000"/>
                </a:solidFill>
                <a:latin typeface="Arimo"/>
              </a:rPr>
              <a:t>sporządza</a:t>
            </a:r>
            <a:r>
              <a:rPr lang="en-US" sz="1200" spc="-48">
                <a:solidFill>
                  <a:srgbClr val="000000"/>
                </a:solidFill>
                <a:latin typeface="Arimo"/>
              </a:rPr>
              <a:t> </a:t>
            </a:r>
            <a:r>
              <a:rPr lang="en-US" sz="1200" spc="-48" err="1">
                <a:solidFill>
                  <a:srgbClr val="000000"/>
                </a:solidFill>
                <a:latin typeface="Arimo"/>
              </a:rPr>
              <a:t>Sprawozdanie</a:t>
            </a:r>
            <a:r>
              <a:rPr lang="pl-PL" sz="1200" spc="-48">
                <a:solidFill>
                  <a:srgbClr val="000000"/>
                </a:solidFill>
                <a:latin typeface="Arimo"/>
              </a:rPr>
              <a:t> </a:t>
            </a:r>
            <a:r>
              <a:rPr lang="en-US" sz="1200" spc="-48" err="1">
                <a:solidFill>
                  <a:srgbClr val="000000"/>
                </a:solidFill>
                <a:latin typeface="Arimo"/>
              </a:rPr>
              <a:t>wraz</a:t>
            </a:r>
            <a:r>
              <a:rPr lang="en-US" sz="1200" spc="-48">
                <a:solidFill>
                  <a:srgbClr val="000000"/>
                </a:solidFill>
                <a:latin typeface="Arimo"/>
              </a:rPr>
              <a:t>                                z </a:t>
            </a:r>
            <a:r>
              <a:rPr lang="en-US" sz="1200" spc="-48" err="1">
                <a:solidFill>
                  <a:srgbClr val="000000"/>
                </a:solidFill>
                <a:latin typeface="Arimo"/>
              </a:rPr>
              <a:t>uzasadnieniem</a:t>
            </a:r>
            <a:r>
              <a:rPr lang="en-US" sz="1200" spc="-48">
                <a:solidFill>
                  <a:srgbClr val="000000"/>
                </a:solidFill>
                <a:latin typeface="Arimo"/>
              </a:rPr>
              <a:t>, które </a:t>
            </a:r>
            <a:r>
              <a:rPr lang="en-US" sz="1200" spc="-48" err="1">
                <a:solidFill>
                  <a:srgbClr val="000000"/>
                </a:solidFill>
                <a:latin typeface="Arimo"/>
              </a:rPr>
              <a:t>przekazuje</a:t>
            </a:r>
            <a:r>
              <a:rPr lang="en-US" sz="1200" spc="-48">
                <a:solidFill>
                  <a:srgbClr val="000000"/>
                </a:solidFill>
                <a:latin typeface="Arimo"/>
              </a:rPr>
              <a:t> </a:t>
            </a:r>
            <a:r>
              <a:rPr lang="en-US" sz="1200" spc="-48" err="1">
                <a:solidFill>
                  <a:srgbClr val="000000"/>
                </a:solidFill>
                <a:latin typeface="Arimo"/>
              </a:rPr>
              <a:t>zarządowi</a:t>
            </a:r>
            <a:r>
              <a:rPr lang="en-US" sz="1200" spc="-48">
                <a:solidFill>
                  <a:srgbClr val="000000"/>
                </a:solidFill>
                <a:latin typeface="Arimo"/>
              </a:rPr>
              <a:t> </a:t>
            </a:r>
            <a:r>
              <a:rPr lang="en-US" sz="1200" spc="-48" err="1">
                <a:solidFill>
                  <a:srgbClr val="000000"/>
                </a:solidFill>
                <a:latin typeface="Arimo"/>
              </a:rPr>
              <a:t>Stowarzyszenia</a:t>
            </a:r>
            <a:r>
              <a:rPr lang="en-US" sz="1200" spc="-48">
                <a:solidFill>
                  <a:srgbClr val="000000"/>
                </a:solidFill>
                <a:latin typeface="Arimo"/>
              </a:rPr>
              <a:t>.</a:t>
            </a:r>
          </a:p>
        </p:txBody>
      </p:sp>
      <p:sp>
        <p:nvSpPr>
          <p:cNvPr id="16" name="TextBox 16"/>
          <p:cNvSpPr txBox="1"/>
          <p:nvPr/>
        </p:nvSpPr>
        <p:spPr>
          <a:xfrm>
            <a:off x="577793" y="1827457"/>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17" name="TextBox 17"/>
          <p:cNvSpPr txBox="1"/>
          <p:nvPr/>
        </p:nvSpPr>
        <p:spPr>
          <a:xfrm>
            <a:off x="846052" y="1827457"/>
            <a:ext cx="6137055"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Stowarzyszenia oraz zgoda obu stron Postepowania. Zasady określone w § 7 ust. 9 stosuje się odpowiednio.</a:t>
            </a:r>
          </a:p>
        </p:txBody>
      </p:sp>
      <p:sp>
        <p:nvSpPr>
          <p:cNvPr id="18" name="TextBox 18"/>
          <p:cNvSpPr txBox="1"/>
          <p:nvPr/>
        </p:nvSpPr>
        <p:spPr>
          <a:xfrm>
            <a:off x="840068" y="2667873"/>
            <a:ext cx="6137055" cy="538609"/>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Czas</a:t>
            </a:r>
            <a:r>
              <a:rPr lang="en-US" sz="1200" spc="-48">
                <a:solidFill>
                  <a:srgbClr val="000000"/>
                </a:solidFill>
                <a:latin typeface="Arimo"/>
              </a:rPr>
              <a:t> </a:t>
            </a:r>
            <a:r>
              <a:rPr lang="en-US" sz="1200" spc="-48" err="1">
                <a:solidFill>
                  <a:srgbClr val="000000"/>
                </a:solidFill>
                <a:latin typeface="Arimo"/>
              </a:rPr>
              <a:t>trwania</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nie </a:t>
            </a:r>
            <a:r>
              <a:rPr lang="en-US" sz="1200" spc="-48" err="1">
                <a:solidFill>
                  <a:srgbClr val="000000"/>
                </a:solidFill>
                <a:latin typeface="Arimo"/>
              </a:rPr>
              <a:t>powinien</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dłuższy</a:t>
            </a:r>
            <a:r>
              <a:rPr lang="en-US" sz="1200" spc="-48">
                <a:solidFill>
                  <a:srgbClr val="000000"/>
                </a:solidFill>
                <a:latin typeface="Arimo"/>
              </a:rPr>
              <a:t> </a:t>
            </a:r>
            <a:r>
              <a:rPr lang="en-US" sz="1200" spc="-48" err="1">
                <a:solidFill>
                  <a:srgbClr val="000000"/>
                </a:solidFill>
                <a:latin typeface="Arimo"/>
              </a:rPr>
              <a:t>niż</a:t>
            </a:r>
            <a:r>
              <a:rPr lang="en-US" sz="1200" spc="-48">
                <a:solidFill>
                  <a:srgbClr val="000000"/>
                </a:solidFill>
                <a:latin typeface="Arimo"/>
              </a:rPr>
              <a:t> 14 </a:t>
            </a:r>
            <a:r>
              <a:rPr lang="en-US" sz="1200" spc="-48" err="1">
                <a:solidFill>
                  <a:srgbClr val="000000"/>
                </a:solidFill>
                <a:latin typeface="Arimo"/>
              </a:rPr>
              <a:t>dni</a:t>
            </a:r>
            <a:r>
              <a:rPr lang="en-US" sz="1200" spc="-48">
                <a:solidFill>
                  <a:srgbClr val="000000"/>
                </a:solidFill>
                <a:latin typeface="Arimo"/>
              </a:rPr>
              <a:t>. Na </a:t>
            </a:r>
            <a:r>
              <a:rPr lang="en-US" sz="1200" spc="-48" err="1">
                <a:solidFill>
                  <a:srgbClr val="000000"/>
                </a:solidFill>
                <a:latin typeface="Arimo"/>
              </a:rPr>
              <a:t>zgodny</a:t>
            </a:r>
            <a:r>
              <a:rPr lang="en-US" sz="1200" spc="-48">
                <a:solidFill>
                  <a:srgbClr val="000000"/>
                </a:solidFill>
                <a:latin typeface="Arimo"/>
              </a:rPr>
              <a:t> </a:t>
            </a:r>
            <a:r>
              <a:rPr lang="en-US" sz="1200" spc="-48" err="1">
                <a:solidFill>
                  <a:srgbClr val="000000"/>
                </a:solidFill>
                <a:latin typeface="Arimo"/>
              </a:rPr>
              <a:t>wniosek</a:t>
            </a:r>
            <a:r>
              <a:rPr lang="en-US" sz="1200" spc="-48">
                <a:solidFill>
                  <a:srgbClr val="000000"/>
                </a:solidFill>
                <a:latin typeface="Arimo"/>
              </a:rPr>
              <a:t> </a:t>
            </a:r>
            <a:r>
              <a:rPr lang="en-US" sz="1200" spc="-48" err="1">
                <a:solidFill>
                  <a:srgbClr val="000000"/>
                </a:solidFill>
                <a:latin typeface="Arimo"/>
              </a:rPr>
              <a:t>stron</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z </a:t>
            </a:r>
            <a:r>
              <a:rPr lang="en-US" sz="1200" spc="-48" err="1">
                <a:solidFill>
                  <a:srgbClr val="000000"/>
                </a:solidFill>
                <a:latin typeface="Arimo"/>
              </a:rPr>
              <a:t>innych</a:t>
            </a:r>
            <a:r>
              <a:rPr lang="en-US" sz="1200" spc="-48">
                <a:solidFill>
                  <a:srgbClr val="000000"/>
                </a:solidFill>
                <a:latin typeface="Arimo"/>
              </a:rPr>
              <a:t> </a:t>
            </a:r>
            <a:r>
              <a:rPr lang="en-US" sz="1200" spc="-48" err="1">
                <a:solidFill>
                  <a:srgbClr val="000000"/>
                </a:solidFill>
                <a:latin typeface="Arimo"/>
              </a:rPr>
              <a:t>ważnych</a:t>
            </a:r>
            <a:r>
              <a:rPr lang="en-US" sz="1200" spc="-48">
                <a:solidFill>
                  <a:srgbClr val="000000"/>
                </a:solidFill>
                <a:latin typeface="Arimo"/>
              </a:rPr>
              <a:t> </a:t>
            </a:r>
            <a:r>
              <a:rPr lang="en-US" sz="1200" spc="-48" err="1">
                <a:solidFill>
                  <a:srgbClr val="000000"/>
                </a:solidFill>
                <a:latin typeface="Arimo"/>
              </a:rPr>
              <a:t>powodów</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termin</a:t>
            </a:r>
            <a:r>
              <a:rPr lang="pl-PL" sz="1200" spc="-48">
                <a:solidFill>
                  <a:srgbClr val="000000"/>
                </a:solidFill>
                <a:latin typeface="Arimo"/>
              </a:rPr>
              <a:t> </a:t>
            </a:r>
            <a:r>
              <a:rPr lang="en-US" sz="1200" spc="-48" err="1">
                <a:solidFill>
                  <a:srgbClr val="000000"/>
                </a:solidFill>
                <a:latin typeface="Arimo"/>
              </a:rPr>
              <a:t>przedłużyć</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jeśli</a:t>
            </a:r>
            <a:r>
              <a:rPr lang="en-US" sz="1200" spc="-48">
                <a:solidFill>
                  <a:srgbClr val="000000"/>
                </a:solidFill>
                <a:latin typeface="Arimo"/>
              </a:rPr>
              <a:t> </a:t>
            </a:r>
            <a:r>
              <a:rPr lang="en-US" sz="1200" spc="-48" err="1">
                <a:solidFill>
                  <a:srgbClr val="000000"/>
                </a:solidFill>
                <a:latin typeface="Arimo"/>
              </a:rPr>
              <a:t>zaistnieje</a:t>
            </a:r>
            <a:r>
              <a:rPr lang="en-US" sz="1200" spc="-48">
                <a:solidFill>
                  <a:srgbClr val="000000"/>
                </a:solidFill>
                <a:latin typeface="Arimo"/>
              </a:rPr>
              <a:t> </a:t>
            </a:r>
            <a:r>
              <a:rPr lang="en-US" sz="1200" spc="-48" err="1">
                <a:solidFill>
                  <a:srgbClr val="000000"/>
                </a:solidFill>
                <a:latin typeface="Arimo"/>
              </a:rPr>
              <a:t>prawdopodobieństwo</a:t>
            </a:r>
            <a:r>
              <a:rPr lang="en-US" sz="1200" spc="-48">
                <a:solidFill>
                  <a:srgbClr val="000000"/>
                </a:solidFill>
                <a:latin typeface="Arimo"/>
              </a:rPr>
              <a:t> </a:t>
            </a:r>
            <a:r>
              <a:rPr lang="en-US" sz="1200" spc="-48" err="1">
                <a:solidFill>
                  <a:srgbClr val="000000"/>
                </a:solidFill>
                <a:latin typeface="Arimo"/>
              </a:rPr>
              <a:t>ugodowego</a:t>
            </a:r>
            <a:r>
              <a:rPr lang="en-US" sz="1200" spc="-48">
                <a:solidFill>
                  <a:srgbClr val="000000"/>
                </a:solidFill>
                <a:latin typeface="Arimo"/>
              </a:rPr>
              <a:t> </a:t>
            </a:r>
            <a:r>
              <a:rPr lang="en-US" sz="1200" spc="-48" err="1">
                <a:solidFill>
                  <a:srgbClr val="000000"/>
                </a:solidFill>
                <a:latin typeface="Arimo"/>
              </a:rPr>
              <a:t>zakończenia</a:t>
            </a:r>
            <a:r>
              <a:rPr lang="en-US" sz="1200" spc="-48">
                <a:solidFill>
                  <a:srgbClr val="000000"/>
                </a:solidFill>
                <a:latin typeface="Arimo"/>
              </a:rPr>
              <a:t> </a:t>
            </a:r>
            <a:r>
              <a:rPr lang="en-US" sz="1200" spc="-48" err="1">
                <a:solidFill>
                  <a:srgbClr val="000000"/>
                </a:solidFill>
                <a:latin typeface="Arimo"/>
              </a:rPr>
              <a:t>sprawy</a:t>
            </a:r>
            <a:r>
              <a:rPr lang="en-US" sz="1200" spc="-48">
                <a:solidFill>
                  <a:srgbClr val="000000"/>
                </a:solidFill>
                <a:latin typeface="Arimo"/>
              </a:rPr>
              <a:t>. </a:t>
            </a:r>
          </a:p>
        </p:txBody>
      </p:sp>
      <p:sp>
        <p:nvSpPr>
          <p:cNvPr id="19" name="TextBox 19"/>
          <p:cNvSpPr txBox="1"/>
          <p:nvPr/>
        </p:nvSpPr>
        <p:spPr>
          <a:xfrm>
            <a:off x="564571" y="2667873"/>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20" name="TextBox 20"/>
          <p:cNvSpPr txBox="1"/>
          <p:nvPr/>
        </p:nvSpPr>
        <p:spPr>
          <a:xfrm>
            <a:off x="577793" y="3325098"/>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21" name="TextBox 21"/>
          <p:cNvSpPr txBox="1"/>
          <p:nvPr/>
        </p:nvSpPr>
        <p:spPr>
          <a:xfrm>
            <a:off x="840068" y="3325098"/>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a:t>
            </a:r>
          </a:p>
        </p:txBody>
      </p:sp>
      <p:sp>
        <p:nvSpPr>
          <p:cNvPr id="22" name="TextBox 22"/>
          <p:cNvSpPr txBox="1"/>
          <p:nvPr/>
        </p:nvSpPr>
        <p:spPr>
          <a:xfrm>
            <a:off x="577793" y="3982323"/>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23" name="TextBox 23"/>
          <p:cNvSpPr txBox="1"/>
          <p:nvPr/>
        </p:nvSpPr>
        <p:spPr>
          <a:xfrm>
            <a:off x="853289" y="3982323"/>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Ugodę podpisują obie strony postępowania mediacyjnego oraz Mediator. Zawarcie ugody kończy bieg postępowania mediacyjnego.</a:t>
            </a:r>
          </a:p>
        </p:txBody>
      </p:sp>
      <p:sp>
        <p:nvSpPr>
          <p:cNvPr id="24" name="TextBox 24"/>
          <p:cNvSpPr txBox="1"/>
          <p:nvPr/>
        </p:nvSpPr>
        <p:spPr>
          <a:xfrm>
            <a:off x="577793" y="4458573"/>
            <a:ext cx="178207"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5" name="TextBox 25"/>
          <p:cNvSpPr txBox="1"/>
          <p:nvPr/>
        </p:nvSpPr>
        <p:spPr>
          <a:xfrm>
            <a:off x="832830" y="4458573"/>
            <a:ext cx="6137055" cy="12858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przypadku nieprzekazania sprawy do postępowania mediacyjnego lub niezawarcia ugody, Komisja podejmuje decyzję w sprawie zwykłą większością głosów, w terminie określonym w ust. 3. Komisja w ciągu 3 dni sporządza Sprawozdanie wraz z uzasadnieniem, które przekazuje zarządowi Stowarzyszenia. Zawiadamiający, osoba wskazana w Zawiadomieniu jako domniemana ofiara oraz osoba wskazana w Zawiadomieniu jako domniemany sprawca, otrzymują ze strony Stowarzyszenia wyciąg ze sprawozdania zawierający najważniejsze ustalenia Komisji i ewentualne rekomendacje do wdrożenia, na które zgodzi się Stowarzyszenie.</a:t>
            </a:r>
          </a:p>
        </p:txBody>
      </p:sp>
      <p:sp>
        <p:nvSpPr>
          <p:cNvPr id="26" name="TextBox 26"/>
          <p:cNvSpPr txBox="1"/>
          <p:nvPr/>
        </p:nvSpPr>
        <p:spPr>
          <a:xfrm>
            <a:off x="574801" y="5839698"/>
            <a:ext cx="268259"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7" name="TextBox 27"/>
          <p:cNvSpPr txBox="1"/>
          <p:nvPr/>
        </p:nvSpPr>
        <p:spPr>
          <a:xfrm>
            <a:off x="840068" y="5839698"/>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Sprawozdanie powinno zawierać opis przeprowadzonych przez Komisję czynności, ustaleń dotyczących stanu faktycznego, wnioski oraz rekomendacje.</a:t>
            </a:r>
          </a:p>
        </p:txBody>
      </p:sp>
      <p:sp>
        <p:nvSpPr>
          <p:cNvPr id="28" name="TextBox 28"/>
          <p:cNvSpPr txBox="1"/>
          <p:nvPr/>
        </p:nvSpPr>
        <p:spPr>
          <a:xfrm>
            <a:off x="574801" y="6346077"/>
            <a:ext cx="268259"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9" name="TextBox 29"/>
          <p:cNvSpPr txBox="1"/>
          <p:nvPr/>
        </p:nvSpPr>
        <p:spPr>
          <a:xfrm>
            <a:off x="843060" y="6315948"/>
            <a:ext cx="6137055" cy="742950"/>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Stowarzyszenie</a:t>
            </a:r>
            <a:r>
              <a:rPr lang="en-US" sz="1200" spc="-48">
                <a:solidFill>
                  <a:srgbClr val="000000"/>
                </a:solidFill>
                <a:latin typeface="Arimo"/>
              </a:rPr>
              <a:t>, na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sprawozdania</a:t>
            </a:r>
            <a:r>
              <a:rPr lang="en-US" sz="1200" spc="-48">
                <a:solidFill>
                  <a:srgbClr val="000000"/>
                </a:solidFill>
                <a:latin typeface="Arimo"/>
              </a:rPr>
              <a:t> oraz </a:t>
            </a:r>
            <a:r>
              <a:rPr lang="en-US" sz="1200" spc="-48" err="1">
                <a:solidFill>
                  <a:srgbClr val="000000"/>
                </a:solidFill>
                <a:latin typeface="Arimo"/>
              </a:rPr>
              <a:t>niezależnie</a:t>
            </a:r>
            <a:r>
              <a:rPr lang="en-US" sz="1200" spc="-48">
                <a:solidFill>
                  <a:srgbClr val="000000"/>
                </a:solidFill>
                <a:latin typeface="Arimo"/>
              </a:rPr>
              <a:t> od </a:t>
            </a:r>
            <a:r>
              <a:rPr lang="en-US" sz="1200" spc="-48" err="1">
                <a:solidFill>
                  <a:srgbClr val="000000"/>
                </a:solidFill>
                <a:latin typeface="Arimo"/>
              </a:rPr>
              <a:t>zaleceń</a:t>
            </a:r>
            <a:r>
              <a:rPr lang="en-US" sz="1200" spc="-48">
                <a:solidFill>
                  <a:srgbClr val="000000"/>
                </a:solidFill>
                <a:latin typeface="Arimo"/>
              </a:rPr>
              <a:t> w nim </a:t>
            </a:r>
            <a:r>
              <a:rPr lang="en-US" sz="1200" spc="-48" err="1">
                <a:solidFill>
                  <a:srgbClr val="000000"/>
                </a:solidFill>
                <a:latin typeface="Arimo"/>
              </a:rPr>
              <a:t>zawartych</a:t>
            </a:r>
            <a:r>
              <a:rPr lang="en-US" sz="1200" spc="-48">
                <a:solidFill>
                  <a:srgbClr val="000000"/>
                </a:solidFill>
                <a:latin typeface="Arimo"/>
              </a:rPr>
              <a:t>,               w </a:t>
            </a:r>
            <a:r>
              <a:rPr lang="en-US" sz="1200" spc="-48" err="1">
                <a:solidFill>
                  <a:srgbClr val="000000"/>
                </a:solidFill>
                <a:latin typeface="Arimo"/>
              </a:rPr>
              <a:t>zależności</a:t>
            </a:r>
            <a:r>
              <a:rPr lang="en-US" sz="1200" spc="-48">
                <a:solidFill>
                  <a:srgbClr val="000000"/>
                </a:solidFill>
                <a:latin typeface="Arimo"/>
              </a:rPr>
              <a:t> od </a:t>
            </a:r>
            <a:r>
              <a:rPr lang="en-US" sz="1200" spc="-48" err="1">
                <a:solidFill>
                  <a:srgbClr val="000000"/>
                </a:solidFill>
                <a:latin typeface="Arimo"/>
              </a:rPr>
              <a:t>charakteru</a:t>
            </a:r>
            <a:r>
              <a:rPr lang="en-US" sz="1200" spc="-48">
                <a:solidFill>
                  <a:srgbClr val="000000"/>
                </a:solidFill>
                <a:latin typeface="Arimo"/>
              </a:rPr>
              <a:t> i </a:t>
            </a:r>
            <a:r>
              <a:rPr lang="en-US" sz="1200" spc="-48" err="1">
                <a:solidFill>
                  <a:srgbClr val="000000"/>
                </a:solidFill>
                <a:latin typeface="Arimo"/>
              </a:rPr>
              <a:t>skali</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a:t>
            </a:r>
            <a:r>
              <a:rPr lang="en-US" sz="1200" spc="-48" err="1">
                <a:solidFill>
                  <a:srgbClr val="000000"/>
                </a:solidFill>
                <a:latin typeface="Arimo"/>
              </a:rPr>
              <a:t>zachowań</a:t>
            </a:r>
            <a:r>
              <a:rPr lang="en-US" sz="1200" spc="-48">
                <a:solidFill>
                  <a:srgbClr val="000000"/>
                </a:solidFill>
                <a:latin typeface="Arimo"/>
              </a:rPr>
              <a:t> i </a:t>
            </a:r>
            <a:r>
              <a:rPr lang="en-US" sz="1200" spc="-48" err="1">
                <a:solidFill>
                  <a:srgbClr val="000000"/>
                </a:solidFill>
                <a:latin typeface="Arimo"/>
              </a:rPr>
              <a:t>zdarzeń</a:t>
            </a:r>
            <a:r>
              <a:rPr lang="en-US" sz="1200" spc="-48">
                <a:solidFill>
                  <a:srgbClr val="000000"/>
                </a:solidFill>
                <a:latin typeface="Arimo"/>
              </a:rPr>
              <a:t>,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zmierzające</a:t>
            </a:r>
            <a:r>
              <a:rPr lang="en-US" sz="1200" spc="-48">
                <a:solidFill>
                  <a:srgbClr val="000000"/>
                </a:solidFill>
                <a:latin typeface="Arimo"/>
              </a:rPr>
              <a:t> do </a:t>
            </a:r>
            <a:r>
              <a:rPr lang="en-US" sz="1200" spc="-48" err="1">
                <a:solidFill>
                  <a:srgbClr val="000000"/>
                </a:solidFill>
                <a:latin typeface="Arimo"/>
              </a:rPr>
              <a:t>wyeliminowania</a:t>
            </a:r>
            <a:r>
              <a:rPr lang="en-US" sz="1200" spc="-48">
                <a:solidFill>
                  <a:srgbClr val="000000"/>
                </a:solidFill>
                <a:latin typeface="Arimo"/>
              </a:rPr>
              <a:t> </a:t>
            </a:r>
            <a:r>
              <a:rPr lang="en-US" sz="1200" spc="-48" err="1">
                <a:solidFill>
                  <a:srgbClr val="000000"/>
                </a:solidFill>
                <a:latin typeface="Arimo"/>
              </a:rPr>
              <a:t>stwierdzonych</a:t>
            </a:r>
            <a:r>
              <a:rPr lang="en-US" sz="1200" spc="-48">
                <a:solidFill>
                  <a:srgbClr val="000000"/>
                </a:solidFill>
                <a:latin typeface="Arimo"/>
              </a:rPr>
              <a:t> </a:t>
            </a:r>
            <a:r>
              <a:rPr lang="en-US" sz="1200" spc="-48" err="1">
                <a:solidFill>
                  <a:srgbClr val="000000"/>
                </a:solidFill>
                <a:latin typeface="Arimo"/>
              </a:rPr>
              <a:t>nieprawidłowości</a:t>
            </a:r>
            <a:r>
              <a:rPr lang="en-US" sz="1200" spc="-48">
                <a:solidFill>
                  <a:srgbClr val="000000"/>
                </a:solidFill>
                <a:latin typeface="Arimo"/>
              </a:rPr>
              <a:t> i</a:t>
            </a:r>
            <a:r>
              <a:rPr lang="pl-PL" sz="1200" spc="-48">
                <a:solidFill>
                  <a:srgbClr val="000000"/>
                </a:solidFill>
                <a:latin typeface="Arimo"/>
              </a:rPr>
              <a:t> </a:t>
            </a:r>
            <a:r>
              <a:rPr lang="en-US" sz="1200" spc="-48" err="1">
                <a:solidFill>
                  <a:srgbClr val="000000"/>
                </a:solidFill>
                <a:latin typeface="Arimo"/>
              </a:rPr>
              <a:t>wdraża</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przeciwdziałające</a:t>
            </a:r>
            <a:r>
              <a:rPr lang="en-US" sz="1200" spc="-48">
                <a:solidFill>
                  <a:srgbClr val="000000"/>
                </a:solidFill>
                <a:latin typeface="Arimo"/>
              </a:rPr>
              <a:t> ich </a:t>
            </a:r>
            <a:r>
              <a:rPr lang="en-US" sz="1200" spc="-48" err="1">
                <a:solidFill>
                  <a:srgbClr val="000000"/>
                </a:solidFill>
                <a:latin typeface="Arimo"/>
              </a:rPr>
              <a:t>powstawaniu</a:t>
            </a:r>
            <a:r>
              <a:rPr lang="en-US" sz="1200" spc="-48">
                <a:solidFill>
                  <a:srgbClr val="000000"/>
                </a:solidFill>
                <a:latin typeface="Arimo"/>
              </a:rPr>
              <a:t> i </a:t>
            </a:r>
            <a:r>
              <a:rPr lang="en-US" sz="1200" spc="-48" err="1">
                <a:solidFill>
                  <a:srgbClr val="000000"/>
                </a:solidFill>
                <a:latin typeface="Arimo"/>
              </a:rPr>
              <a:t>ponownemu</a:t>
            </a:r>
            <a:r>
              <a:rPr lang="en-US" sz="1200" spc="-48">
                <a:solidFill>
                  <a:srgbClr val="000000"/>
                </a:solidFill>
                <a:latin typeface="Arimo"/>
              </a:rPr>
              <a:t> </a:t>
            </a:r>
            <a:r>
              <a:rPr lang="en-US" sz="1200" spc="-48" err="1">
                <a:solidFill>
                  <a:srgbClr val="000000"/>
                </a:solidFill>
                <a:latin typeface="Arimo"/>
              </a:rPr>
              <a:t>wystąpieniu</a:t>
            </a:r>
            <a:r>
              <a:rPr lang="en-US" sz="1200" spc="-48">
                <a:solidFill>
                  <a:srgbClr val="000000"/>
                </a:solidFill>
                <a:latin typeface="Arimo"/>
              </a:rPr>
              <a:t>.</a:t>
            </a:r>
          </a:p>
        </p:txBody>
      </p:sp>
      <p:sp>
        <p:nvSpPr>
          <p:cNvPr id="30" name="TextBox 30"/>
          <p:cNvSpPr txBox="1"/>
          <p:nvPr/>
        </p:nvSpPr>
        <p:spPr>
          <a:xfrm>
            <a:off x="853289" y="7154148"/>
            <a:ext cx="6137055"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w przypadku ustalenia, iż określona osoba faktycznie była zdaniem Komisji ofiarą zjawiska niepożądanego w zatrudnieniu, czynności zaradcze mogą polegać np. na  zaproponowaniu ofierze przeniesienia na inne stanowisko pracy lub do innego miejsca zlecenia/zaangażowania, bądź zastosowania innej formy zatrudnienia czy zaangażowania. </a:t>
            </a:r>
          </a:p>
        </p:txBody>
      </p:sp>
      <p:sp>
        <p:nvSpPr>
          <p:cNvPr id="31" name="TextBox 31"/>
          <p:cNvSpPr txBox="1"/>
          <p:nvPr/>
        </p:nvSpPr>
        <p:spPr>
          <a:xfrm>
            <a:off x="585030" y="7154148"/>
            <a:ext cx="268259"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grpSp>
        <p:nvGrpSpPr>
          <p:cNvPr id="32" name="Group 32"/>
          <p:cNvGrpSpPr/>
          <p:nvPr/>
        </p:nvGrpSpPr>
        <p:grpSpPr>
          <a:xfrm>
            <a:off x="564571" y="8011398"/>
            <a:ext cx="6425773" cy="904875"/>
            <a:chOff x="0" y="0"/>
            <a:chExt cx="8567697" cy="1206500"/>
          </a:xfrm>
        </p:grpSpPr>
        <p:sp>
          <p:nvSpPr>
            <p:cNvPr id="33" name="TextBox 33"/>
            <p:cNvSpPr txBox="1"/>
            <p:nvPr/>
          </p:nvSpPr>
          <p:spPr>
            <a:xfrm>
              <a:off x="0" y="-19050"/>
              <a:ext cx="368086"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34" name="TextBox 34"/>
            <p:cNvSpPr txBox="1"/>
            <p:nvPr/>
          </p:nvSpPr>
          <p:spPr>
            <a:xfrm>
              <a:off x="368086" y="-19050"/>
              <a:ext cx="8199611"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Sprawca zjawiska niepożądanego w zatrudnieniu może zostać pociągnięty przez Stowarzyszenie jako Pracodawcę do odpowiedzialności finansowej za wyrządzoną szkodę, lub może zostać ukarany w inny sposób, w tym za pomocą kary porządkowej lub rozwiązania stosunku pracy, w tym rozwiązania umowy o pracę bez zachowania okresu wypowiedzenia, z winy pracownika (w tzw. trybie dyscyplinarnym).</a:t>
              </a:r>
            </a:p>
          </p:txBody>
        </p:sp>
      </p:grpSp>
      <p:sp>
        <p:nvSpPr>
          <p:cNvPr id="35" name="TextBox 3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3724" y="134762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15" name="TextBox 15"/>
          <p:cNvSpPr txBox="1"/>
          <p:nvPr/>
        </p:nvSpPr>
        <p:spPr>
          <a:xfrm>
            <a:off x="849221" y="1347629"/>
            <a:ext cx="6137055" cy="9239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Sprawca zjawiska niepożądanego w zleceniu/zaangażowaniu wolontaryjnym, może zostać pociągnięty przez Stowarzyszenie jako zleceniodawcę lub organizatora wolontariatu do odpowiedzialności finansowej za wyrządzoną szkodę, lub może zostać ukarany w inny sposób,               w tym za pomocą kary porządkowej bądź rozwiązania umowy, w tym rozwiązania umowy zlecenia/porozumienia w trybie tzw. natychmiastowym.</a:t>
            </a:r>
          </a:p>
        </p:txBody>
      </p:sp>
      <p:sp>
        <p:nvSpPr>
          <p:cNvPr id="16" name="TextBox 16"/>
          <p:cNvSpPr txBox="1"/>
          <p:nvPr/>
        </p:nvSpPr>
        <p:spPr>
          <a:xfrm>
            <a:off x="1562241" y="2737948"/>
            <a:ext cx="4696539" cy="74295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7" name="Group 17"/>
          <p:cNvGrpSpPr/>
          <p:nvPr/>
        </p:nvGrpSpPr>
        <p:grpSpPr>
          <a:xfrm>
            <a:off x="569656" y="3755135"/>
            <a:ext cx="6412551" cy="361950"/>
            <a:chOff x="0" y="0"/>
            <a:chExt cx="8550068" cy="482600"/>
          </a:xfrm>
        </p:grpSpPr>
        <p:sp>
          <p:nvSpPr>
            <p:cNvPr id="18" name="TextBox 1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9" name="TextBox 19"/>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Stowarzyszenie dokłada wszelkich starań mających na celu ochronę danych osobowych przetwarzanych w związku z realizacją zadań wynikających z niniejszej Procedury.</a:t>
              </a:r>
            </a:p>
          </p:txBody>
        </p:sp>
      </p:grpSp>
      <p:grpSp>
        <p:nvGrpSpPr>
          <p:cNvPr id="20" name="Group 20"/>
          <p:cNvGrpSpPr/>
          <p:nvPr/>
        </p:nvGrpSpPr>
        <p:grpSpPr>
          <a:xfrm>
            <a:off x="569656" y="4307585"/>
            <a:ext cx="6412551" cy="1085850"/>
            <a:chOff x="0" y="0"/>
            <a:chExt cx="8550068" cy="1447800"/>
          </a:xfrm>
        </p:grpSpPr>
        <p:sp>
          <p:nvSpPr>
            <p:cNvPr id="21" name="TextBox 21"/>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2" name="TextBox 22"/>
            <p:cNvSpPr txBox="1"/>
            <p:nvPr/>
          </p:nvSpPr>
          <p:spPr>
            <a:xfrm>
              <a:off x="367328" y="-19050"/>
              <a:ext cx="8182740"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Osoby zaangażowane w Postępowanie dotyczące przeciwdziałaniu zjawisk niepożądanych                  w Stowarzyszeniu, są upoważnione do przetwarzania danych osobowych osób występujących             w Postępowaniu, w szczególności osób wskazanych w Zawiadomieniu, wyłącznie w celu wynikającym z prowadzonego Postępowania oraz są zobowiązania do zachowania tych danych           w poufności, pod rygorem sankcji wynikających z obowiązujących przepisów prawa. </a:t>
              </a:r>
            </a:p>
            <a:p>
              <a:pPr algn="just">
                <a:lnSpc>
                  <a:spcPts val="1439"/>
                </a:lnSpc>
                <a:spcBef>
                  <a:spcPct val="0"/>
                </a:spcBef>
              </a:pPr>
              <a:endParaRPr lang="en-US" sz="1200" spc="-48">
                <a:solidFill>
                  <a:srgbClr val="000000"/>
                </a:solidFill>
                <a:latin typeface="Arimo"/>
              </a:endParaRPr>
            </a:p>
          </p:txBody>
        </p:sp>
      </p:grpSp>
      <p:grpSp>
        <p:nvGrpSpPr>
          <p:cNvPr id="23" name="Group 23"/>
          <p:cNvGrpSpPr/>
          <p:nvPr/>
        </p:nvGrpSpPr>
        <p:grpSpPr>
          <a:xfrm>
            <a:off x="569656" y="5326628"/>
            <a:ext cx="6412551" cy="542925"/>
            <a:chOff x="0" y="0"/>
            <a:chExt cx="8550068" cy="723900"/>
          </a:xfrm>
        </p:grpSpPr>
        <p:sp>
          <p:nvSpPr>
            <p:cNvPr id="24" name="TextBox 24"/>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5" name="TextBox 25"/>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Wszystkie osoby zaangażowane w Postępowanie oraz osoby składające Zawiadomienie                                                                                                  i w nim wskazane, są informowane o przetwarzaniu przez Stowarzyszenie ich danych osobowych, zgodnie z treścią odpowiednich obowiązków informacyjnych stosowanych przez Stowarzyszenie. </a:t>
              </a:r>
            </a:p>
          </p:txBody>
        </p:sp>
      </p:grpSp>
      <p:sp>
        <p:nvSpPr>
          <p:cNvPr id="26" name="TextBox 26"/>
          <p:cNvSpPr txBox="1"/>
          <p:nvPr/>
        </p:nvSpPr>
        <p:spPr>
          <a:xfrm>
            <a:off x="3163911" y="6040804"/>
            <a:ext cx="1232178" cy="56197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a:p>
            <a:pPr algn="ctr">
              <a:lnSpc>
                <a:spcPts val="1439"/>
              </a:lnSpc>
              <a:spcBef>
                <a:spcPct val="0"/>
              </a:spcBef>
            </a:pPr>
            <a:endParaRPr lang="en-US" sz="1200" spc="-48">
              <a:solidFill>
                <a:srgbClr val="000000"/>
              </a:solidFill>
              <a:latin typeface="Arimo Bold"/>
            </a:endParaRPr>
          </a:p>
        </p:txBody>
      </p:sp>
      <p:grpSp>
        <p:nvGrpSpPr>
          <p:cNvPr id="27" name="Group 27"/>
          <p:cNvGrpSpPr/>
          <p:nvPr/>
        </p:nvGrpSpPr>
        <p:grpSpPr>
          <a:xfrm>
            <a:off x="569656" y="6602581"/>
            <a:ext cx="6412551" cy="361950"/>
            <a:chOff x="0" y="0"/>
            <a:chExt cx="8550068" cy="4826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9" name="TextBox 29"/>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Niniejsza Procedura wchodzi w życie z dniem jej ogłoszenia przez Stowarzyszenie „.............................”, w zwyczajowo przyjęty sposób. </a:t>
              </a:r>
            </a:p>
          </p:txBody>
        </p:sp>
      </p:grpSp>
      <p:grpSp>
        <p:nvGrpSpPr>
          <p:cNvPr id="30" name="Group 30"/>
          <p:cNvGrpSpPr/>
          <p:nvPr/>
        </p:nvGrpSpPr>
        <p:grpSpPr>
          <a:xfrm>
            <a:off x="569656" y="7155031"/>
            <a:ext cx="6412551" cy="361950"/>
            <a:chOff x="0" y="0"/>
            <a:chExt cx="8550068" cy="482600"/>
          </a:xfrm>
        </p:grpSpPr>
        <p:sp>
          <p:nvSpPr>
            <p:cNvPr id="31" name="TextBox 31"/>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2" name="TextBox 32"/>
            <p:cNvSpPr txBox="1"/>
            <p:nvPr/>
          </p:nvSpPr>
          <p:spPr>
            <a:xfrm>
              <a:off x="367328" y="-19050"/>
              <a:ext cx="8182740" cy="5016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 Przegląd Procedury jest podejmowany nie rzadziej niż raz na cztery lata. </a:t>
              </a:r>
            </a:p>
            <a:p>
              <a:pPr algn="just">
                <a:lnSpc>
                  <a:spcPts val="1439"/>
                </a:lnSpc>
                <a:spcBef>
                  <a:spcPct val="0"/>
                </a:spcBef>
              </a:pPr>
              <a:endParaRPr lang="en-US" sz="1200" spc="-48">
                <a:solidFill>
                  <a:srgbClr val="000000"/>
                </a:solidFill>
                <a:latin typeface="Arimo"/>
              </a:endParaRPr>
            </a:p>
          </p:txBody>
        </p:sp>
      </p:grpSp>
      <p:grpSp>
        <p:nvGrpSpPr>
          <p:cNvPr id="33" name="Group 33"/>
          <p:cNvGrpSpPr/>
          <p:nvPr/>
        </p:nvGrpSpPr>
        <p:grpSpPr>
          <a:xfrm>
            <a:off x="569656" y="7526374"/>
            <a:ext cx="6416620" cy="723900"/>
            <a:chOff x="0" y="0"/>
            <a:chExt cx="8555493" cy="965200"/>
          </a:xfrm>
        </p:grpSpPr>
        <p:sp>
          <p:nvSpPr>
            <p:cNvPr id="34" name="TextBox 34"/>
            <p:cNvSpPr txBox="1"/>
            <p:nvPr/>
          </p:nvSpPr>
          <p:spPr>
            <a:xfrm>
              <a:off x="0" y="-19050"/>
              <a:ext cx="367561"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5" name="TextBox 35"/>
            <p:cNvSpPr txBox="1"/>
            <p:nvPr/>
          </p:nvSpPr>
          <p:spPr>
            <a:xfrm>
              <a:off x="367561" y="-19050"/>
              <a:ext cx="8187931" cy="9842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Wszelkie zmiany Procedury dokonywane przez Stowarzyszenie wymagają formy pisemnej                    w postaci aneksów, z wyłączeniem zmian w treści załączników, które mogą być dokonywane                  w każdym czasie, stosownie do okoliczności i zmieniających się przepisów prawa. </a:t>
              </a:r>
            </a:p>
            <a:p>
              <a:pPr algn="just">
                <a:lnSpc>
                  <a:spcPts val="1439"/>
                </a:lnSpc>
                <a:spcBef>
                  <a:spcPct val="0"/>
                </a:spcBef>
              </a:pPr>
              <a:endParaRPr lang="en-US" sz="1200" spc="-48">
                <a:solidFill>
                  <a:srgbClr val="000000"/>
                </a:solidFill>
                <a:latin typeface="Arimo"/>
              </a:endParaRPr>
            </a:p>
          </p:txBody>
        </p:sp>
      </p:grpSp>
      <p:sp>
        <p:nvSpPr>
          <p:cNvPr id="36" name="TextBox 36"/>
          <p:cNvSpPr txBox="1"/>
          <p:nvPr/>
        </p:nvSpPr>
        <p:spPr>
          <a:xfrm>
            <a:off x="573724" y="8569244"/>
            <a:ext cx="4837271" cy="561975"/>
          </a:xfrm>
          <a:prstGeom prst="rect">
            <a:avLst/>
          </a:prstGeom>
        </p:spPr>
        <p:txBody>
          <a:bodyPr lIns="0" tIns="0" rIns="0" bIns="0" rtlCol="0" anchor="t">
            <a:spAutoFit/>
          </a:bodyPr>
          <a:lstStyle/>
          <a:p>
            <a:pPr>
              <a:lnSpc>
                <a:spcPts val="1439"/>
              </a:lnSpc>
              <a:spcBef>
                <a:spcPct val="0"/>
              </a:spcBef>
            </a:pPr>
            <a:r>
              <a:rPr lang="en-US" sz="1200" spc="-48">
                <a:solidFill>
                  <a:srgbClr val="000000"/>
                </a:solidFill>
                <a:latin typeface="Arimo Italics"/>
              </a:rPr>
              <a:t>Załączniki:</a:t>
            </a:r>
          </a:p>
          <a:p>
            <a:pPr>
              <a:lnSpc>
                <a:spcPts val="1439"/>
              </a:lnSpc>
              <a:spcBef>
                <a:spcPct val="0"/>
              </a:spcBef>
            </a:pPr>
            <a:r>
              <a:rPr lang="en-US" sz="1200" spc="-48">
                <a:solidFill>
                  <a:srgbClr val="000000"/>
                </a:solidFill>
                <a:latin typeface="Arimo Italics"/>
              </a:rPr>
              <a:t>1. Informacja dla pracowników dotycząca równego traktowania w zatrudnieniu.</a:t>
            </a:r>
          </a:p>
          <a:p>
            <a:pPr>
              <a:lnSpc>
                <a:spcPts val="1439"/>
              </a:lnSpc>
              <a:spcBef>
                <a:spcPct val="0"/>
              </a:spcBef>
            </a:pPr>
            <a:r>
              <a:rPr lang="en-US" sz="1200" spc="-48">
                <a:solidFill>
                  <a:srgbClr val="000000"/>
                </a:solidFill>
                <a:latin typeface="Arimo Italics"/>
              </a:rPr>
              <a:t>2. Formularz Zawiadomienia.</a:t>
            </a:r>
          </a:p>
        </p:txBody>
      </p:sp>
      <p:sp>
        <p:nvSpPr>
          <p:cNvPr id="37" name="TextBox 37"/>
          <p:cNvSpPr txBox="1"/>
          <p:nvPr/>
        </p:nvSpPr>
        <p:spPr>
          <a:xfrm>
            <a:off x="1999776" y="671563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8" name="TextBox 38"/>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36</a:t>
            </a:r>
          </a:p>
        </p:txBody>
      </p:sp>
      <p:sp>
        <p:nvSpPr>
          <p:cNvPr id="39" name="TextBox 39"/>
          <p:cNvSpPr txBox="1"/>
          <p:nvPr/>
        </p:nvSpPr>
        <p:spPr>
          <a:xfrm>
            <a:off x="521749" y="9507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40" name="TextBox 40"/>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7909" r="-57909"/>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999783" y="4808131"/>
            <a:ext cx="5560433" cy="1514475"/>
          </a:xfrm>
          <a:prstGeom prst="rect">
            <a:avLst/>
          </a:prstGeom>
        </p:spPr>
        <p:txBody>
          <a:bodyPr lIns="0" tIns="0" rIns="0" bIns="0" rtlCol="0" anchor="t">
            <a:spAutoFit/>
          </a:bodyPr>
          <a:lstStyle/>
          <a:p>
            <a:pPr algn="ctr">
              <a:lnSpc>
                <a:spcPts val="3959"/>
              </a:lnSpc>
            </a:pPr>
            <a:r>
              <a:rPr lang="en-US" sz="3299" spc="-131">
                <a:solidFill>
                  <a:srgbClr val="333F48"/>
                </a:solidFill>
                <a:latin typeface="Arimo Bold"/>
              </a:rPr>
              <a:t>3. Procedura Stowarzyszenia z Komisją Rewizyjną – </a:t>
            </a:r>
          </a:p>
          <a:p>
            <a:pPr algn="ctr">
              <a:lnSpc>
                <a:spcPts val="3959"/>
              </a:lnSpc>
              <a:spcBef>
                <a:spcPct val="0"/>
              </a:spcBef>
            </a:pPr>
            <a:r>
              <a:rPr lang="en-US" sz="3299" spc="-131">
                <a:solidFill>
                  <a:srgbClr val="333F48"/>
                </a:solidFill>
                <a:latin typeface="Arimo Bold"/>
              </a:rPr>
              <a:t>pełna wersja (feminatywy)</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1375135"/>
            <a:ext cx="7556500" cy="738404"/>
            <a:chOff x="0" y="0"/>
            <a:chExt cx="2254510" cy="211331"/>
          </a:xfrm>
        </p:grpSpPr>
        <p:sp>
          <p:nvSpPr>
            <p:cNvPr id="3" name="Freeform 3"/>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4" name="Group 4"/>
          <p:cNvGrpSpPr/>
          <p:nvPr/>
        </p:nvGrpSpPr>
        <p:grpSpPr>
          <a:xfrm>
            <a:off x="286371" y="1180728"/>
            <a:ext cx="7070330" cy="8699041"/>
            <a:chOff x="0" y="0"/>
            <a:chExt cx="41509658" cy="51071764"/>
          </a:xfrm>
        </p:grpSpPr>
        <p:sp>
          <p:nvSpPr>
            <p:cNvPr id="5" name="Freeform 5"/>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6" name="Group 6"/>
          <p:cNvGrpSpPr/>
          <p:nvPr/>
        </p:nvGrpSpPr>
        <p:grpSpPr>
          <a:xfrm>
            <a:off x="0" y="0"/>
            <a:ext cx="7556500" cy="986913"/>
            <a:chOff x="0" y="0"/>
            <a:chExt cx="2805794" cy="353687"/>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521376" y="2530164"/>
            <a:ext cx="6552413" cy="941197"/>
          </a:xfrm>
          <a:prstGeom prst="rect">
            <a:avLst/>
          </a:prstGeom>
        </p:spPr>
        <p:txBody>
          <a:bodyPr lIns="0" tIns="0" rIns="0" bIns="0" rtlCol="0" anchor="t">
            <a:spAutoFit/>
          </a:bodyPr>
          <a:lstStyle/>
          <a:p>
            <a:pPr algn="ctr">
              <a:lnSpc>
                <a:spcPts val="1273"/>
              </a:lnSpc>
            </a:pPr>
            <a:endParaRPr/>
          </a:p>
          <a:p>
            <a:pPr algn="ctr">
              <a:lnSpc>
                <a:spcPts val="1273"/>
              </a:lnSpc>
            </a:pPr>
            <a:r>
              <a:rPr lang="en-US" sz="1299" spc="-51">
                <a:solidFill>
                  <a:srgbClr val="000000"/>
                </a:solidFill>
                <a:latin typeface="Arimo Bold"/>
              </a:rPr>
              <a:t>PROCEDURA PRZECIWDZIAŁANIA ZJAWISKOM NIEPOŻĄDANYM </a:t>
            </a:r>
          </a:p>
          <a:p>
            <a:pPr algn="ctr">
              <a:lnSpc>
                <a:spcPts val="1273"/>
              </a:lnSpc>
            </a:pPr>
            <a:r>
              <a:rPr lang="en-US" sz="1299" spc="-51">
                <a:solidFill>
                  <a:srgbClr val="000000"/>
                </a:solidFill>
                <a:latin typeface="Arimo Bold"/>
              </a:rPr>
              <a:t>W ZATRUDNIENIU/ZLECENIU LUB ZAANGAŻOWANIU WOLONTARYJNYM</a:t>
            </a:r>
          </a:p>
          <a:p>
            <a:pPr algn="ctr">
              <a:lnSpc>
                <a:spcPts val="1273"/>
              </a:lnSpc>
            </a:pPr>
            <a:r>
              <a:rPr lang="en-US" sz="1299" spc="-51">
                <a:solidFill>
                  <a:srgbClr val="000000"/>
                </a:solidFill>
                <a:latin typeface="Arimo Bold"/>
              </a:rPr>
              <a:t>W STOWARZYSZENIU „.............................................................................” </a:t>
            </a:r>
          </a:p>
          <a:p>
            <a:pPr algn="ctr">
              <a:lnSpc>
                <a:spcPts val="1273"/>
              </a:lnSpc>
            </a:pPr>
            <a:endParaRPr lang="en-US" sz="1299" spc="-51">
              <a:solidFill>
                <a:srgbClr val="000000"/>
              </a:solidFill>
              <a:latin typeface="Arimo Bold"/>
            </a:endParaRPr>
          </a:p>
          <a:p>
            <a:pPr algn="just">
              <a:lnSpc>
                <a:spcPts val="1273"/>
              </a:lnSpc>
            </a:pPr>
            <a:endParaRPr lang="en-US" sz="1299" spc="-51">
              <a:solidFill>
                <a:srgbClr val="000000"/>
              </a:solidFill>
              <a:latin typeface="Arimo Bold"/>
            </a:endParaRP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964780" y="1639476"/>
            <a:ext cx="5630441" cy="209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Stowarzyszenia z Komisją Rewizyjną – pełna wersja (feminatywy)</a:t>
            </a:r>
          </a:p>
        </p:txBody>
      </p:sp>
      <p:sp>
        <p:nvSpPr>
          <p:cNvPr id="18" name="TextBox 18"/>
          <p:cNvSpPr txBox="1"/>
          <p:nvPr/>
        </p:nvSpPr>
        <p:spPr>
          <a:xfrm>
            <a:off x="6230953" y="2976950"/>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19" name="TextBox 19"/>
          <p:cNvSpPr txBox="1"/>
          <p:nvPr/>
        </p:nvSpPr>
        <p:spPr>
          <a:xfrm>
            <a:off x="545329" y="2293569"/>
            <a:ext cx="5114022" cy="180975"/>
          </a:xfrm>
          <a:prstGeom prst="rect">
            <a:avLst/>
          </a:prstGeom>
        </p:spPr>
        <p:txBody>
          <a:bodyPr lIns="0" tIns="0" rIns="0" bIns="0" rtlCol="0" anchor="t">
            <a:spAutoFit/>
          </a:bodyPr>
          <a:lstStyle/>
          <a:p>
            <a:pPr>
              <a:lnSpc>
                <a:spcPts val="1320"/>
              </a:lnSpc>
              <a:spcBef>
                <a:spcPct val="0"/>
              </a:spcBef>
            </a:pPr>
            <a:r>
              <a:rPr lang="en-US" sz="1100" spc="-44">
                <a:solidFill>
                  <a:srgbClr val="34414A"/>
                </a:solidFill>
                <a:latin typeface="Arimo"/>
              </a:rPr>
              <a:t>Załącznik do Uchwały Zarządu Stowarzyszenia z dnia.....................................</a:t>
            </a:r>
          </a:p>
        </p:txBody>
      </p:sp>
      <p:sp>
        <p:nvSpPr>
          <p:cNvPr id="20" name="TextBox 20"/>
          <p:cNvSpPr txBox="1"/>
          <p:nvPr/>
        </p:nvSpPr>
        <p:spPr>
          <a:xfrm>
            <a:off x="2758605" y="3504080"/>
            <a:ext cx="2125861"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a:t>
            </a:r>
          </a:p>
          <a:p>
            <a:pPr algn="ctr">
              <a:lnSpc>
                <a:spcPts val="1439"/>
              </a:lnSpc>
              <a:spcBef>
                <a:spcPct val="0"/>
              </a:spcBef>
            </a:pPr>
            <a:r>
              <a:rPr lang="en-US" sz="1200" spc="-48">
                <a:solidFill>
                  <a:srgbClr val="000000"/>
                </a:solidFill>
                <a:latin typeface="Arimo Bold"/>
              </a:rPr>
              <a:t>POSTANOWIENIA OGÓLNE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§1</a:t>
            </a:r>
          </a:p>
          <a:p>
            <a:pPr algn="ctr">
              <a:lnSpc>
                <a:spcPts val="1439"/>
              </a:lnSpc>
              <a:spcBef>
                <a:spcPct val="0"/>
              </a:spcBef>
            </a:pPr>
            <a:r>
              <a:rPr lang="en-US" sz="1200" spc="-48">
                <a:solidFill>
                  <a:srgbClr val="000000"/>
                </a:solidFill>
                <a:latin typeface="Arimo Bold"/>
              </a:rPr>
              <a:t>Cel i zakres działania Procedury</a:t>
            </a: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38</a:t>
            </a:r>
          </a:p>
        </p:txBody>
      </p:sp>
      <p:sp>
        <p:nvSpPr>
          <p:cNvPr id="22" name="TextBox 22"/>
          <p:cNvSpPr txBox="1"/>
          <p:nvPr/>
        </p:nvSpPr>
        <p:spPr>
          <a:xfrm>
            <a:off x="3773629" y="564646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3" name="TextBox 23"/>
          <p:cNvSpPr txBox="1"/>
          <p:nvPr/>
        </p:nvSpPr>
        <p:spPr>
          <a:xfrm>
            <a:off x="580076" y="4589930"/>
            <a:ext cx="6493712" cy="41986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1. Stowarzyszenie „..............................” podejmuje starania, by środowisko pracy, zleceń lub zaangażowania w ramach wolontariatu było wolne od mobbingu i dyskryminacji oraz innych form przemocy.</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2. Stowarzyszenie „.............................” nie akceptuje mobbingu, dyskryminacji, ani żadnych innych form przemocy fizycznej lub psychicznej.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3. Procedura przeciwdziałania mobbingowi i dyskryminacji, określana dalej jako „Procedura”, stanowi wewnętrzną regulację i ustala zasady przeciwdziałania tym zjawiskom                               w Stowarzyszeniu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4. Stowarzyszenie jako pracodawca, realizując obowiązek określony w art. 94¹ Kodeksu pracy, udostępnia osobom pracującym, tekst przepisów dotyczących równego traktowania                             w zatrudnieniu, który stanowi Załącznik nr 1 do Procedury.</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5. Stowarzyszenie jako zleceniodawca lub organizator wolontariatu w sprawach naruszających prawa i bezpieczeństwo zleceniobiorczyń/ców lub wolontariuszek/y zastosuje przepisy ustawy            z dnia 23 kwietnia 1964 r. – Kodeks Cywilny lub odwoła się do Ustawy o działalności pożytku publicznego i o wolontariacie z dnia 24 kwietnia  2003 r. </a:t>
            </a:r>
          </a:p>
          <a:p>
            <a:pPr algn="just">
              <a:lnSpc>
                <a:spcPts val="1679"/>
              </a:lnSpc>
            </a:pPr>
            <a:endParaRPr lang="en-US" sz="1200">
              <a:solidFill>
                <a:srgbClr val="000000"/>
              </a:solidFill>
              <a:latin typeface="Arimo"/>
            </a:endParaRPr>
          </a:p>
        </p:txBody>
      </p:sp>
      <p:sp>
        <p:nvSpPr>
          <p:cNvPr id="24" name="TextBox 24"/>
          <p:cNvSpPr txBox="1"/>
          <p:nvPr/>
        </p:nvSpPr>
        <p:spPr>
          <a:xfrm>
            <a:off x="3312291" y="456017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5" name="TextBox 25"/>
          <p:cNvSpPr txBox="1"/>
          <p:nvPr/>
        </p:nvSpPr>
        <p:spPr>
          <a:xfrm>
            <a:off x="3288337" y="541359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6" name="TextBox 26"/>
          <p:cNvSpPr txBox="1"/>
          <p:nvPr/>
        </p:nvSpPr>
        <p:spPr>
          <a:xfrm>
            <a:off x="3240430" y="646381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7" name="TextBox 39">
            <a:extLst>
              <a:ext uri="{FF2B5EF4-FFF2-40B4-BE49-F238E27FC236}">
                <a16:creationId xmlns:a16="http://schemas.microsoft.com/office/drawing/2014/main" id="{49072295-0C2B-6655-97B3-20906982F668}"/>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28" name="TextBox 40">
            <a:extLst>
              <a:ext uri="{FF2B5EF4-FFF2-40B4-BE49-F238E27FC236}">
                <a16:creationId xmlns:a16="http://schemas.microsoft.com/office/drawing/2014/main" id="{CBD718A8-8998-50B7-6D32-99202E61BBC2}"/>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556500" cy="986913"/>
            <a:chOff x="0" y="0"/>
            <a:chExt cx="2805794" cy="353687"/>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68576" y="9474336"/>
            <a:ext cx="6124209"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15" name="TextBox 15"/>
          <p:cNvSpPr txBox="1"/>
          <p:nvPr/>
        </p:nvSpPr>
        <p:spPr>
          <a:xfrm>
            <a:off x="497422"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6" name="TextBox 16"/>
          <p:cNvSpPr txBox="1"/>
          <p:nvPr/>
        </p:nvSpPr>
        <p:spPr>
          <a:xfrm>
            <a:off x="1656481" y="3175043"/>
            <a:ext cx="5288093" cy="561975"/>
          </a:xfrm>
          <a:prstGeom prst="rect">
            <a:avLst/>
          </a:prstGeom>
        </p:spPr>
        <p:txBody>
          <a:bodyPr lIns="0" tIns="0" rIns="0" bIns="0" rtlCol="0" anchor="t">
            <a:spAutoFit/>
          </a:bodyPr>
          <a:lstStyle/>
          <a:p>
            <a:pPr algn="just">
              <a:lnSpc>
                <a:spcPts val="1439"/>
              </a:lnSpc>
              <a:spcBef>
                <a:spcPct val="0"/>
              </a:spcBef>
            </a:pPr>
            <a:r>
              <a:rPr lang="en-US" sz="1200">
                <a:solidFill>
                  <a:srgbClr val="000000"/>
                </a:solidFill>
                <a:latin typeface="Arimo"/>
              </a:rPr>
              <a:t>wspieranie działań sprzyjających budowaniu pozytywnych relacji między osobami pracującymi/ wykonującymi zlecenie/ angażującymi się                         w wolontariacie;</a:t>
            </a:r>
          </a:p>
        </p:txBody>
      </p:sp>
      <p:sp>
        <p:nvSpPr>
          <p:cNvPr id="17" name="TextBox 17"/>
          <p:cNvSpPr txBox="1"/>
          <p:nvPr/>
        </p:nvSpPr>
        <p:spPr>
          <a:xfrm>
            <a:off x="1394046" y="3175043"/>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a. </a:t>
            </a:r>
          </a:p>
        </p:txBody>
      </p:sp>
      <p:sp>
        <p:nvSpPr>
          <p:cNvPr id="18" name="TextBox 18"/>
          <p:cNvSpPr txBox="1"/>
          <p:nvPr/>
        </p:nvSpPr>
        <p:spPr>
          <a:xfrm>
            <a:off x="1394046" y="3769050"/>
            <a:ext cx="177052" cy="200660"/>
          </a:xfrm>
          <a:prstGeom prst="rect">
            <a:avLst/>
          </a:prstGeom>
        </p:spPr>
        <p:txBody>
          <a:bodyPr lIns="0" tIns="0" rIns="0" bIns="0" rtlCol="0" anchor="t">
            <a:spAutoFit/>
          </a:bodyPr>
          <a:lstStyle/>
          <a:p>
            <a:pPr algn="l">
              <a:lnSpc>
                <a:spcPts val="1540"/>
              </a:lnSpc>
            </a:pPr>
            <a:r>
              <a:rPr lang="en-US" sz="1100">
                <a:solidFill>
                  <a:srgbClr val="000000"/>
                </a:solidFill>
                <a:latin typeface="Arimo"/>
              </a:rPr>
              <a:t>b.</a:t>
            </a:r>
          </a:p>
        </p:txBody>
      </p:sp>
      <p:sp>
        <p:nvSpPr>
          <p:cNvPr id="19" name="TextBox 19"/>
          <p:cNvSpPr txBox="1"/>
          <p:nvPr/>
        </p:nvSpPr>
        <p:spPr>
          <a:xfrm>
            <a:off x="1647842" y="3769050"/>
            <a:ext cx="5305371"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budowanie poczucia odpowiedzialności wśród  osób pracujących/ wykonujących zlecenie/ wolontariati praktykowanie poprawnej komunikacji oraz dobrej współpracy;</a:t>
            </a:r>
          </a:p>
        </p:txBody>
      </p:sp>
      <p:sp>
        <p:nvSpPr>
          <p:cNvPr id="20" name="TextBox 20"/>
          <p:cNvSpPr txBox="1"/>
          <p:nvPr/>
        </p:nvSpPr>
        <p:spPr>
          <a:xfrm>
            <a:off x="1394046" y="4437944"/>
            <a:ext cx="177052" cy="200660"/>
          </a:xfrm>
          <a:prstGeom prst="rect">
            <a:avLst/>
          </a:prstGeom>
        </p:spPr>
        <p:txBody>
          <a:bodyPr lIns="0" tIns="0" rIns="0" bIns="0" rtlCol="0" anchor="t">
            <a:spAutoFit/>
          </a:bodyPr>
          <a:lstStyle/>
          <a:p>
            <a:pPr algn="l">
              <a:lnSpc>
                <a:spcPts val="1540"/>
              </a:lnSpc>
            </a:pPr>
            <a:r>
              <a:rPr lang="en-US" sz="1100">
                <a:solidFill>
                  <a:srgbClr val="000000"/>
                </a:solidFill>
                <a:latin typeface="Arimo"/>
              </a:rPr>
              <a:t>c.</a:t>
            </a:r>
          </a:p>
        </p:txBody>
      </p:sp>
      <p:sp>
        <p:nvSpPr>
          <p:cNvPr id="21" name="TextBox 21"/>
          <p:cNvSpPr txBox="1"/>
          <p:nvPr/>
        </p:nvSpPr>
        <p:spPr>
          <a:xfrm>
            <a:off x="1656481" y="4437944"/>
            <a:ext cx="530537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uświadamianie osobom pracującym/ wykonującym zlecenie/ wolontariat, negatywnych skutków działań dyskryminujących i mobbingowych;</a:t>
            </a:r>
          </a:p>
        </p:txBody>
      </p:sp>
      <p:sp>
        <p:nvSpPr>
          <p:cNvPr id="22" name="TextBox 22"/>
          <p:cNvSpPr txBox="1"/>
          <p:nvPr/>
        </p:nvSpPr>
        <p:spPr>
          <a:xfrm>
            <a:off x="1394046" y="4897287"/>
            <a:ext cx="177052" cy="200660"/>
          </a:xfrm>
          <a:prstGeom prst="rect">
            <a:avLst/>
          </a:prstGeom>
        </p:spPr>
        <p:txBody>
          <a:bodyPr lIns="0" tIns="0" rIns="0" bIns="0" rtlCol="0" anchor="t">
            <a:spAutoFit/>
          </a:bodyPr>
          <a:lstStyle/>
          <a:p>
            <a:pPr algn="l">
              <a:lnSpc>
                <a:spcPts val="1540"/>
              </a:lnSpc>
            </a:pPr>
            <a:r>
              <a:rPr lang="en-US" sz="1100">
                <a:solidFill>
                  <a:srgbClr val="000000"/>
                </a:solidFill>
                <a:latin typeface="Arimo"/>
              </a:rPr>
              <a:t>d.</a:t>
            </a:r>
          </a:p>
        </p:txBody>
      </p:sp>
      <p:sp>
        <p:nvSpPr>
          <p:cNvPr id="23" name="TextBox 23"/>
          <p:cNvSpPr txBox="1"/>
          <p:nvPr/>
        </p:nvSpPr>
        <p:spPr>
          <a:xfrm>
            <a:off x="1656481" y="4897287"/>
            <a:ext cx="5305371" cy="8458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ochronę osób pracujących/ wykonujących zlecenie/ wolontariat, przed dyskryminacją         i mobbingiem w miejscu pracy/zaangażowania, bez względu na charakter wykonywanej pracy/zaangażowania lub zakres wykonywanych czynności;</a:t>
            </a:r>
          </a:p>
        </p:txBody>
      </p:sp>
      <p:sp>
        <p:nvSpPr>
          <p:cNvPr id="24" name="TextBox 24"/>
          <p:cNvSpPr txBox="1"/>
          <p:nvPr/>
        </p:nvSpPr>
        <p:spPr>
          <a:xfrm>
            <a:off x="1394046" y="5809782"/>
            <a:ext cx="177052" cy="200660"/>
          </a:xfrm>
          <a:prstGeom prst="rect">
            <a:avLst/>
          </a:prstGeom>
        </p:spPr>
        <p:txBody>
          <a:bodyPr lIns="0" tIns="0" rIns="0" bIns="0" rtlCol="0" anchor="t">
            <a:spAutoFit/>
          </a:bodyPr>
          <a:lstStyle/>
          <a:p>
            <a:pPr algn="l">
              <a:lnSpc>
                <a:spcPts val="1540"/>
              </a:lnSpc>
            </a:pPr>
            <a:r>
              <a:rPr lang="en-US" sz="1100">
                <a:solidFill>
                  <a:srgbClr val="000000"/>
                </a:solidFill>
                <a:latin typeface="Arimo"/>
              </a:rPr>
              <a:t>e.</a:t>
            </a:r>
          </a:p>
        </p:txBody>
      </p:sp>
      <p:sp>
        <p:nvSpPr>
          <p:cNvPr id="25" name="TextBox 25"/>
          <p:cNvSpPr txBox="1"/>
          <p:nvPr/>
        </p:nvSpPr>
        <p:spPr>
          <a:xfrm>
            <a:off x="1656481" y="5809782"/>
            <a:ext cx="530537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ograniczanie i eliminowanie konfliktów naruszających zasady współżycia społecznego oraz ich szkodliwych następstw;</a:t>
            </a:r>
          </a:p>
        </p:txBody>
      </p:sp>
      <p:sp>
        <p:nvSpPr>
          <p:cNvPr id="26" name="TextBox 26"/>
          <p:cNvSpPr txBox="1"/>
          <p:nvPr/>
        </p:nvSpPr>
        <p:spPr>
          <a:xfrm>
            <a:off x="1394046" y="6353342"/>
            <a:ext cx="177052" cy="200660"/>
          </a:xfrm>
          <a:prstGeom prst="rect">
            <a:avLst/>
          </a:prstGeom>
        </p:spPr>
        <p:txBody>
          <a:bodyPr lIns="0" tIns="0" rIns="0" bIns="0" rtlCol="0" anchor="t">
            <a:spAutoFit/>
          </a:bodyPr>
          <a:lstStyle/>
          <a:p>
            <a:pPr algn="l">
              <a:lnSpc>
                <a:spcPts val="1540"/>
              </a:lnSpc>
            </a:pPr>
            <a:r>
              <a:rPr lang="en-US" sz="1100">
                <a:solidFill>
                  <a:srgbClr val="000000"/>
                </a:solidFill>
                <a:latin typeface="Arimo"/>
              </a:rPr>
              <a:t>f.</a:t>
            </a:r>
          </a:p>
        </p:txBody>
      </p:sp>
      <p:sp>
        <p:nvSpPr>
          <p:cNvPr id="27" name="TextBox 27"/>
          <p:cNvSpPr txBox="1"/>
          <p:nvPr/>
        </p:nvSpPr>
        <p:spPr>
          <a:xfrm>
            <a:off x="1656481" y="6340324"/>
            <a:ext cx="5305371"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pomoc i wsparcie osób pracujących/ wykonujących zlecenie/ wolontariat, zgłaszających obawę naruszenia ich godności.</a:t>
            </a:r>
          </a:p>
        </p:txBody>
      </p:sp>
      <p:sp>
        <p:nvSpPr>
          <p:cNvPr id="28" name="TextBox 28"/>
          <p:cNvSpPr txBox="1"/>
          <p:nvPr/>
        </p:nvSpPr>
        <p:spPr>
          <a:xfrm>
            <a:off x="3624364" y="6928969"/>
            <a:ext cx="5804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a:solidFill>
                  <a:srgbClr val="000000"/>
                </a:solidFill>
                <a:latin typeface="Arimo Bold"/>
              </a:rPr>
              <a:t>Definicje</a:t>
            </a:r>
          </a:p>
        </p:txBody>
      </p:sp>
      <p:sp>
        <p:nvSpPr>
          <p:cNvPr id="29" name="TextBox 29"/>
          <p:cNvSpPr txBox="1"/>
          <p:nvPr/>
        </p:nvSpPr>
        <p:spPr>
          <a:xfrm>
            <a:off x="1106511" y="7454815"/>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30" name="TextBox 30"/>
          <p:cNvSpPr txBox="1"/>
          <p:nvPr/>
        </p:nvSpPr>
        <p:spPr>
          <a:xfrm>
            <a:off x="568576" y="7731957"/>
            <a:ext cx="6393277" cy="18288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a:t>
            </a:r>
            <a:r>
              <a:rPr lang="en-US" sz="1200" spc="-48">
                <a:solidFill>
                  <a:srgbClr val="000000"/>
                </a:solidFill>
                <a:latin typeface="Arimo Bold"/>
              </a:rPr>
              <a:t>„Kodeks pracy” lub „KP”</a:t>
            </a:r>
            <a:r>
              <a:rPr lang="en-US" sz="1200" spc="-48">
                <a:solidFill>
                  <a:srgbClr val="000000"/>
                </a:solidFill>
                <a:latin typeface="Arimo"/>
              </a:rPr>
              <a:t> – obowiązujący akt normatywny uchwalony 26 czerwca 1974 r. jako Kodeks pracy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 </a:t>
            </a:r>
            <a:r>
              <a:rPr lang="en-US" sz="1200" spc="-48">
                <a:solidFill>
                  <a:srgbClr val="000000"/>
                </a:solidFill>
                <a:latin typeface="Arimo Bold"/>
              </a:rPr>
              <a:t>„Kodeks cywilny” </a:t>
            </a:r>
            <a:r>
              <a:rPr lang="en-US" sz="1200" spc="-48">
                <a:solidFill>
                  <a:srgbClr val="000000"/>
                </a:solidFill>
                <a:latin typeface="Arimo"/>
              </a:rPr>
              <a:t>– obowiązujący akt normatywny uchwalony  23 kwietnia 1964 r. jako Kodeks cywilny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„Ustawa o działalności pożytku publicznego i o wolontariacie”</a:t>
            </a:r>
            <a:r>
              <a:rPr lang="en-US" sz="1200" spc="-48">
                <a:solidFill>
                  <a:srgbClr val="000000"/>
                </a:solidFill>
                <a:latin typeface="Arimo"/>
              </a:rPr>
              <a:t> Ustawa z dnia 24 kwietnia 2003 r., regulująca działalność pożytku publicznego, w tym organizacji pożytku publicznego, oraz sposób sprawowania nadzoru nad działalnością pożytku publicznego;</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39</a:t>
            </a:r>
          </a:p>
        </p:txBody>
      </p:sp>
      <p:sp>
        <p:nvSpPr>
          <p:cNvPr id="32" name="TextBox 32"/>
          <p:cNvSpPr txBox="1"/>
          <p:nvPr/>
        </p:nvSpPr>
        <p:spPr>
          <a:xfrm>
            <a:off x="568576" y="1330254"/>
            <a:ext cx="6393277" cy="16840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6. Stowarzyszenie „.............................” dzięki wdrożeniu Procedury potępia i uznaje za szkodliwe i niedopuszczalne działania mające znamiona dyskryminacji i mobbingu, naruszające godność pracownic/ków, zleceniobiorczyń/ców i wolontariuszek/y oraz wszelkie eskalowanie sytuacji konfliktowych, naruszających zasady współżycia społecznego                  w środowisku pracowniczym i osób realizujących zlecenia i wolontariat.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7. Wdrożenie Procedury, tym samym przeciwdziałanie wszelkim przejawom sytuacji noszących znamiona dyskryminacji lub mobbingu następuje m.in. poprzez:</a:t>
            </a:r>
          </a:p>
        </p:txBody>
      </p:sp>
      <p:sp>
        <p:nvSpPr>
          <p:cNvPr id="33" name="TextBox 33"/>
          <p:cNvSpPr txBox="1"/>
          <p:nvPr/>
        </p:nvSpPr>
        <p:spPr>
          <a:xfrm>
            <a:off x="3297877" y="13005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8343900"/>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Ochrona</a:t>
            </a:r>
            <a:r>
              <a:rPr lang="en-US" sz="1200" spc="-48" dirty="0">
                <a:solidFill>
                  <a:srgbClr val="000000"/>
                </a:solidFill>
                <a:latin typeface="Arimo Bold"/>
              </a:rPr>
              <a:t> </a:t>
            </a:r>
            <a:r>
              <a:rPr lang="en-US" sz="1200" spc="-48" dirty="0" err="1">
                <a:solidFill>
                  <a:srgbClr val="000000"/>
                </a:solidFill>
                <a:latin typeface="Arimo Bold"/>
              </a:rPr>
              <a:t>dóbr</a:t>
            </a:r>
            <a:r>
              <a:rPr lang="en-US" sz="1200" spc="-48" dirty="0">
                <a:solidFill>
                  <a:srgbClr val="000000"/>
                </a:solidFill>
                <a:latin typeface="Arimo Bold"/>
              </a:rPr>
              <a:t> </a:t>
            </a:r>
            <a:r>
              <a:rPr lang="en-US" sz="1200" spc="-48" dirty="0" err="1">
                <a:solidFill>
                  <a:srgbClr val="000000"/>
                </a:solidFill>
                <a:latin typeface="Arimo Bold"/>
              </a:rPr>
              <a:t>osobistych</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ochrona</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niemajątkowych</a:t>
            </a:r>
            <a:r>
              <a:rPr lang="en-US" sz="1200" spc="-48" dirty="0">
                <a:solidFill>
                  <a:srgbClr val="000000"/>
                </a:solidFill>
                <a:latin typeface="Arimo"/>
              </a:rPr>
              <a:t> </a:t>
            </a:r>
            <a:r>
              <a:rPr lang="en-US" sz="1200" spc="-48" dirty="0" err="1">
                <a:solidFill>
                  <a:srgbClr val="000000"/>
                </a:solidFill>
                <a:latin typeface="Arimo"/>
              </a:rPr>
              <a:t>przysługująca</a:t>
            </a:r>
            <a:r>
              <a:rPr lang="en-US" sz="1200" spc="-48" dirty="0">
                <a:solidFill>
                  <a:srgbClr val="000000"/>
                </a:solidFill>
                <a:latin typeface="Arimo"/>
              </a:rPr>
              <a:t> </a:t>
            </a:r>
            <a:r>
              <a:rPr lang="en-US" sz="1200" spc="-48" dirty="0" err="1">
                <a:solidFill>
                  <a:srgbClr val="000000"/>
                </a:solidFill>
                <a:latin typeface="Arimo"/>
              </a:rPr>
              <a:t>każdej</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fizycznej</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związana</a:t>
            </a:r>
            <a:r>
              <a:rPr lang="en-US" sz="1200" spc="-48" dirty="0">
                <a:solidFill>
                  <a:srgbClr val="000000"/>
                </a:solidFill>
                <a:latin typeface="Arimo"/>
              </a:rPr>
              <a:t> z ich </a:t>
            </a:r>
            <a:r>
              <a:rPr lang="en-US" sz="1200" spc="-48" dirty="0" err="1">
                <a:solidFill>
                  <a:srgbClr val="000000"/>
                </a:solidFill>
                <a:latin typeface="Arimo"/>
              </a:rPr>
              <a:t>indywidualnym</a:t>
            </a:r>
            <a:r>
              <a:rPr lang="en-US" sz="1200" spc="-48" dirty="0">
                <a:solidFill>
                  <a:srgbClr val="000000"/>
                </a:solidFill>
                <a:latin typeface="Arimo"/>
              </a:rPr>
              <a:t> </a:t>
            </a:r>
            <a:r>
              <a:rPr lang="en-US" sz="1200" spc="-48" dirty="0" err="1">
                <a:solidFill>
                  <a:srgbClr val="000000"/>
                </a:solidFill>
                <a:latin typeface="Arimo"/>
              </a:rPr>
              <a:t>istnieniem</a:t>
            </a:r>
            <a:r>
              <a:rPr lang="en-US" sz="1200" spc="-48" dirty="0">
                <a:solidFill>
                  <a:srgbClr val="000000"/>
                </a:solidFill>
                <a:latin typeface="Arimo"/>
              </a:rPr>
              <a:t>. </a:t>
            </a:r>
            <a:r>
              <a:rPr lang="en-US" sz="1200" spc="-48" dirty="0" err="1">
                <a:solidFill>
                  <a:srgbClr val="000000"/>
                </a:solidFill>
                <a:latin typeface="Arimo"/>
              </a:rPr>
              <a:t>Kodeks</a:t>
            </a:r>
            <a:r>
              <a:rPr lang="en-US" sz="1200" spc="-48" dirty="0">
                <a:solidFill>
                  <a:srgbClr val="000000"/>
                </a:solidFill>
                <a:latin typeface="Arimo"/>
              </a:rPr>
              <a:t> </a:t>
            </a:r>
            <a:r>
              <a:rPr lang="en-US" sz="1200" spc="-48" dirty="0" err="1">
                <a:solidFill>
                  <a:srgbClr val="000000"/>
                </a:solidFill>
                <a:latin typeface="Arimo"/>
              </a:rPr>
              <a:t>cywilny</a:t>
            </a:r>
            <a:r>
              <a:rPr lang="en-US" sz="1200" spc="-48" dirty="0">
                <a:solidFill>
                  <a:srgbClr val="000000"/>
                </a:solidFill>
                <a:latin typeface="Arimo"/>
              </a:rPr>
              <a:t> </a:t>
            </a:r>
            <a:r>
              <a:rPr lang="en-US" sz="1200" spc="-48" dirty="0" err="1">
                <a:solidFill>
                  <a:srgbClr val="000000"/>
                </a:solidFill>
                <a:latin typeface="Arimo"/>
              </a:rPr>
              <a:t>wskazuje</a:t>
            </a:r>
            <a:r>
              <a:rPr lang="en-US" sz="1200" spc="-48" dirty="0">
                <a:solidFill>
                  <a:srgbClr val="000000"/>
                </a:solidFill>
                <a:latin typeface="Arimo"/>
              </a:rPr>
              <a:t> w art. 23 </a:t>
            </a:r>
            <a:r>
              <a:rPr lang="en-US" sz="1200" spc="-48" dirty="0" err="1">
                <a:solidFill>
                  <a:srgbClr val="000000"/>
                </a:solidFill>
                <a:latin typeface="Arimo"/>
              </a:rPr>
              <a:t>przykładowe</a:t>
            </a:r>
            <a:r>
              <a:rPr lang="en-US" sz="1200" spc="-48" dirty="0">
                <a:solidFill>
                  <a:srgbClr val="000000"/>
                </a:solidFill>
                <a:latin typeface="Arimo"/>
              </a:rPr>
              <a:t> </a:t>
            </a:r>
            <a:r>
              <a:rPr lang="en-US" sz="1200" spc="-48" dirty="0" err="1">
                <a:solidFill>
                  <a:srgbClr val="000000"/>
                </a:solidFill>
                <a:latin typeface="Arimo"/>
              </a:rPr>
              <a:t>rodzaje</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objętych</a:t>
            </a:r>
            <a:r>
              <a:rPr lang="en-US" sz="1200" spc="-48" dirty="0">
                <a:solidFill>
                  <a:srgbClr val="000000"/>
                </a:solidFill>
                <a:latin typeface="Arimo"/>
              </a:rPr>
              <a:t> </a:t>
            </a:r>
            <a:r>
              <a:rPr lang="en-US" sz="1200" spc="-48" dirty="0" err="1">
                <a:solidFill>
                  <a:srgbClr val="000000"/>
                </a:solidFill>
                <a:latin typeface="Arimo"/>
              </a:rPr>
              <a:t>ochroną</a:t>
            </a:r>
            <a:r>
              <a:rPr lang="en-US" sz="1200" spc="-48" dirty="0">
                <a:solidFill>
                  <a:srgbClr val="000000"/>
                </a:solidFill>
                <a:latin typeface="Arimo"/>
              </a:rPr>
              <a:t>, są </a:t>
            </a:r>
            <a:r>
              <a:rPr lang="en-US" sz="1200" spc="-48" dirty="0" err="1">
                <a:solidFill>
                  <a:srgbClr val="000000"/>
                </a:solidFill>
                <a:latin typeface="Arimo"/>
              </a:rPr>
              <a:t>nimi</a:t>
            </a:r>
            <a:r>
              <a:rPr lang="en-US" sz="1200" spc="-48" dirty="0">
                <a:solidFill>
                  <a:srgbClr val="000000"/>
                </a:solidFill>
                <a:latin typeface="Arimo"/>
              </a:rPr>
              <a:t> np. </a:t>
            </a:r>
            <a:r>
              <a:rPr lang="en-US" sz="1200" spc="-48" dirty="0" err="1">
                <a:solidFill>
                  <a:srgbClr val="000000"/>
                </a:solidFill>
                <a:latin typeface="Arimo"/>
              </a:rPr>
              <a:t>wolność</a:t>
            </a:r>
            <a:r>
              <a:rPr lang="en-US" sz="1200" spc="-48" dirty="0">
                <a:solidFill>
                  <a:srgbClr val="000000"/>
                </a:solidFill>
                <a:latin typeface="Arimo"/>
              </a:rPr>
              <a:t>, </a:t>
            </a:r>
            <a:r>
              <a:rPr lang="en-US" sz="1200" spc="-48" dirty="0" err="1">
                <a:solidFill>
                  <a:srgbClr val="000000"/>
                </a:solidFill>
                <a:latin typeface="Arimo"/>
              </a:rPr>
              <a:t>nazwisko</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pseudonim</a:t>
            </a:r>
            <a:r>
              <a:rPr lang="en-US" sz="1200" spc="-48" dirty="0">
                <a:solidFill>
                  <a:srgbClr val="000000"/>
                </a:solidFill>
                <a:latin typeface="Arimo"/>
              </a:rPr>
              <a:t>, </a:t>
            </a:r>
            <a:r>
              <a:rPr lang="en-US" sz="1200" spc="-48" dirty="0" err="1">
                <a:solidFill>
                  <a:srgbClr val="000000"/>
                </a:solidFill>
                <a:latin typeface="Arimo"/>
              </a:rPr>
              <a:t>wizerunek</a:t>
            </a:r>
            <a:r>
              <a:rPr lang="en-US" sz="1200" spc="-48" dirty="0">
                <a:solidFill>
                  <a:srgbClr val="000000"/>
                </a:solidFill>
                <a:latin typeface="Arimo"/>
              </a:rPr>
              <a:t>. Dobra </a:t>
            </a:r>
            <a:r>
              <a:rPr lang="en-US" sz="1200" spc="-48" dirty="0" err="1">
                <a:solidFill>
                  <a:srgbClr val="000000"/>
                </a:solidFill>
                <a:latin typeface="Arimo"/>
              </a:rPr>
              <a:t>osobiste</a:t>
            </a:r>
            <a:r>
              <a:rPr lang="en-US" sz="1200" spc="-48" dirty="0">
                <a:solidFill>
                  <a:srgbClr val="000000"/>
                </a:solidFill>
                <a:latin typeface="Arimo"/>
              </a:rPr>
              <a:t> </a:t>
            </a:r>
            <a:r>
              <a:rPr lang="en-US" sz="1200" spc="-48" dirty="0" err="1">
                <a:solidFill>
                  <a:srgbClr val="000000"/>
                </a:solidFill>
                <a:latin typeface="Arimo"/>
              </a:rPr>
              <a:t>odnoszą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uznanych</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społeczeństwo</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system prawny </a:t>
            </a:r>
            <a:r>
              <a:rPr lang="en-US" sz="1200" spc="-48" dirty="0" err="1">
                <a:solidFill>
                  <a:srgbClr val="000000"/>
                </a:solidFill>
                <a:latin typeface="Arimo"/>
              </a:rPr>
              <a:t>wartości</a:t>
            </a:r>
            <a:r>
              <a:rPr lang="en-US" sz="1200" spc="-48" dirty="0">
                <a:solidFill>
                  <a:srgbClr val="000000"/>
                </a:solidFill>
                <a:latin typeface="Arimo"/>
              </a:rPr>
              <a:t> </a:t>
            </a:r>
            <a:r>
              <a:rPr lang="en-US" sz="1200" spc="-48" dirty="0" err="1">
                <a:solidFill>
                  <a:srgbClr val="000000"/>
                </a:solidFill>
                <a:latin typeface="Arimo"/>
              </a:rPr>
              <a:t>obejmujących</a:t>
            </a:r>
            <a:r>
              <a:rPr lang="en-US" sz="1200" spc="-48" dirty="0">
                <a:solidFill>
                  <a:srgbClr val="000000"/>
                </a:solidFill>
                <a:latin typeface="Arimo"/>
              </a:rPr>
              <a:t> </a:t>
            </a:r>
            <a:r>
              <a:rPr lang="en-US" sz="1200" spc="-48" dirty="0" err="1">
                <a:solidFill>
                  <a:srgbClr val="000000"/>
                </a:solidFill>
                <a:latin typeface="Arimo"/>
              </a:rPr>
              <a:t>psychiczną</a:t>
            </a:r>
            <a:r>
              <a:rPr lang="en-US" sz="1200" spc="-48" dirty="0">
                <a:solidFill>
                  <a:srgbClr val="000000"/>
                </a:solidFill>
                <a:latin typeface="Arimo"/>
              </a:rPr>
              <a:t> i </a:t>
            </a:r>
            <a:r>
              <a:rPr lang="en-US" sz="1200" spc="-48" dirty="0" err="1">
                <a:solidFill>
                  <a:srgbClr val="000000"/>
                </a:solidFill>
                <a:latin typeface="Arimo"/>
              </a:rPr>
              <a:t>fizyczną</a:t>
            </a:r>
            <a:r>
              <a:rPr lang="en-US" sz="1200" spc="-48" dirty="0">
                <a:solidFill>
                  <a:srgbClr val="000000"/>
                </a:solidFill>
                <a:latin typeface="Arimo"/>
              </a:rPr>
              <a:t> </a:t>
            </a:r>
            <a:r>
              <a:rPr lang="en-US" sz="1200" spc="-48" dirty="0" err="1">
                <a:solidFill>
                  <a:srgbClr val="000000"/>
                </a:solidFill>
                <a:latin typeface="Arimo"/>
              </a:rPr>
              <a:t>integralność</a:t>
            </a:r>
            <a:r>
              <a:rPr lang="en-US" sz="1200" spc="-48" dirty="0">
                <a:solidFill>
                  <a:srgbClr val="000000"/>
                </a:solidFill>
                <a:latin typeface="Arimo"/>
              </a:rPr>
              <a:t> </a:t>
            </a:r>
            <a:r>
              <a:rPr lang="en-US" sz="1200" spc="-48" dirty="0" err="1">
                <a:solidFill>
                  <a:srgbClr val="000000"/>
                </a:solidFill>
                <a:latin typeface="Arimo"/>
              </a:rPr>
              <a:t>człowieka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indywidualność</a:t>
            </a:r>
            <a:r>
              <a:rPr lang="en-US" sz="1200" spc="-48" dirty="0">
                <a:solidFill>
                  <a:srgbClr val="000000"/>
                </a:solidFill>
                <a:latin typeface="Arimo"/>
              </a:rPr>
              <a:t>, </a:t>
            </a:r>
            <a:r>
              <a:rPr lang="en-US" sz="1200" spc="-48" dirty="0" err="1">
                <a:solidFill>
                  <a:srgbClr val="000000"/>
                </a:solidFill>
                <a:latin typeface="Arimo"/>
              </a:rPr>
              <a:t>godność</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pozycję</a:t>
            </a:r>
            <a:r>
              <a:rPr lang="en-US" sz="1200" spc="-48" dirty="0">
                <a:solidFill>
                  <a:srgbClr val="000000"/>
                </a:solidFill>
                <a:latin typeface="Arimo"/>
              </a:rPr>
              <a:t> w </a:t>
            </a:r>
            <a:r>
              <a:rPr lang="en-US" sz="1200" spc="-48" dirty="0" err="1">
                <a:solidFill>
                  <a:srgbClr val="000000"/>
                </a:solidFill>
                <a:latin typeface="Arimo"/>
              </a:rPr>
              <a:t>społeczeństwie</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pracownicy</a:t>
            </a:r>
            <a:r>
              <a:rPr lang="en-US" sz="1200" spc="-48" dirty="0">
                <a:solidFill>
                  <a:srgbClr val="000000"/>
                </a:solidFill>
                <a:latin typeface="Arimo"/>
              </a:rPr>
              <a:t>/ka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Bold"/>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a:t>
            </a:r>
            <a:r>
              <a:rPr lang="en-US" sz="1200" spc="-48" dirty="0">
                <a:solidFill>
                  <a:srgbClr val="000000"/>
                </a:solidFill>
                <a:latin typeface="Arimo"/>
                <a:ea typeface="Arimo"/>
              </a:rPr>
              <a:t> –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pracownicy</a:t>
            </a:r>
            <a:r>
              <a:rPr lang="en-US" sz="1200" spc="-48" dirty="0">
                <a:solidFill>
                  <a:srgbClr val="000000"/>
                </a:solidFill>
                <a:latin typeface="Arimo"/>
                <a:ea typeface="Arimo"/>
              </a:rPr>
              <a:t>/ka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pracownic</a:t>
            </a:r>
            <a:r>
              <a:rPr lang="en-US" sz="1200" spc="-48" dirty="0">
                <a:solidFill>
                  <a:srgbClr val="000000"/>
                </a:solidFill>
                <a:latin typeface="Arimo"/>
                <a:ea typeface="Arimo"/>
              </a:rPr>
              <a:t>/</a:t>
            </a:r>
            <a:r>
              <a:rPr lang="en-US" sz="1200" spc="-48" dirty="0" err="1">
                <a:solidFill>
                  <a:srgbClr val="000000"/>
                </a:solidFill>
                <a:latin typeface="Arimo"/>
                <a:ea typeface="Arimo"/>
              </a:rPr>
              <a:t>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pracownic</a:t>
            </a:r>
            <a:r>
              <a:rPr lang="en-US" sz="1200" spc="-48" dirty="0">
                <a:solidFill>
                  <a:srgbClr val="000000"/>
                </a:solidFill>
                <a:latin typeface="Arimo"/>
                <a:ea typeface="Arimo"/>
              </a:rPr>
              <a:t>/</a:t>
            </a:r>
            <a:r>
              <a:rPr lang="en-US" sz="1200" spc="-48" dirty="0" err="1">
                <a:solidFill>
                  <a:srgbClr val="000000"/>
                </a:solidFill>
                <a:latin typeface="Arimo"/>
                <a:ea typeface="Arimo"/>
              </a:rPr>
              <a:t>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8.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pracującej</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40</a:t>
            </a:r>
          </a:p>
        </p:txBody>
      </p:sp>
      <p:sp>
        <p:nvSpPr>
          <p:cNvPr id="8" name="TextBox 19">
            <a:extLst>
              <a:ext uri="{FF2B5EF4-FFF2-40B4-BE49-F238E27FC236}">
                <a16:creationId xmlns:a16="http://schemas.microsoft.com/office/drawing/2014/main" id="{7F9D3CD9-7FEE-6A14-0A0B-F211077BAF04}"/>
              </a:ext>
            </a:extLst>
          </p:cNvPr>
          <p:cNvSpPr txBox="1"/>
          <p:nvPr/>
        </p:nvSpPr>
        <p:spPr>
          <a:xfrm>
            <a:off x="1912349" y="748493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9" name="TextBox 19">
            <a:extLst>
              <a:ext uri="{FF2B5EF4-FFF2-40B4-BE49-F238E27FC236}">
                <a16:creationId xmlns:a16="http://schemas.microsoft.com/office/drawing/2014/main" id="{86CC8DFC-4903-861D-4DBE-A9FF6988DCA7}"/>
              </a:ext>
            </a:extLst>
          </p:cNvPr>
          <p:cNvSpPr txBox="1"/>
          <p:nvPr/>
        </p:nvSpPr>
        <p:spPr>
          <a:xfrm>
            <a:off x="3547507" y="5185483"/>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sp>
        <p:nvSpPr>
          <p:cNvPr id="11" name="TextBox 11"/>
          <p:cNvSpPr txBox="1"/>
          <p:nvPr/>
        </p:nvSpPr>
        <p:spPr>
          <a:xfrm>
            <a:off x="445055" y="1315560"/>
            <a:ext cx="6752960" cy="9122754"/>
          </a:xfrm>
          <a:prstGeom prst="rect">
            <a:avLst/>
          </a:prstGeom>
        </p:spPr>
        <p:txBody>
          <a:bodyPr lIns="0" tIns="0" rIns="0" bIns="0" rtlCol="0" anchor="t">
            <a:spAutoFit/>
          </a:bodyPr>
          <a:lstStyle/>
          <a:p>
            <a:pPr algn="just">
              <a:lnSpc>
                <a:spcPts val="1770"/>
              </a:lnSpc>
            </a:pPr>
            <a:r>
              <a:rPr lang="en-US" sz="1200" err="1">
                <a:solidFill>
                  <a:srgbClr val="000000"/>
                </a:solidFill>
                <a:latin typeface="Arimo"/>
              </a:rPr>
              <a:t>przedstawicielami</a:t>
            </a:r>
            <a:r>
              <a:rPr lang="en-US" sz="1200">
                <a:solidFill>
                  <a:srgbClr val="000000"/>
                </a:solidFill>
                <a:latin typeface="Arimo"/>
              </a:rPr>
              <a:t> rad </a:t>
            </a:r>
            <a:r>
              <a:rPr lang="en-US" sz="1200" err="1">
                <a:solidFill>
                  <a:srgbClr val="000000"/>
                </a:solidFill>
                <a:latin typeface="Arimo"/>
              </a:rPr>
              <a:t>zostały</a:t>
            </a:r>
            <a:r>
              <a:rPr lang="en-US" sz="1200">
                <a:solidFill>
                  <a:srgbClr val="000000"/>
                </a:solidFill>
                <a:latin typeface="Arimo"/>
              </a:rPr>
              <a:t> </a:t>
            </a:r>
            <a:r>
              <a:rPr lang="en-US" sz="1200" err="1">
                <a:solidFill>
                  <a:srgbClr val="000000"/>
                </a:solidFill>
                <a:latin typeface="Arimo"/>
              </a:rPr>
              <a:t>opracowane</a:t>
            </a:r>
            <a:r>
              <a:rPr lang="en-US" sz="1200">
                <a:solidFill>
                  <a:srgbClr val="000000"/>
                </a:solidFill>
                <a:latin typeface="Arimo"/>
              </a:rPr>
              <a:t> </a:t>
            </a:r>
            <a:r>
              <a:rPr lang="en-US" sz="1200" err="1">
                <a:solidFill>
                  <a:srgbClr val="000000"/>
                </a:solidFill>
                <a:latin typeface="Arimo"/>
              </a:rPr>
              <a:t>standardy</a:t>
            </a:r>
            <a:r>
              <a:rPr lang="en-US" sz="1200">
                <a:solidFill>
                  <a:srgbClr val="000000"/>
                </a:solidFill>
                <a:latin typeface="Arimo"/>
              </a:rPr>
              <a:t> </a:t>
            </a:r>
            <a:r>
              <a:rPr lang="en-US" sz="1200" err="1">
                <a:solidFill>
                  <a:srgbClr val="000000"/>
                </a:solidFill>
                <a:latin typeface="Arimo"/>
              </a:rPr>
              <a:t>funkcjonowania</a:t>
            </a:r>
            <a:r>
              <a:rPr lang="en-US" sz="1200">
                <a:solidFill>
                  <a:srgbClr val="000000"/>
                </a:solidFill>
                <a:latin typeface="Arimo"/>
              </a:rPr>
              <a:t> rad, </a:t>
            </a:r>
            <a:r>
              <a:rPr lang="en-US" sz="1200" err="1">
                <a:solidFill>
                  <a:srgbClr val="000000"/>
                </a:solidFill>
                <a:latin typeface="Arimo"/>
              </a:rPr>
              <a:t>które</a:t>
            </a:r>
            <a:r>
              <a:rPr lang="en-US" sz="1200">
                <a:solidFill>
                  <a:srgbClr val="000000"/>
                </a:solidFill>
                <a:latin typeface="Arimo"/>
              </a:rPr>
              <a:t> </a:t>
            </a:r>
            <a:r>
              <a:rPr lang="en-US" sz="1200" err="1">
                <a:solidFill>
                  <a:srgbClr val="000000"/>
                </a:solidFill>
                <a:latin typeface="Arimo"/>
              </a:rPr>
              <a:t>przed</a:t>
            </a:r>
            <a:r>
              <a:rPr lang="en-US" sz="1200">
                <a:solidFill>
                  <a:srgbClr val="000000"/>
                </a:solidFill>
                <a:latin typeface="Arimo"/>
              </a:rPr>
              <a:t> </a:t>
            </a:r>
            <a:r>
              <a:rPr lang="en-US" sz="1200" err="1">
                <a:solidFill>
                  <a:srgbClr val="000000"/>
                </a:solidFill>
                <a:latin typeface="Arimo"/>
              </a:rPr>
              <a:t>publikacją</a:t>
            </a:r>
            <a:r>
              <a:rPr lang="en-US" sz="1200">
                <a:solidFill>
                  <a:srgbClr val="000000"/>
                </a:solidFill>
                <a:latin typeface="Arimo"/>
              </a:rPr>
              <a:t> </a:t>
            </a:r>
            <a:r>
              <a:rPr lang="en-US" sz="1200" err="1">
                <a:solidFill>
                  <a:srgbClr val="000000"/>
                </a:solidFill>
                <a:latin typeface="Arimo"/>
              </a:rPr>
              <a:t>postanowiono</a:t>
            </a:r>
            <a:r>
              <a:rPr lang="en-US" sz="1200">
                <a:solidFill>
                  <a:srgbClr val="000000"/>
                </a:solidFill>
                <a:latin typeface="Arimo"/>
              </a:rPr>
              <a:t> </a:t>
            </a:r>
            <a:r>
              <a:rPr lang="en-US" sz="1200" err="1">
                <a:solidFill>
                  <a:srgbClr val="000000"/>
                </a:solidFill>
                <a:latin typeface="Arimo"/>
              </a:rPr>
              <a:t>poddać</a:t>
            </a:r>
            <a:r>
              <a:rPr lang="en-US" sz="1200">
                <a:solidFill>
                  <a:srgbClr val="000000"/>
                </a:solidFill>
                <a:latin typeface="Arimo"/>
              </a:rPr>
              <a:t> </a:t>
            </a:r>
            <a:r>
              <a:rPr lang="en-US" sz="1200" err="1">
                <a:solidFill>
                  <a:srgbClr val="000000"/>
                </a:solidFill>
                <a:latin typeface="Arimo"/>
              </a:rPr>
              <a:t>jeszcze</a:t>
            </a:r>
            <a:r>
              <a:rPr lang="en-US" sz="1200">
                <a:solidFill>
                  <a:srgbClr val="000000"/>
                </a:solidFill>
                <a:latin typeface="Arimo"/>
              </a:rPr>
              <a:t> </a:t>
            </a:r>
            <a:r>
              <a:rPr lang="en-US" sz="1200" err="1">
                <a:solidFill>
                  <a:srgbClr val="000000"/>
                </a:solidFill>
                <a:latin typeface="Arimo"/>
              </a:rPr>
              <a:t>konsultacjom</a:t>
            </a:r>
            <a:r>
              <a:rPr lang="en-US" sz="1200">
                <a:solidFill>
                  <a:srgbClr val="000000"/>
                </a:solidFill>
                <a:latin typeface="Arimo"/>
              </a:rPr>
              <a:t> z </a:t>
            </a:r>
            <a:r>
              <a:rPr lang="en-US" sz="1200" err="1">
                <a:solidFill>
                  <a:srgbClr val="000000"/>
                </a:solidFill>
                <a:latin typeface="Arimo"/>
              </a:rPr>
              <a:t>ponad</a:t>
            </a:r>
            <a:r>
              <a:rPr lang="en-US" sz="1200">
                <a:solidFill>
                  <a:srgbClr val="000000"/>
                </a:solidFill>
                <a:latin typeface="Arimo"/>
              </a:rPr>
              <a:t> 50 </a:t>
            </a:r>
            <a:r>
              <a:rPr lang="en-US" sz="1200" err="1">
                <a:solidFill>
                  <a:srgbClr val="000000"/>
                </a:solidFill>
                <a:latin typeface="Arimo"/>
              </a:rPr>
              <a:t>przedstawicielami</a:t>
            </a:r>
            <a:r>
              <a:rPr lang="en-US" sz="1200">
                <a:solidFill>
                  <a:srgbClr val="000000"/>
                </a:solidFill>
                <a:latin typeface="Arimo"/>
              </a:rPr>
              <a:t> rad </a:t>
            </a:r>
            <a:r>
              <a:rPr lang="en-US" sz="1200" err="1">
                <a:solidFill>
                  <a:srgbClr val="000000"/>
                </a:solidFill>
                <a:latin typeface="Arimo"/>
              </a:rPr>
              <a:t>podczas</a:t>
            </a:r>
            <a:r>
              <a:rPr lang="en-US" sz="1200">
                <a:solidFill>
                  <a:srgbClr val="000000"/>
                </a:solidFill>
                <a:latin typeface="Arimo"/>
              </a:rPr>
              <a:t> </a:t>
            </a:r>
            <a:r>
              <a:rPr lang="en-US" sz="1200" err="1">
                <a:solidFill>
                  <a:srgbClr val="000000"/>
                </a:solidFill>
                <a:latin typeface="Arimo"/>
              </a:rPr>
              <a:t>zorganizowanego</a:t>
            </a:r>
            <a:r>
              <a:rPr lang="en-US" sz="1200">
                <a:solidFill>
                  <a:srgbClr val="000000"/>
                </a:solidFill>
                <a:latin typeface="Arimo"/>
              </a:rPr>
              <a:t>     w </a:t>
            </a:r>
            <a:r>
              <a:rPr lang="en-US" sz="1200" err="1">
                <a:solidFill>
                  <a:srgbClr val="000000"/>
                </a:solidFill>
                <a:latin typeface="Arimo"/>
              </a:rPr>
              <a:t>Katowicach</a:t>
            </a:r>
            <a:r>
              <a:rPr lang="en-US" sz="1200">
                <a:solidFill>
                  <a:srgbClr val="000000"/>
                </a:solidFill>
                <a:latin typeface="Arimo"/>
              </a:rPr>
              <a:t> forum rad. </a:t>
            </a:r>
            <a:r>
              <a:rPr lang="en-US" sz="1200" err="1">
                <a:solidFill>
                  <a:srgbClr val="000000"/>
                </a:solidFill>
                <a:latin typeface="Arimo"/>
              </a:rPr>
              <a:t>Kolejnym</a:t>
            </a:r>
            <a:r>
              <a:rPr lang="en-US" sz="1200">
                <a:solidFill>
                  <a:srgbClr val="000000"/>
                </a:solidFill>
                <a:latin typeface="Arimo"/>
              </a:rPr>
              <a:t> </a:t>
            </a:r>
            <a:r>
              <a:rPr lang="en-US" sz="1200" err="1">
                <a:solidFill>
                  <a:srgbClr val="000000"/>
                </a:solidFill>
                <a:latin typeface="Arimo"/>
              </a:rPr>
              <a:t>krokiem</a:t>
            </a:r>
            <a:r>
              <a:rPr lang="en-US" sz="1200">
                <a:solidFill>
                  <a:srgbClr val="000000"/>
                </a:solidFill>
                <a:latin typeface="Arimo"/>
              </a:rPr>
              <a:t> </a:t>
            </a:r>
            <a:r>
              <a:rPr lang="en-US" sz="1200" err="1">
                <a:solidFill>
                  <a:srgbClr val="000000"/>
                </a:solidFill>
                <a:latin typeface="Arimo"/>
              </a:rPr>
              <a:t>projektu</a:t>
            </a:r>
            <a:r>
              <a:rPr lang="en-US" sz="1200">
                <a:solidFill>
                  <a:srgbClr val="000000"/>
                </a:solidFill>
                <a:latin typeface="Arimo"/>
              </a:rPr>
              <a:t> </a:t>
            </a:r>
            <a:r>
              <a:rPr lang="en-US" sz="1200" err="1">
                <a:solidFill>
                  <a:srgbClr val="000000"/>
                </a:solidFill>
                <a:latin typeface="Arimo"/>
              </a:rPr>
              <a:t>było</a:t>
            </a:r>
            <a:r>
              <a:rPr lang="en-US" sz="1200">
                <a:solidFill>
                  <a:srgbClr val="000000"/>
                </a:solidFill>
                <a:latin typeface="Arimo"/>
              </a:rPr>
              <a:t> </a:t>
            </a:r>
            <a:r>
              <a:rPr lang="en-US" sz="1200" err="1">
                <a:solidFill>
                  <a:srgbClr val="000000"/>
                </a:solidFill>
                <a:latin typeface="Arimo"/>
              </a:rPr>
              <a:t>wdrożenie</a:t>
            </a:r>
            <a:r>
              <a:rPr lang="en-US" sz="1200">
                <a:solidFill>
                  <a:srgbClr val="000000"/>
                </a:solidFill>
                <a:latin typeface="Arimo"/>
              </a:rPr>
              <a:t> </a:t>
            </a:r>
            <a:r>
              <a:rPr lang="en-US" sz="1200" err="1">
                <a:solidFill>
                  <a:srgbClr val="000000"/>
                </a:solidFill>
                <a:latin typeface="Arimo"/>
              </a:rPr>
              <a:t>standardów</a:t>
            </a:r>
            <a:r>
              <a:rPr lang="en-US" sz="1200">
                <a:solidFill>
                  <a:srgbClr val="000000"/>
                </a:solidFill>
                <a:latin typeface="Arimo"/>
              </a:rPr>
              <a:t> w 5 </a:t>
            </a:r>
            <a:r>
              <a:rPr lang="en-US" sz="1200" err="1">
                <a:solidFill>
                  <a:srgbClr val="000000"/>
                </a:solidFill>
                <a:latin typeface="Arimo"/>
              </a:rPr>
              <a:t>wybranych</a:t>
            </a:r>
            <a:r>
              <a:rPr lang="en-US" sz="1200">
                <a:solidFill>
                  <a:srgbClr val="000000"/>
                </a:solidFill>
                <a:latin typeface="Arimo"/>
              </a:rPr>
              <a:t> </a:t>
            </a:r>
            <a:r>
              <a:rPr lang="en-US" sz="1200" err="1">
                <a:solidFill>
                  <a:srgbClr val="000000"/>
                </a:solidFill>
                <a:latin typeface="Arimo"/>
              </a:rPr>
              <a:t>radach</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przeprowadzenie</a:t>
            </a:r>
            <a:r>
              <a:rPr lang="en-US" sz="1200">
                <a:solidFill>
                  <a:srgbClr val="000000"/>
                </a:solidFill>
                <a:latin typeface="Arimo"/>
              </a:rPr>
              <a:t> 3 </a:t>
            </a:r>
            <a:r>
              <a:rPr lang="en-US" sz="1200" err="1">
                <a:solidFill>
                  <a:srgbClr val="000000"/>
                </a:solidFill>
                <a:latin typeface="Arimo"/>
              </a:rPr>
              <a:t>seminariów</a:t>
            </a:r>
            <a:r>
              <a:rPr lang="en-US" sz="1200">
                <a:solidFill>
                  <a:srgbClr val="000000"/>
                </a:solidFill>
                <a:latin typeface="Arimo"/>
              </a:rPr>
              <a:t> </a:t>
            </a:r>
            <a:r>
              <a:rPr lang="en-US" sz="1200" err="1">
                <a:solidFill>
                  <a:srgbClr val="000000"/>
                </a:solidFill>
                <a:latin typeface="Arimo"/>
              </a:rPr>
              <a:t>podsumowujących</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a:t>
            </a:r>
            <a:br>
              <a:rPr lang="pl-PL" sz="1200">
                <a:solidFill>
                  <a:srgbClr val="000000"/>
                </a:solidFill>
                <a:latin typeface="Arimo"/>
              </a:rPr>
            </a:br>
            <a:r>
              <a:rPr lang="en-US" sz="1200">
                <a:solidFill>
                  <a:srgbClr val="000000"/>
                </a:solidFill>
                <a:latin typeface="Arimo"/>
              </a:rPr>
              <a:t>i </a:t>
            </a:r>
            <a:r>
              <a:rPr lang="en-US" sz="1200" err="1">
                <a:solidFill>
                  <a:srgbClr val="000000"/>
                </a:solidFill>
                <a:latin typeface="Arimo"/>
              </a:rPr>
              <a:t>osiągnięte</a:t>
            </a:r>
            <a:r>
              <a:rPr lang="en-US" sz="1200">
                <a:solidFill>
                  <a:srgbClr val="000000"/>
                </a:solidFill>
                <a:latin typeface="Arimo"/>
              </a:rPr>
              <a:t> w </a:t>
            </a:r>
            <a:r>
              <a:rPr lang="en-US" sz="1200" err="1">
                <a:solidFill>
                  <a:srgbClr val="000000"/>
                </a:solidFill>
                <a:latin typeface="Arimo"/>
              </a:rPr>
              <a:t>ramach</a:t>
            </a:r>
            <a:r>
              <a:rPr lang="en-US" sz="1200">
                <a:solidFill>
                  <a:srgbClr val="000000"/>
                </a:solidFill>
                <a:latin typeface="Arimo"/>
              </a:rPr>
              <a:t> </a:t>
            </a:r>
            <a:r>
              <a:rPr lang="en-US" sz="1200" err="1">
                <a:solidFill>
                  <a:srgbClr val="000000"/>
                </a:solidFill>
                <a:latin typeface="Arimo"/>
              </a:rPr>
              <a:t>jego</a:t>
            </a:r>
            <a:r>
              <a:rPr lang="en-US" sz="1200">
                <a:solidFill>
                  <a:srgbClr val="000000"/>
                </a:solidFill>
                <a:latin typeface="Arimo"/>
              </a:rPr>
              <a:t> </a:t>
            </a:r>
            <a:r>
              <a:rPr lang="en-US" sz="1200" err="1">
                <a:solidFill>
                  <a:srgbClr val="000000"/>
                </a:solidFill>
                <a:latin typeface="Arimo"/>
              </a:rPr>
              <a:t>rezultaty</a:t>
            </a:r>
            <a:r>
              <a:rPr lang="en-US" sz="1200">
                <a:solidFill>
                  <a:srgbClr val="000000"/>
                </a:solidFill>
                <a:latin typeface="Arimo"/>
              </a:rPr>
              <a:t>. </a:t>
            </a:r>
            <a:r>
              <a:rPr lang="en-US" sz="1200" err="1">
                <a:solidFill>
                  <a:srgbClr val="000000"/>
                </a:solidFill>
                <a:latin typeface="Arimo"/>
              </a:rPr>
              <a:t>Ostatecznie</a:t>
            </a:r>
            <a:r>
              <a:rPr lang="en-US" sz="1200">
                <a:solidFill>
                  <a:srgbClr val="000000"/>
                </a:solidFill>
                <a:latin typeface="Arimo"/>
              </a:rPr>
              <a:t> </a:t>
            </a:r>
            <a:r>
              <a:rPr lang="en-US" sz="1200" err="1">
                <a:solidFill>
                  <a:srgbClr val="000000"/>
                </a:solidFill>
                <a:latin typeface="Arimo"/>
              </a:rPr>
              <a:t>aż</a:t>
            </a:r>
            <a:r>
              <a:rPr lang="en-US" sz="1200">
                <a:solidFill>
                  <a:srgbClr val="000000"/>
                </a:solidFill>
                <a:latin typeface="Arimo"/>
              </a:rPr>
              <a:t> w 16 </a:t>
            </a:r>
            <a:r>
              <a:rPr lang="en-US" sz="1200" err="1">
                <a:solidFill>
                  <a:srgbClr val="000000"/>
                </a:solidFill>
                <a:latin typeface="Arimo"/>
              </a:rPr>
              <a:t>na</a:t>
            </a:r>
            <a:r>
              <a:rPr lang="en-US" sz="1200">
                <a:solidFill>
                  <a:srgbClr val="000000"/>
                </a:solidFill>
                <a:latin typeface="Arimo"/>
              </a:rPr>
              <a:t> 36 </a:t>
            </a:r>
            <a:r>
              <a:rPr lang="en-US" sz="1200" err="1">
                <a:solidFill>
                  <a:srgbClr val="000000"/>
                </a:solidFill>
                <a:latin typeface="Arimo"/>
              </a:rPr>
              <a:t>samorządów</a:t>
            </a:r>
            <a:r>
              <a:rPr lang="en-US" sz="1200">
                <a:solidFill>
                  <a:srgbClr val="000000"/>
                </a:solidFill>
                <a:latin typeface="Arimo"/>
              </a:rPr>
              <a:t> </a:t>
            </a:r>
            <a:r>
              <a:rPr lang="en-US" sz="1200" err="1">
                <a:solidFill>
                  <a:srgbClr val="000000"/>
                </a:solidFill>
                <a:latin typeface="Arimo"/>
              </a:rPr>
              <a:t>zwiększyła</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a:t>
            </a:r>
            <a:r>
              <a:rPr lang="en-US" sz="1200" err="1">
                <a:solidFill>
                  <a:srgbClr val="000000"/>
                </a:solidFill>
                <a:latin typeface="Arimo"/>
              </a:rPr>
              <a:t>jakość</a:t>
            </a:r>
            <a:r>
              <a:rPr lang="en-US" sz="1200">
                <a:solidFill>
                  <a:srgbClr val="000000"/>
                </a:solidFill>
                <a:latin typeface="Arimo"/>
              </a:rPr>
              <a:t> </a:t>
            </a:r>
            <a:r>
              <a:rPr lang="en-US" sz="1200" err="1">
                <a:solidFill>
                  <a:srgbClr val="000000"/>
                </a:solidFill>
                <a:latin typeface="Arimo"/>
              </a:rPr>
              <a:t>współpracy</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linii</a:t>
            </a:r>
            <a:r>
              <a:rPr lang="en-US" sz="1200">
                <a:solidFill>
                  <a:srgbClr val="000000"/>
                </a:solidFill>
                <a:latin typeface="Arimo"/>
              </a:rPr>
              <a:t> </a:t>
            </a:r>
            <a:r>
              <a:rPr lang="en-US" sz="1200" err="1">
                <a:solidFill>
                  <a:srgbClr val="000000"/>
                </a:solidFill>
                <a:latin typeface="Arimo"/>
              </a:rPr>
              <a:t>rada</a:t>
            </a:r>
            <a:r>
              <a:rPr lang="en-US" sz="1200">
                <a:solidFill>
                  <a:srgbClr val="000000"/>
                </a:solidFill>
                <a:latin typeface="Arimo"/>
              </a:rPr>
              <a:t> – </a:t>
            </a:r>
            <a:r>
              <a:rPr lang="en-US" sz="1200" err="1">
                <a:solidFill>
                  <a:srgbClr val="000000"/>
                </a:solidFill>
                <a:latin typeface="Arimo"/>
              </a:rPr>
              <a:t>władze</a:t>
            </a:r>
            <a:r>
              <a:rPr lang="en-US" sz="1200">
                <a:solidFill>
                  <a:srgbClr val="000000"/>
                </a:solidFill>
                <a:latin typeface="Arimo"/>
              </a:rPr>
              <a:t> </a:t>
            </a:r>
            <a:r>
              <a:rPr lang="en-US" sz="1200" err="1">
                <a:solidFill>
                  <a:srgbClr val="000000"/>
                </a:solidFill>
                <a:latin typeface="Arimo"/>
              </a:rPr>
              <a:t>powiatu</a:t>
            </a:r>
            <a:r>
              <a:rPr lang="en-US" sz="1200">
                <a:solidFill>
                  <a:srgbClr val="000000"/>
                </a:solidFill>
                <a:latin typeface="Arimo"/>
              </a:rPr>
              <a:t> (np. </a:t>
            </a:r>
            <a:r>
              <a:rPr lang="en-US" sz="1200" err="1">
                <a:solidFill>
                  <a:srgbClr val="000000"/>
                </a:solidFill>
                <a:latin typeface="Arimo"/>
              </a:rPr>
              <a:t>poprzez</a:t>
            </a:r>
            <a:r>
              <a:rPr lang="en-US" sz="1200">
                <a:solidFill>
                  <a:srgbClr val="000000"/>
                </a:solidFill>
                <a:latin typeface="Arimo"/>
              </a:rPr>
              <a:t> </a:t>
            </a:r>
            <a:r>
              <a:rPr lang="en-US" sz="1200" err="1">
                <a:solidFill>
                  <a:srgbClr val="000000"/>
                </a:solidFill>
                <a:latin typeface="Arimo"/>
              </a:rPr>
              <a:t>konsultacje</a:t>
            </a:r>
            <a:r>
              <a:rPr lang="en-US" sz="1200">
                <a:solidFill>
                  <a:srgbClr val="000000"/>
                </a:solidFill>
                <a:latin typeface="Arimo"/>
              </a:rPr>
              <a:t> </a:t>
            </a:r>
            <a:r>
              <a:rPr lang="en-US" sz="1200" err="1">
                <a:solidFill>
                  <a:srgbClr val="000000"/>
                </a:solidFill>
                <a:latin typeface="Arimo"/>
              </a:rPr>
              <a:t>projektów</a:t>
            </a:r>
            <a:r>
              <a:rPr lang="en-US" sz="1200">
                <a:solidFill>
                  <a:srgbClr val="000000"/>
                </a:solidFill>
                <a:latin typeface="Arimo"/>
              </a:rPr>
              <a:t> </a:t>
            </a:r>
            <a:r>
              <a:rPr lang="en-US" sz="1200" err="1">
                <a:solidFill>
                  <a:srgbClr val="000000"/>
                </a:solidFill>
                <a:latin typeface="Arimo"/>
              </a:rPr>
              <a:t>uchwał</a:t>
            </a:r>
            <a:r>
              <a:rPr lang="en-US" sz="1200">
                <a:solidFill>
                  <a:srgbClr val="000000"/>
                </a:solidFill>
                <a:latin typeface="Arimo"/>
              </a:rPr>
              <a:t> </a:t>
            </a:r>
            <a:r>
              <a:rPr lang="en-US" sz="1200" err="1">
                <a:solidFill>
                  <a:srgbClr val="000000"/>
                </a:solidFill>
                <a:latin typeface="Arimo"/>
              </a:rPr>
              <a:t>ważnych</a:t>
            </a:r>
            <a:r>
              <a:rPr lang="en-US" sz="1200">
                <a:solidFill>
                  <a:srgbClr val="000000"/>
                </a:solidFill>
                <a:latin typeface="Arimo"/>
              </a:rPr>
              <a:t> </a:t>
            </a:r>
            <a:br>
              <a:rPr lang="pl-PL" sz="1200">
                <a:solidFill>
                  <a:srgbClr val="000000"/>
                </a:solidFill>
                <a:latin typeface="Arimo"/>
              </a:rPr>
            </a:br>
            <a:r>
              <a:rPr lang="en-US" sz="1200">
                <a:solidFill>
                  <a:srgbClr val="000000"/>
                </a:solidFill>
                <a:latin typeface="Arimo"/>
              </a:rPr>
              <a:t>z </a:t>
            </a:r>
            <a:r>
              <a:rPr lang="en-US" sz="1200" err="1">
                <a:solidFill>
                  <a:srgbClr val="000000"/>
                </a:solidFill>
                <a:latin typeface="Arimo"/>
              </a:rPr>
              <a:t>punktu</a:t>
            </a:r>
            <a:r>
              <a:rPr lang="en-US" sz="1200">
                <a:solidFill>
                  <a:srgbClr val="000000"/>
                </a:solidFill>
                <a:latin typeface="Arimo"/>
              </a:rPr>
              <a:t> </a:t>
            </a:r>
            <a:r>
              <a:rPr lang="en-US" sz="1200" err="1">
                <a:solidFill>
                  <a:srgbClr val="000000"/>
                </a:solidFill>
                <a:latin typeface="Arimo"/>
              </a:rPr>
              <a:t>widzenia</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ze </a:t>
            </a:r>
            <a:r>
              <a:rPr lang="en-US" sz="1200" err="1">
                <a:solidFill>
                  <a:srgbClr val="000000"/>
                </a:solidFill>
                <a:latin typeface="Arimo"/>
              </a:rPr>
              <a:t>szczególnymi</a:t>
            </a:r>
            <a:r>
              <a:rPr lang="en-US" sz="1200">
                <a:solidFill>
                  <a:srgbClr val="000000"/>
                </a:solidFill>
                <a:latin typeface="Arimo"/>
              </a:rPr>
              <a:t> </a:t>
            </a:r>
            <a:r>
              <a:rPr lang="en-US" sz="1200" err="1">
                <a:solidFill>
                  <a:srgbClr val="000000"/>
                </a:solidFill>
                <a:latin typeface="Arimo"/>
              </a:rPr>
              <a:t>potrzebami</a:t>
            </a:r>
            <a:r>
              <a:rPr lang="en-US" sz="1200">
                <a:solidFill>
                  <a:srgbClr val="000000"/>
                </a:solidFill>
                <a:latin typeface="Arimo"/>
              </a:rPr>
              <a:t> </a:t>
            </a:r>
            <a:r>
              <a:rPr lang="en-US" sz="1200" err="1">
                <a:solidFill>
                  <a:srgbClr val="000000"/>
                </a:solidFill>
                <a:latin typeface="Arimo"/>
              </a:rPr>
              <a:t>czy</a:t>
            </a:r>
            <a:r>
              <a:rPr lang="en-US" sz="1200">
                <a:solidFill>
                  <a:srgbClr val="000000"/>
                </a:solidFill>
                <a:latin typeface="Arimo"/>
              </a:rPr>
              <a:t> </a:t>
            </a:r>
            <a:r>
              <a:rPr lang="en-US" sz="1200" err="1">
                <a:solidFill>
                  <a:srgbClr val="000000"/>
                </a:solidFill>
                <a:latin typeface="Arimo"/>
              </a:rPr>
              <a:t>wprowadzenie</a:t>
            </a:r>
            <a:r>
              <a:rPr lang="en-US" sz="1200">
                <a:solidFill>
                  <a:srgbClr val="000000"/>
                </a:solidFill>
                <a:latin typeface="Arimo"/>
              </a:rPr>
              <a:t> </a:t>
            </a:r>
            <a:r>
              <a:rPr lang="en-US" sz="1200" err="1">
                <a:solidFill>
                  <a:srgbClr val="000000"/>
                </a:solidFill>
                <a:latin typeface="Arimo"/>
              </a:rPr>
              <a:t>praktyki</a:t>
            </a:r>
            <a:r>
              <a:rPr lang="en-US" sz="1200">
                <a:solidFill>
                  <a:srgbClr val="000000"/>
                </a:solidFill>
                <a:latin typeface="Arimo"/>
              </a:rPr>
              <a:t> </a:t>
            </a:r>
            <a:r>
              <a:rPr lang="en-US" sz="1200" err="1">
                <a:solidFill>
                  <a:srgbClr val="000000"/>
                </a:solidFill>
                <a:latin typeface="Arimo"/>
              </a:rPr>
              <a:t>konsultowania</a:t>
            </a:r>
            <a:r>
              <a:rPr lang="en-US" sz="1200">
                <a:solidFill>
                  <a:srgbClr val="000000"/>
                </a:solidFill>
                <a:latin typeface="Arimo"/>
              </a:rPr>
              <a:t> </a:t>
            </a:r>
            <a:br>
              <a:rPr lang="pl-PL" sz="1200">
                <a:solidFill>
                  <a:srgbClr val="000000"/>
                </a:solidFill>
                <a:latin typeface="Arimo"/>
              </a:rPr>
            </a:br>
            <a:r>
              <a:rPr lang="en-US" sz="1200">
                <a:solidFill>
                  <a:srgbClr val="000000"/>
                </a:solidFill>
                <a:latin typeface="Arimo"/>
              </a:rPr>
              <a:t>z </a:t>
            </a:r>
            <a:r>
              <a:rPr lang="en-US" sz="1200" err="1">
                <a:solidFill>
                  <a:srgbClr val="000000"/>
                </a:solidFill>
                <a:latin typeface="Arimo"/>
              </a:rPr>
              <a:t>radą</a:t>
            </a:r>
            <a:r>
              <a:rPr lang="en-US" sz="1200">
                <a:solidFill>
                  <a:srgbClr val="000000"/>
                </a:solidFill>
                <a:latin typeface="Arimo"/>
              </a:rPr>
              <a:t> </a:t>
            </a:r>
            <a:r>
              <a:rPr lang="en-US" sz="1200" err="1">
                <a:solidFill>
                  <a:srgbClr val="000000"/>
                </a:solidFill>
                <a:latin typeface="Arimo"/>
              </a:rPr>
              <a:t>planowanych</a:t>
            </a:r>
            <a:r>
              <a:rPr lang="en-US" sz="1200">
                <a:solidFill>
                  <a:srgbClr val="000000"/>
                </a:solidFill>
                <a:latin typeface="Arimo"/>
              </a:rPr>
              <a:t> </a:t>
            </a:r>
            <a:r>
              <a:rPr lang="en-US" sz="1200" err="1">
                <a:solidFill>
                  <a:srgbClr val="000000"/>
                </a:solidFill>
                <a:latin typeface="Arimo"/>
              </a:rPr>
              <a:t>inwestycji</a:t>
            </a:r>
            <a:r>
              <a:rPr lang="en-US" sz="1200">
                <a:solidFill>
                  <a:srgbClr val="000000"/>
                </a:solidFill>
                <a:latin typeface="Arimo"/>
              </a:rPr>
              <a:t>).</a:t>
            </a:r>
          </a:p>
          <a:p>
            <a:pPr algn="just">
              <a:lnSpc>
                <a:spcPts val="1770"/>
              </a:lnSpc>
            </a:pPr>
            <a:endParaRPr lang="en-US" sz="1200">
              <a:solidFill>
                <a:srgbClr val="000000"/>
              </a:solidFill>
              <a:latin typeface="Arimo"/>
            </a:endParaRPr>
          </a:p>
          <a:p>
            <a:pPr algn="just">
              <a:lnSpc>
                <a:spcPts val="1770"/>
              </a:lnSpc>
            </a:pPr>
            <a:r>
              <a:rPr lang="en-US" sz="1200">
                <a:solidFill>
                  <a:srgbClr val="000000"/>
                </a:solidFill>
                <a:latin typeface="Arimo"/>
              </a:rPr>
              <a:t>W </a:t>
            </a:r>
            <a:r>
              <a:rPr lang="en-US" sz="1200" err="1">
                <a:solidFill>
                  <a:srgbClr val="000000"/>
                </a:solidFill>
                <a:latin typeface="Arimo"/>
              </a:rPr>
              <a:t>latach</a:t>
            </a:r>
            <a:r>
              <a:rPr lang="en-US" sz="1200">
                <a:solidFill>
                  <a:srgbClr val="000000"/>
                </a:solidFill>
                <a:latin typeface="Arimo"/>
              </a:rPr>
              <a:t> 2017-19 </a:t>
            </a:r>
            <a:r>
              <a:rPr lang="en-US" sz="1200" err="1">
                <a:solidFill>
                  <a:srgbClr val="000000"/>
                </a:solidFill>
                <a:latin typeface="Arimo"/>
              </a:rPr>
              <a:t>realizowaliśmy</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POWER </a:t>
            </a:r>
            <a:r>
              <a:rPr lang="en-US" sz="1200" err="1">
                <a:solidFill>
                  <a:srgbClr val="000000"/>
                </a:solidFill>
                <a:latin typeface="Arimo"/>
              </a:rPr>
              <a:t>Śląskie</a:t>
            </a:r>
            <a:r>
              <a:rPr lang="en-US" sz="1200">
                <a:solidFill>
                  <a:srgbClr val="000000"/>
                </a:solidFill>
                <a:latin typeface="Arimo"/>
              </a:rPr>
              <a:t> bez </a:t>
            </a:r>
            <a:r>
              <a:rPr lang="en-US" sz="1200" err="1">
                <a:solidFill>
                  <a:srgbClr val="000000"/>
                </a:solidFill>
                <a:latin typeface="Arimo"/>
              </a:rPr>
              <a:t>barier</a:t>
            </a:r>
            <a:r>
              <a:rPr lang="en-US" sz="1200">
                <a:solidFill>
                  <a:srgbClr val="000000"/>
                </a:solidFill>
                <a:latin typeface="Arimo"/>
              </a:rPr>
              <a:t>. </a:t>
            </a:r>
            <a:r>
              <a:rPr lang="en-US" sz="1200" err="1">
                <a:solidFill>
                  <a:srgbClr val="000000"/>
                </a:solidFill>
                <a:latin typeface="Arimo"/>
              </a:rPr>
              <a:t>Jego</a:t>
            </a:r>
            <a:r>
              <a:rPr lang="en-US" sz="1200">
                <a:solidFill>
                  <a:srgbClr val="000000"/>
                </a:solidFill>
                <a:latin typeface="Arimo"/>
              </a:rPr>
              <a:t> </a:t>
            </a:r>
            <a:r>
              <a:rPr lang="en-US" sz="1200" err="1">
                <a:solidFill>
                  <a:srgbClr val="000000"/>
                </a:solidFill>
                <a:latin typeface="Arimo"/>
              </a:rPr>
              <a:t>celem</a:t>
            </a:r>
            <a:r>
              <a:rPr lang="en-US" sz="1200">
                <a:solidFill>
                  <a:srgbClr val="000000"/>
                </a:solidFill>
                <a:latin typeface="Arimo"/>
              </a:rPr>
              <a:t> </a:t>
            </a:r>
            <a:r>
              <a:rPr lang="en-US" sz="1200" err="1">
                <a:solidFill>
                  <a:srgbClr val="000000"/>
                </a:solidFill>
                <a:latin typeface="Arimo"/>
              </a:rPr>
              <a:t>był</a:t>
            </a:r>
            <a:r>
              <a:rPr lang="en-US" sz="1200">
                <a:solidFill>
                  <a:srgbClr val="000000"/>
                </a:solidFill>
                <a:latin typeface="Arimo"/>
              </a:rPr>
              <a:t> monitoring </a:t>
            </a:r>
            <a:r>
              <a:rPr lang="en-US" sz="1200" err="1">
                <a:solidFill>
                  <a:srgbClr val="000000"/>
                </a:solidFill>
                <a:latin typeface="Arimo"/>
              </a:rPr>
              <a:t>stopnia</a:t>
            </a:r>
            <a:r>
              <a:rPr lang="en-US" sz="1200">
                <a:solidFill>
                  <a:srgbClr val="000000"/>
                </a:solidFill>
                <a:latin typeface="Arimo"/>
              </a:rPr>
              <a:t> </a:t>
            </a:r>
            <a:r>
              <a:rPr lang="en-US" sz="1200" err="1">
                <a:solidFill>
                  <a:srgbClr val="000000"/>
                </a:solidFill>
                <a:latin typeface="Arimo"/>
              </a:rPr>
              <a:t>wdrożenia</a:t>
            </a:r>
            <a:r>
              <a:rPr lang="en-US" sz="1200">
                <a:solidFill>
                  <a:srgbClr val="000000"/>
                </a:solidFill>
                <a:latin typeface="Arimo"/>
              </a:rPr>
              <a:t> </a:t>
            </a:r>
            <a:r>
              <a:rPr lang="en-US" sz="1200" err="1">
                <a:solidFill>
                  <a:srgbClr val="000000"/>
                </a:solidFill>
                <a:latin typeface="Arimo"/>
              </a:rPr>
              <a:t>Konwencji</a:t>
            </a:r>
            <a:r>
              <a:rPr lang="en-US" sz="1200">
                <a:solidFill>
                  <a:srgbClr val="000000"/>
                </a:solidFill>
                <a:latin typeface="Arimo"/>
              </a:rPr>
              <a:t> ONZ o </a:t>
            </a:r>
            <a:r>
              <a:rPr lang="en-US" sz="1200" err="1">
                <a:solidFill>
                  <a:srgbClr val="000000"/>
                </a:solidFill>
                <a:latin typeface="Arimo"/>
              </a:rPr>
              <a:t>prawach</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niepełnosprawnych</a:t>
            </a:r>
            <a:r>
              <a:rPr lang="en-US" sz="1200">
                <a:solidFill>
                  <a:srgbClr val="000000"/>
                </a:solidFill>
                <a:latin typeface="Arimo"/>
              </a:rPr>
              <a:t> w </a:t>
            </a:r>
            <a:r>
              <a:rPr lang="en-US" sz="1200" err="1">
                <a:solidFill>
                  <a:srgbClr val="000000"/>
                </a:solidFill>
                <a:latin typeface="Arimo"/>
              </a:rPr>
              <a:t>jednostkach</a:t>
            </a:r>
            <a:r>
              <a:rPr lang="en-US" sz="1200">
                <a:solidFill>
                  <a:srgbClr val="000000"/>
                </a:solidFill>
                <a:latin typeface="Arimo"/>
              </a:rPr>
              <a:t> </a:t>
            </a:r>
            <a:r>
              <a:rPr lang="en-US" sz="1200" err="1">
                <a:solidFill>
                  <a:srgbClr val="000000"/>
                </a:solidFill>
                <a:latin typeface="Arimo"/>
              </a:rPr>
              <a:t>administracji</a:t>
            </a:r>
            <a:r>
              <a:rPr lang="en-US" sz="1200">
                <a:solidFill>
                  <a:srgbClr val="000000"/>
                </a:solidFill>
                <a:latin typeface="Arimo"/>
              </a:rPr>
              <a:t> </a:t>
            </a:r>
            <a:r>
              <a:rPr lang="en-US" sz="1200" err="1">
                <a:solidFill>
                  <a:srgbClr val="000000"/>
                </a:solidFill>
                <a:latin typeface="Arimo"/>
              </a:rPr>
              <a:t>publicznej</a:t>
            </a:r>
            <a:r>
              <a:rPr lang="en-US" sz="1200">
                <a:solidFill>
                  <a:srgbClr val="000000"/>
                </a:solidFill>
                <a:latin typeface="Arimo"/>
              </a:rPr>
              <a:t> i </a:t>
            </a:r>
            <a:r>
              <a:rPr lang="en-US" sz="1200" err="1">
                <a:solidFill>
                  <a:srgbClr val="000000"/>
                </a:solidFill>
                <a:latin typeface="Arimo"/>
              </a:rPr>
              <a:t>dostarczenie</a:t>
            </a:r>
            <a:r>
              <a:rPr lang="en-US" sz="1200">
                <a:solidFill>
                  <a:srgbClr val="000000"/>
                </a:solidFill>
                <a:latin typeface="Arimo"/>
              </a:rPr>
              <a:t> </a:t>
            </a:r>
            <a:r>
              <a:rPr lang="en-US" sz="1200" err="1">
                <a:solidFill>
                  <a:srgbClr val="000000"/>
                </a:solidFill>
                <a:latin typeface="Arimo"/>
              </a:rPr>
              <a:t>władzom</a:t>
            </a:r>
            <a:r>
              <a:rPr lang="en-US" sz="1200">
                <a:solidFill>
                  <a:srgbClr val="000000"/>
                </a:solidFill>
                <a:latin typeface="Arimo"/>
              </a:rPr>
              <a:t> </a:t>
            </a:r>
            <a:r>
              <a:rPr lang="en-US" sz="1200" err="1">
                <a:solidFill>
                  <a:srgbClr val="000000"/>
                </a:solidFill>
                <a:latin typeface="Arimo"/>
              </a:rPr>
              <a:t>tych</a:t>
            </a:r>
            <a:r>
              <a:rPr lang="en-US" sz="1200">
                <a:solidFill>
                  <a:srgbClr val="000000"/>
                </a:solidFill>
                <a:latin typeface="Arimo"/>
              </a:rPr>
              <a:t> </a:t>
            </a:r>
            <a:r>
              <a:rPr lang="en-US" sz="1200" err="1">
                <a:solidFill>
                  <a:srgbClr val="000000"/>
                </a:solidFill>
                <a:latin typeface="Arimo"/>
              </a:rPr>
              <a:t>jednostek</a:t>
            </a:r>
            <a:r>
              <a:rPr lang="en-US" sz="1200">
                <a:solidFill>
                  <a:srgbClr val="000000"/>
                </a:solidFill>
                <a:latin typeface="Arimo"/>
              </a:rPr>
              <a:t> </a:t>
            </a:r>
            <a:r>
              <a:rPr lang="en-US" sz="1200" err="1">
                <a:solidFill>
                  <a:srgbClr val="000000"/>
                </a:solidFill>
                <a:latin typeface="Arimo"/>
              </a:rPr>
              <a:t>informacji</a:t>
            </a:r>
            <a:r>
              <a:rPr lang="en-US" sz="1200">
                <a:solidFill>
                  <a:srgbClr val="000000"/>
                </a:solidFill>
                <a:latin typeface="Arimo"/>
              </a:rPr>
              <a:t> w </a:t>
            </a:r>
            <a:r>
              <a:rPr lang="en-US" sz="1200" err="1">
                <a:solidFill>
                  <a:srgbClr val="000000"/>
                </a:solidFill>
                <a:latin typeface="Arimo"/>
              </a:rPr>
              <a:t>jaki</a:t>
            </a:r>
            <a:r>
              <a:rPr lang="en-US" sz="1200">
                <a:solidFill>
                  <a:srgbClr val="000000"/>
                </a:solidFill>
                <a:latin typeface="Arimo"/>
              </a:rPr>
              <a:t> </a:t>
            </a:r>
            <a:r>
              <a:rPr lang="en-US" sz="1200" err="1">
                <a:solidFill>
                  <a:srgbClr val="000000"/>
                </a:solidFill>
                <a:latin typeface="Arimo"/>
              </a:rPr>
              <a:t>sposób</a:t>
            </a:r>
            <a:r>
              <a:rPr lang="en-US" sz="1200">
                <a:solidFill>
                  <a:srgbClr val="000000"/>
                </a:solidFill>
                <a:latin typeface="Arimo"/>
              </a:rPr>
              <a:t> </a:t>
            </a:r>
            <a:r>
              <a:rPr lang="en-US" sz="1200" err="1">
                <a:solidFill>
                  <a:srgbClr val="000000"/>
                </a:solidFill>
                <a:latin typeface="Arimo"/>
              </a:rPr>
              <a:t>mogą</a:t>
            </a:r>
            <a:r>
              <a:rPr lang="en-US" sz="1200">
                <a:solidFill>
                  <a:srgbClr val="000000"/>
                </a:solidFill>
                <a:latin typeface="Arimo"/>
              </a:rPr>
              <a:t> </a:t>
            </a:r>
            <a:r>
              <a:rPr lang="en-US" sz="1200" err="1">
                <a:solidFill>
                  <a:srgbClr val="000000"/>
                </a:solidFill>
                <a:latin typeface="Arimo"/>
              </a:rPr>
              <a:t>poprawić</a:t>
            </a:r>
            <a:r>
              <a:rPr lang="en-US" sz="1200">
                <a:solidFill>
                  <a:srgbClr val="000000"/>
                </a:solidFill>
                <a:latin typeface="Arimo"/>
              </a:rPr>
              <a:t> </a:t>
            </a:r>
            <a:r>
              <a:rPr lang="en-US" sz="1200" err="1">
                <a:solidFill>
                  <a:srgbClr val="000000"/>
                </a:solidFill>
                <a:latin typeface="Arimo"/>
              </a:rPr>
              <a:t>dostępność</a:t>
            </a:r>
            <a:r>
              <a:rPr lang="en-US" sz="1200">
                <a:solidFill>
                  <a:srgbClr val="000000"/>
                </a:solidFill>
                <a:latin typeface="Arimo"/>
              </a:rPr>
              <a:t> dla w/w </a:t>
            </a:r>
            <a:r>
              <a:rPr lang="en-US" sz="1200" err="1">
                <a:solidFill>
                  <a:srgbClr val="000000"/>
                </a:solidFill>
                <a:latin typeface="Arimo"/>
              </a:rPr>
              <a:t>grupy</a:t>
            </a:r>
            <a:r>
              <a:rPr lang="en-US" sz="1200">
                <a:solidFill>
                  <a:srgbClr val="000000"/>
                </a:solidFill>
                <a:latin typeface="Arimo"/>
              </a:rPr>
              <a:t>. W </a:t>
            </a:r>
            <a:r>
              <a:rPr lang="en-US" sz="1200" err="1">
                <a:solidFill>
                  <a:srgbClr val="000000"/>
                </a:solidFill>
                <a:latin typeface="Arimo"/>
              </a:rPr>
              <a:t>jego</a:t>
            </a:r>
            <a:r>
              <a:rPr lang="en-US" sz="1200">
                <a:solidFill>
                  <a:srgbClr val="000000"/>
                </a:solidFill>
                <a:latin typeface="Arimo"/>
              </a:rPr>
              <a:t> </a:t>
            </a:r>
            <a:r>
              <a:rPr lang="en-US" sz="1200" err="1">
                <a:solidFill>
                  <a:srgbClr val="000000"/>
                </a:solidFill>
                <a:latin typeface="Arimo"/>
              </a:rPr>
              <a:t>ramach</a:t>
            </a:r>
            <a:r>
              <a:rPr lang="en-US" sz="1200">
                <a:solidFill>
                  <a:srgbClr val="000000"/>
                </a:solidFill>
                <a:latin typeface="Arimo"/>
              </a:rPr>
              <a:t> </a:t>
            </a:r>
            <a:r>
              <a:rPr lang="en-US" sz="1200" err="1">
                <a:solidFill>
                  <a:srgbClr val="000000"/>
                </a:solidFill>
                <a:latin typeface="Arimo"/>
              </a:rPr>
              <a:t>razem</a:t>
            </a:r>
            <a:r>
              <a:rPr lang="en-US" sz="1200">
                <a:solidFill>
                  <a:srgbClr val="000000"/>
                </a:solidFill>
                <a:latin typeface="Arimo"/>
              </a:rPr>
              <a:t> z </a:t>
            </a:r>
            <a:r>
              <a:rPr lang="en-US" sz="1200" err="1">
                <a:solidFill>
                  <a:srgbClr val="000000"/>
                </a:solidFill>
                <a:latin typeface="Arimo"/>
              </a:rPr>
              <a:t>organizacją</a:t>
            </a:r>
            <a:r>
              <a:rPr lang="en-US" sz="1200">
                <a:solidFill>
                  <a:srgbClr val="000000"/>
                </a:solidFill>
                <a:latin typeface="Arimo"/>
              </a:rPr>
              <a:t> </a:t>
            </a:r>
            <a:r>
              <a:rPr lang="en-US" sz="1200" err="1">
                <a:solidFill>
                  <a:srgbClr val="000000"/>
                </a:solidFill>
                <a:latin typeface="Arimo"/>
              </a:rPr>
              <a:t>partnerską</a:t>
            </a:r>
            <a:r>
              <a:rPr lang="en-US" sz="1200">
                <a:solidFill>
                  <a:srgbClr val="000000"/>
                </a:solidFill>
                <a:latin typeface="Arimo"/>
              </a:rPr>
              <a:t> </a:t>
            </a:r>
            <a:r>
              <a:rPr lang="en-US" sz="1200" err="1">
                <a:solidFill>
                  <a:srgbClr val="000000"/>
                </a:solidFill>
                <a:latin typeface="Arimo"/>
              </a:rPr>
              <a:t>współpracowaliśmy</a:t>
            </a:r>
            <a:r>
              <a:rPr lang="en-US" sz="1200">
                <a:solidFill>
                  <a:srgbClr val="000000"/>
                </a:solidFill>
                <a:latin typeface="Arimo"/>
              </a:rPr>
              <a:t> z 54 JST i </a:t>
            </a:r>
            <a:r>
              <a:rPr lang="en-US" sz="1200" err="1">
                <a:solidFill>
                  <a:srgbClr val="000000"/>
                </a:solidFill>
                <a:latin typeface="Arimo"/>
              </a:rPr>
              <a:t>organami</a:t>
            </a:r>
            <a:r>
              <a:rPr lang="en-US" sz="1200">
                <a:solidFill>
                  <a:srgbClr val="000000"/>
                </a:solidFill>
                <a:latin typeface="Arimo"/>
              </a:rPr>
              <a:t> </a:t>
            </a:r>
            <a:r>
              <a:rPr lang="en-US" sz="1200" err="1">
                <a:solidFill>
                  <a:srgbClr val="000000"/>
                </a:solidFill>
                <a:latin typeface="Arimo"/>
              </a:rPr>
              <a:t>rządowej</a:t>
            </a:r>
            <a:r>
              <a:rPr lang="en-US" sz="1200">
                <a:solidFill>
                  <a:srgbClr val="000000"/>
                </a:solidFill>
                <a:latin typeface="Arimo"/>
              </a:rPr>
              <a:t> </a:t>
            </a:r>
            <a:r>
              <a:rPr lang="en-US" sz="1200" err="1">
                <a:solidFill>
                  <a:srgbClr val="000000"/>
                </a:solidFill>
                <a:latin typeface="Arimo"/>
              </a:rPr>
              <a:t>administracji</a:t>
            </a:r>
            <a:r>
              <a:rPr lang="en-US" sz="1200">
                <a:solidFill>
                  <a:srgbClr val="000000"/>
                </a:solidFill>
                <a:latin typeface="Arimo"/>
              </a:rPr>
              <a:t> </a:t>
            </a:r>
            <a:r>
              <a:rPr lang="en-US" sz="1200" err="1">
                <a:solidFill>
                  <a:srgbClr val="000000"/>
                </a:solidFill>
                <a:latin typeface="Arimo"/>
              </a:rPr>
              <a:t>zespolonej</a:t>
            </a:r>
            <a:r>
              <a:rPr lang="en-US" sz="1200">
                <a:solidFill>
                  <a:srgbClr val="000000"/>
                </a:solidFill>
                <a:latin typeface="Arimo"/>
              </a:rPr>
              <a:t> z </a:t>
            </a:r>
            <a:r>
              <a:rPr lang="en-US" sz="1200" err="1">
                <a:solidFill>
                  <a:srgbClr val="000000"/>
                </a:solidFill>
                <a:latin typeface="Arimo"/>
              </a:rPr>
              <a:t>terenu</a:t>
            </a:r>
            <a:r>
              <a:rPr lang="en-US" sz="1200">
                <a:solidFill>
                  <a:srgbClr val="000000"/>
                </a:solidFill>
                <a:latin typeface="Arimo"/>
              </a:rPr>
              <a:t> </a:t>
            </a:r>
            <a:r>
              <a:rPr lang="en-US" sz="1200" err="1">
                <a:solidFill>
                  <a:srgbClr val="000000"/>
                </a:solidFill>
                <a:latin typeface="Arimo"/>
              </a:rPr>
              <a:t>woj</a:t>
            </a:r>
            <a:r>
              <a:rPr lang="en-US" sz="1200">
                <a:solidFill>
                  <a:srgbClr val="000000"/>
                </a:solidFill>
                <a:latin typeface="Arimo"/>
              </a:rPr>
              <a:t>. </a:t>
            </a:r>
            <a:r>
              <a:rPr lang="en-US" sz="1200" err="1">
                <a:solidFill>
                  <a:srgbClr val="000000"/>
                </a:solidFill>
                <a:latin typeface="Arimo"/>
              </a:rPr>
              <a:t>śląskiego</a:t>
            </a:r>
            <a:r>
              <a:rPr lang="en-US" sz="1200">
                <a:solidFill>
                  <a:srgbClr val="000000"/>
                </a:solidFill>
                <a:latin typeface="Arimo"/>
              </a:rPr>
              <a:t> (od </a:t>
            </a:r>
            <a:r>
              <a:rPr lang="en-US" sz="1200" err="1">
                <a:solidFill>
                  <a:srgbClr val="000000"/>
                </a:solidFill>
                <a:latin typeface="Arimo"/>
              </a:rPr>
              <a:t>gmin</a:t>
            </a:r>
            <a:r>
              <a:rPr lang="en-US" sz="1200">
                <a:solidFill>
                  <a:srgbClr val="000000"/>
                </a:solidFill>
                <a:latin typeface="Arimo"/>
              </a:rPr>
              <a:t> </a:t>
            </a:r>
            <a:r>
              <a:rPr lang="en-US" sz="1200" err="1">
                <a:solidFill>
                  <a:srgbClr val="000000"/>
                </a:solidFill>
                <a:latin typeface="Arimo"/>
              </a:rPr>
              <a:t>wiejskich</a:t>
            </a:r>
            <a:r>
              <a:rPr lang="en-US" sz="1200">
                <a:solidFill>
                  <a:srgbClr val="000000"/>
                </a:solidFill>
                <a:latin typeface="Arimo"/>
              </a:rPr>
              <a:t> po </a:t>
            </a:r>
            <a:r>
              <a:rPr lang="en-US" sz="1200" err="1">
                <a:solidFill>
                  <a:srgbClr val="000000"/>
                </a:solidFill>
                <a:latin typeface="Arimo"/>
              </a:rPr>
              <a:t>Urząd</a:t>
            </a:r>
            <a:r>
              <a:rPr lang="en-US" sz="1200">
                <a:solidFill>
                  <a:srgbClr val="000000"/>
                </a:solidFill>
                <a:latin typeface="Arimo"/>
              </a:rPr>
              <a:t> </a:t>
            </a:r>
            <a:r>
              <a:rPr lang="en-US" sz="1200" err="1">
                <a:solidFill>
                  <a:srgbClr val="000000"/>
                </a:solidFill>
                <a:latin typeface="Arimo"/>
              </a:rPr>
              <a:t>Marszałkowski</a:t>
            </a:r>
            <a:r>
              <a:rPr lang="en-US" sz="1200">
                <a:solidFill>
                  <a:srgbClr val="000000"/>
                </a:solidFill>
                <a:latin typeface="Arimo"/>
              </a:rPr>
              <a:t>). </a:t>
            </a:r>
            <a:r>
              <a:rPr lang="en-US" sz="1200" err="1">
                <a:solidFill>
                  <a:srgbClr val="000000"/>
                </a:solidFill>
                <a:latin typeface="Arimo"/>
              </a:rPr>
              <a:t>Dzięki</a:t>
            </a:r>
            <a:r>
              <a:rPr lang="en-US" sz="1200">
                <a:solidFill>
                  <a:srgbClr val="000000"/>
                </a:solidFill>
                <a:latin typeface="Arimo"/>
              </a:rPr>
              <a:t> w/w </a:t>
            </a:r>
            <a:r>
              <a:rPr lang="en-US" sz="1200" err="1">
                <a:solidFill>
                  <a:srgbClr val="000000"/>
                </a:solidFill>
                <a:latin typeface="Arimo"/>
              </a:rPr>
              <a:t>działaniom</a:t>
            </a:r>
            <a:r>
              <a:rPr lang="en-US" sz="1200">
                <a:solidFill>
                  <a:srgbClr val="000000"/>
                </a:solidFill>
                <a:latin typeface="Arimo"/>
              </a:rPr>
              <a:t> </a:t>
            </a:r>
            <a:r>
              <a:rPr lang="en-US" sz="1200" err="1">
                <a:solidFill>
                  <a:srgbClr val="000000"/>
                </a:solidFill>
                <a:latin typeface="Arimo"/>
              </a:rPr>
              <a:t>udało</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a:t>
            </a:r>
            <a:r>
              <a:rPr lang="en-US" sz="1200" err="1">
                <a:solidFill>
                  <a:srgbClr val="000000"/>
                </a:solidFill>
                <a:latin typeface="Arimo"/>
              </a:rPr>
              <a:t>przekonać</a:t>
            </a:r>
            <a:r>
              <a:rPr lang="en-US" sz="1200">
                <a:solidFill>
                  <a:srgbClr val="000000"/>
                </a:solidFill>
                <a:latin typeface="Arimo"/>
              </a:rPr>
              <a:t> </a:t>
            </a:r>
            <a:r>
              <a:rPr lang="en-US" sz="1200" err="1">
                <a:solidFill>
                  <a:srgbClr val="000000"/>
                </a:solidFill>
                <a:latin typeface="Arimo"/>
              </a:rPr>
              <a:t>urzędy</a:t>
            </a:r>
            <a:r>
              <a:rPr lang="en-US" sz="1200">
                <a:solidFill>
                  <a:srgbClr val="000000"/>
                </a:solidFill>
                <a:latin typeface="Arimo"/>
              </a:rPr>
              <a:t> do </a:t>
            </a:r>
            <a:r>
              <a:rPr lang="en-US" sz="1200" err="1">
                <a:solidFill>
                  <a:srgbClr val="000000"/>
                </a:solidFill>
                <a:latin typeface="Arimo"/>
              </a:rPr>
              <a:t>wprowadzenia</a:t>
            </a:r>
            <a:r>
              <a:rPr lang="en-US" sz="1200">
                <a:solidFill>
                  <a:srgbClr val="000000"/>
                </a:solidFill>
                <a:latin typeface="Arimo"/>
              </a:rPr>
              <a:t> </a:t>
            </a:r>
            <a:r>
              <a:rPr lang="en-US" sz="1200" err="1">
                <a:solidFill>
                  <a:srgbClr val="000000"/>
                </a:solidFill>
                <a:latin typeface="Arimo"/>
              </a:rPr>
              <a:t>aż</a:t>
            </a:r>
            <a:r>
              <a:rPr lang="en-US" sz="1200">
                <a:solidFill>
                  <a:srgbClr val="000000"/>
                </a:solidFill>
                <a:latin typeface="Arimo"/>
              </a:rPr>
              <a:t> 590 </a:t>
            </a:r>
            <a:r>
              <a:rPr lang="en-US" sz="1200" err="1">
                <a:solidFill>
                  <a:srgbClr val="000000"/>
                </a:solidFill>
                <a:latin typeface="Arimo"/>
              </a:rPr>
              <a:t>mniejszych</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większych</a:t>
            </a:r>
            <a:r>
              <a:rPr lang="en-US" sz="1200">
                <a:solidFill>
                  <a:srgbClr val="000000"/>
                </a:solidFill>
                <a:latin typeface="Arimo"/>
              </a:rPr>
              <a:t> </a:t>
            </a:r>
            <a:r>
              <a:rPr lang="en-US" sz="1200" err="1">
                <a:solidFill>
                  <a:srgbClr val="000000"/>
                </a:solidFill>
                <a:latin typeface="Arimo"/>
              </a:rPr>
              <a:t>zmian</a:t>
            </a:r>
            <a:r>
              <a:rPr lang="en-US" sz="1200">
                <a:solidFill>
                  <a:srgbClr val="000000"/>
                </a:solidFill>
                <a:latin typeface="Arimo"/>
              </a:rPr>
              <a:t> w ich </a:t>
            </a:r>
            <a:r>
              <a:rPr lang="en-US" sz="1200" err="1">
                <a:solidFill>
                  <a:srgbClr val="000000"/>
                </a:solidFill>
                <a:latin typeface="Arimo"/>
              </a:rPr>
              <a:t>funkcjonowaniu</a:t>
            </a:r>
            <a:r>
              <a:rPr lang="en-US" sz="1200">
                <a:solidFill>
                  <a:srgbClr val="000000"/>
                </a:solidFill>
                <a:latin typeface="Arimo"/>
              </a:rPr>
              <a:t>.</a:t>
            </a:r>
          </a:p>
          <a:p>
            <a:pPr algn="just">
              <a:lnSpc>
                <a:spcPts val="1770"/>
              </a:lnSpc>
            </a:pPr>
            <a:endParaRPr lang="en-US" sz="1200">
              <a:solidFill>
                <a:srgbClr val="000000"/>
              </a:solidFill>
              <a:latin typeface="Arimo"/>
            </a:endParaRPr>
          </a:p>
          <a:p>
            <a:pPr algn="just">
              <a:lnSpc>
                <a:spcPts val="1770"/>
              </a:lnSpc>
            </a:pPr>
            <a:r>
              <a:rPr lang="en-US" sz="1200">
                <a:solidFill>
                  <a:srgbClr val="000000"/>
                </a:solidFill>
                <a:latin typeface="Arimo Bold"/>
              </a:rPr>
              <a:t>2. </a:t>
            </a:r>
            <a:r>
              <a:rPr lang="en-US" sz="1200" err="1">
                <a:solidFill>
                  <a:srgbClr val="000000"/>
                </a:solidFill>
                <a:latin typeface="Arimo Bold"/>
              </a:rPr>
              <a:t>Fundacja</a:t>
            </a:r>
            <a:r>
              <a:rPr lang="en-US" sz="1200">
                <a:solidFill>
                  <a:srgbClr val="000000"/>
                </a:solidFill>
                <a:latin typeface="Arimo Bold"/>
              </a:rPr>
              <a:t> </a:t>
            </a:r>
            <a:r>
              <a:rPr lang="en-US" sz="1200" err="1">
                <a:solidFill>
                  <a:srgbClr val="000000"/>
                </a:solidFill>
                <a:latin typeface="Arimo Bold"/>
              </a:rPr>
              <a:t>Ajkum</a:t>
            </a:r>
            <a:r>
              <a:rPr lang="en-US" sz="1200">
                <a:solidFill>
                  <a:srgbClr val="000000"/>
                </a:solidFill>
                <a:latin typeface="Arimo Bold"/>
              </a:rPr>
              <a:t> </a:t>
            </a:r>
            <a:r>
              <a:rPr lang="en-US" sz="1200" err="1">
                <a:solidFill>
                  <a:srgbClr val="000000"/>
                </a:solidFill>
                <a:latin typeface="Arimo Bold"/>
              </a:rPr>
              <a:t>im</a:t>
            </a:r>
            <a:r>
              <a:rPr lang="en-US" sz="1200">
                <a:solidFill>
                  <a:srgbClr val="000000"/>
                </a:solidFill>
                <a:latin typeface="Arimo Bold"/>
              </a:rPr>
              <a:t>. Anny i </a:t>
            </a:r>
            <a:r>
              <a:rPr lang="en-US" sz="1200" err="1">
                <a:solidFill>
                  <a:srgbClr val="000000"/>
                </a:solidFill>
                <a:latin typeface="Arimo Bold"/>
              </a:rPr>
              <a:t>Józefa</a:t>
            </a:r>
            <a:r>
              <a:rPr lang="en-US" sz="1200">
                <a:solidFill>
                  <a:srgbClr val="000000"/>
                </a:solidFill>
                <a:latin typeface="Arimo Bold"/>
              </a:rPr>
              <a:t> </a:t>
            </a:r>
            <a:r>
              <a:rPr lang="en-US" sz="1200" err="1">
                <a:solidFill>
                  <a:srgbClr val="000000"/>
                </a:solidFill>
                <a:latin typeface="Arimo Bold"/>
              </a:rPr>
              <a:t>Kumorek</a:t>
            </a:r>
            <a:endParaRPr lang="en-US" sz="1200">
              <a:solidFill>
                <a:srgbClr val="000000"/>
              </a:solidFill>
              <a:latin typeface="Arimo Bold"/>
            </a:endParaRPr>
          </a:p>
          <a:p>
            <a:pPr algn="just">
              <a:lnSpc>
                <a:spcPts val="1770"/>
              </a:lnSpc>
            </a:pPr>
            <a:endParaRPr lang="en-US" sz="1200">
              <a:solidFill>
                <a:srgbClr val="000000"/>
              </a:solidFill>
              <a:latin typeface="Arimo Bold"/>
            </a:endParaRPr>
          </a:p>
          <a:p>
            <a:pPr algn="just">
              <a:lnSpc>
                <a:spcPts val="1770"/>
              </a:lnSpc>
            </a:pPr>
            <a:r>
              <a:rPr lang="en-US" sz="1200" u="sng">
                <a:solidFill>
                  <a:srgbClr val="000000"/>
                </a:solidFill>
                <a:latin typeface="Arimo"/>
                <a:hlinkClick r:id="rId3" tooltip="https://ajkum.pl/"/>
              </a:rPr>
              <a:t>https://ajkum.pl/</a:t>
            </a:r>
          </a:p>
          <a:p>
            <a:pPr algn="just">
              <a:lnSpc>
                <a:spcPts val="1770"/>
              </a:lnSpc>
            </a:pPr>
            <a:endParaRPr lang="en-US" sz="1200" u="sng">
              <a:solidFill>
                <a:srgbClr val="000000"/>
              </a:solidFill>
              <a:latin typeface="Arimo"/>
              <a:hlinkClick r:id="rId3" tooltip="https://ajkum.pl/"/>
            </a:endParaRPr>
          </a:p>
          <a:p>
            <a:pPr algn="just">
              <a:lnSpc>
                <a:spcPts val="1770"/>
              </a:lnSpc>
            </a:pPr>
            <a:r>
              <a:rPr lang="en-US" sz="1200" err="1">
                <a:solidFill>
                  <a:srgbClr val="000000"/>
                </a:solidFill>
                <a:latin typeface="Arimo"/>
              </a:rPr>
              <a:t>Fundację</a:t>
            </a:r>
            <a:r>
              <a:rPr lang="en-US" sz="1200">
                <a:solidFill>
                  <a:srgbClr val="000000"/>
                </a:solidFill>
                <a:latin typeface="Arimo"/>
              </a:rPr>
              <a:t> </a:t>
            </a:r>
            <a:r>
              <a:rPr lang="en-US" sz="1200" err="1">
                <a:solidFill>
                  <a:srgbClr val="000000"/>
                </a:solidFill>
                <a:latin typeface="Arimo"/>
              </a:rPr>
              <a:t>tworzy</a:t>
            </a:r>
            <a:r>
              <a:rPr lang="en-US" sz="1200">
                <a:solidFill>
                  <a:srgbClr val="000000"/>
                </a:solidFill>
                <a:latin typeface="Arimo"/>
              </a:rPr>
              <a:t> </a:t>
            </a:r>
            <a:r>
              <a:rPr lang="en-US" sz="1200" err="1">
                <a:solidFill>
                  <a:srgbClr val="000000"/>
                </a:solidFill>
                <a:latin typeface="Arimo"/>
              </a:rPr>
              <a:t>grupa</a:t>
            </a:r>
            <a:r>
              <a:rPr lang="en-US" sz="1200">
                <a:solidFill>
                  <a:srgbClr val="000000"/>
                </a:solidFill>
                <a:latin typeface="Arimo"/>
              </a:rPr>
              <a:t> </a:t>
            </a:r>
            <a:r>
              <a:rPr lang="en-US" sz="1200" err="1">
                <a:solidFill>
                  <a:srgbClr val="000000"/>
                </a:solidFill>
                <a:latin typeface="Arimo"/>
              </a:rPr>
              <a:t>ludzi</a:t>
            </a:r>
            <a:r>
              <a:rPr lang="en-US" sz="1200">
                <a:solidFill>
                  <a:srgbClr val="000000"/>
                </a:solidFill>
                <a:latin typeface="Arimo"/>
              </a:rPr>
              <a:t> dla </a:t>
            </a:r>
            <a:r>
              <a:rPr lang="en-US" sz="1200" err="1">
                <a:solidFill>
                  <a:srgbClr val="000000"/>
                </a:solidFill>
                <a:latin typeface="Arimo"/>
              </a:rPr>
              <a:t>których</a:t>
            </a:r>
            <a:r>
              <a:rPr lang="en-US" sz="1200">
                <a:solidFill>
                  <a:srgbClr val="000000"/>
                </a:solidFill>
                <a:latin typeface="Arimo"/>
              </a:rPr>
              <a:t> </a:t>
            </a:r>
            <a:r>
              <a:rPr lang="en-US" sz="1200" err="1">
                <a:solidFill>
                  <a:srgbClr val="000000"/>
                </a:solidFill>
                <a:latin typeface="Arimo"/>
              </a:rPr>
              <a:t>działalność</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rzecz</a:t>
            </a:r>
            <a:r>
              <a:rPr lang="en-US" sz="1200">
                <a:solidFill>
                  <a:srgbClr val="000000"/>
                </a:solidFill>
                <a:latin typeface="Arimo"/>
              </a:rPr>
              <a:t> dobra </a:t>
            </a:r>
            <a:r>
              <a:rPr lang="en-US" sz="1200" err="1">
                <a:solidFill>
                  <a:srgbClr val="000000"/>
                </a:solidFill>
                <a:latin typeface="Arimo"/>
              </a:rPr>
              <a:t>publicznego</a:t>
            </a:r>
            <a:r>
              <a:rPr lang="en-US" sz="1200">
                <a:solidFill>
                  <a:srgbClr val="000000"/>
                </a:solidFill>
                <a:latin typeface="Arimo"/>
              </a:rPr>
              <a:t> m.in.: </a:t>
            </a:r>
            <a:r>
              <a:rPr lang="en-US" sz="1200" err="1">
                <a:solidFill>
                  <a:srgbClr val="000000"/>
                </a:solidFill>
                <a:latin typeface="Arimo"/>
              </a:rPr>
              <a:t>dobroczynności</a:t>
            </a:r>
            <a:r>
              <a:rPr lang="en-US" sz="1200">
                <a:solidFill>
                  <a:srgbClr val="000000"/>
                </a:solidFill>
                <a:latin typeface="Arimo"/>
              </a:rPr>
              <a:t>, </a:t>
            </a:r>
            <a:r>
              <a:rPr lang="en-US" sz="1200" err="1">
                <a:solidFill>
                  <a:srgbClr val="000000"/>
                </a:solidFill>
                <a:latin typeface="Arimo"/>
              </a:rPr>
              <a:t>równości</a:t>
            </a:r>
            <a:r>
              <a:rPr lang="en-US" sz="1200">
                <a:solidFill>
                  <a:srgbClr val="000000"/>
                </a:solidFill>
                <a:latin typeface="Arimo"/>
              </a:rPr>
              <a:t>, </a:t>
            </a:r>
            <a:r>
              <a:rPr lang="en-US" sz="1200" err="1">
                <a:solidFill>
                  <a:srgbClr val="000000"/>
                </a:solidFill>
                <a:latin typeface="Arimo"/>
              </a:rPr>
              <a:t>ochrony</a:t>
            </a:r>
            <a:r>
              <a:rPr lang="en-US" sz="1200">
                <a:solidFill>
                  <a:srgbClr val="000000"/>
                </a:solidFill>
                <a:latin typeface="Arimo"/>
              </a:rPr>
              <a:t> </a:t>
            </a:r>
            <a:r>
              <a:rPr lang="en-US" sz="1200" err="1">
                <a:solidFill>
                  <a:srgbClr val="000000"/>
                </a:solidFill>
                <a:latin typeface="Arimo"/>
              </a:rPr>
              <a:t>zdrowia</a:t>
            </a:r>
            <a:r>
              <a:rPr lang="en-US" sz="1200">
                <a:solidFill>
                  <a:srgbClr val="000000"/>
                </a:solidFill>
                <a:latin typeface="Arimo"/>
              </a:rPr>
              <a:t>, </a:t>
            </a:r>
            <a:r>
              <a:rPr lang="en-US" sz="1200" err="1">
                <a:solidFill>
                  <a:srgbClr val="000000"/>
                </a:solidFill>
                <a:latin typeface="Arimo"/>
              </a:rPr>
              <a:t>edukacji</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społecznej</a:t>
            </a:r>
            <a:r>
              <a:rPr lang="en-US" sz="1200">
                <a:solidFill>
                  <a:srgbClr val="000000"/>
                </a:solidFill>
                <a:latin typeface="Arimo"/>
              </a:rPr>
              <a:t> </a:t>
            </a:r>
            <a:r>
              <a:rPr lang="en-US" sz="1200" err="1">
                <a:solidFill>
                  <a:srgbClr val="000000"/>
                </a:solidFill>
                <a:latin typeface="Arimo"/>
              </a:rPr>
              <a:t>odpowiedzialności</a:t>
            </a:r>
            <a:r>
              <a:rPr lang="en-US" sz="1200">
                <a:solidFill>
                  <a:srgbClr val="000000"/>
                </a:solidFill>
                <a:latin typeface="Arimo"/>
              </a:rPr>
              <a:t> </a:t>
            </a:r>
            <a:r>
              <a:rPr lang="en-US" sz="1200" err="1">
                <a:solidFill>
                  <a:srgbClr val="000000"/>
                </a:solidFill>
                <a:latin typeface="Arimo"/>
              </a:rPr>
              <a:t>biznesu</a:t>
            </a:r>
            <a:r>
              <a:rPr lang="en-US" sz="1200">
                <a:solidFill>
                  <a:srgbClr val="000000"/>
                </a:solidFill>
                <a:latin typeface="Arimo"/>
              </a:rPr>
              <a:t> to </a:t>
            </a:r>
            <a:r>
              <a:rPr lang="en-US" sz="1200" err="1">
                <a:solidFill>
                  <a:srgbClr val="000000"/>
                </a:solidFill>
                <a:latin typeface="Arimo"/>
              </a:rPr>
              <a:t>bardzo</a:t>
            </a:r>
            <a:r>
              <a:rPr lang="en-US" sz="1200">
                <a:solidFill>
                  <a:srgbClr val="000000"/>
                </a:solidFill>
                <a:latin typeface="Arimo"/>
              </a:rPr>
              <a:t> </a:t>
            </a:r>
            <a:r>
              <a:rPr lang="en-US" sz="1200" err="1">
                <a:solidFill>
                  <a:srgbClr val="000000"/>
                </a:solidFill>
                <a:latin typeface="Arimo"/>
              </a:rPr>
              <a:t>ważne</a:t>
            </a:r>
            <a:r>
              <a:rPr lang="en-US" sz="1200">
                <a:solidFill>
                  <a:srgbClr val="000000"/>
                </a:solidFill>
                <a:latin typeface="Arimo"/>
              </a:rPr>
              <a:t> </a:t>
            </a:r>
            <a:r>
              <a:rPr lang="en-US" sz="1200" err="1">
                <a:solidFill>
                  <a:srgbClr val="000000"/>
                </a:solidFill>
                <a:latin typeface="Arimo"/>
              </a:rPr>
              <a:t>kwestie</a:t>
            </a:r>
            <a:r>
              <a:rPr lang="en-US" sz="1200">
                <a:solidFill>
                  <a:srgbClr val="000000"/>
                </a:solidFill>
                <a:latin typeface="Arimo"/>
              </a:rPr>
              <a:t>. W </a:t>
            </a:r>
            <a:r>
              <a:rPr lang="en-US" sz="1200" err="1">
                <a:solidFill>
                  <a:srgbClr val="000000"/>
                </a:solidFill>
                <a:latin typeface="Arimo"/>
              </a:rPr>
              <a:t>oparciu</a:t>
            </a:r>
            <a:r>
              <a:rPr lang="en-US" sz="1200">
                <a:solidFill>
                  <a:srgbClr val="000000"/>
                </a:solidFill>
                <a:latin typeface="Arimo"/>
              </a:rPr>
              <a:t> o </a:t>
            </a:r>
            <a:r>
              <a:rPr lang="en-US" sz="1200" err="1">
                <a:solidFill>
                  <a:srgbClr val="000000"/>
                </a:solidFill>
                <a:latin typeface="Arimo"/>
              </a:rPr>
              <a:t>doświadczenia</a:t>
            </a:r>
            <a:r>
              <a:rPr lang="en-US" sz="1200">
                <a:solidFill>
                  <a:srgbClr val="000000"/>
                </a:solidFill>
                <a:latin typeface="Arimo"/>
              </a:rPr>
              <a:t> </a:t>
            </a:r>
            <a:r>
              <a:rPr lang="en-US" sz="1200" err="1">
                <a:solidFill>
                  <a:srgbClr val="000000"/>
                </a:solidFill>
                <a:latin typeface="Arimo"/>
              </a:rPr>
              <a:t>związane</a:t>
            </a:r>
            <a:r>
              <a:rPr lang="en-US" sz="1200">
                <a:solidFill>
                  <a:srgbClr val="000000"/>
                </a:solidFill>
                <a:latin typeface="Arimo"/>
              </a:rPr>
              <a:t> z </a:t>
            </a:r>
            <a:r>
              <a:rPr lang="en-US" sz="1200" err="1">
                <a:solidFill>
                  <a:srgbClr val="000000"/>
                </a:solidFill>
                <a:latin typeface="Arimo"/>
              </a:rPr>
              <a:t>odczuciem</a:t>
            </a:r>
            <a:r>
              <a:rPr lang="en-US" sz="1200">
                <a:solidFill>
                  <a:srgbClr val="000000"/>
                </a:solidFill>
                <a:latin typeface="Arimo"/>
              </a:rPr>
              <a:t> </a:t>
            </a:r>
            <a:r>
              <a:rPr lang="en-US" sz="1200" err="1">
                <a:solidFill>
                  <a:srgbClr val="000000"/>
                </a:solidFill>
                <a:latin typeface="Arimo"/>
              </a:rPr>
              <a:t>niesprawiedliwego</a:t>
            </a:r>
            <a:r>
              <a:rPr lang="en-US" sz="1200">
                <a:solidFill>
                  <a:srgbClr val="000000"/>
                </a:solidFill>
                <a:latin typeface="Arimo"/>
              </a:rPr>
              <a:t> </a:t>
            </a:r>
            <a:r>
              <a:rPr lang="en-US" sz="1200" err="1">
                <a:solidFill>
                  <a:srgbClr val="000000"/>
                </a:solidFill>
                <a:latin typeface="Arimo"/>
              </a:rPr>
              <a:t>traktowania</a:t>
            </a:r>
            <a:r>
              <a:rPr lang="en-US" sz="1200">
                <a:solidFill>
                  <a:srgbClr val="000000"/>
                </a:solidFill>
                <a:latin typeface="Arimo"/>
              </a:rPr>
              <a:t> w </a:t>
            </a:r>
            <a:r>
              <a:rPr lang="en-US" sz="1200" err="1">
                <a:solidFill>
                  <a:srgbClr val="000000"/>
                </a:solidFill>
                <a:latin typeface="Arimo"/>
              </a:rPr>
              <a:t>poprzednich</a:t>
            </a:r>
            <a:r>
              <a:rPr lang="en-US" sz="1200">
                <a:solidFill>
                  <a:srgbClr val="000000"/>
                </a:solidFill>
                <a:latin typeface="Arimo"/>
              </a:rPr>
              <a:t> </a:t>
            </a:r>
            <a:r>
              <a:rPr lang="en-US" sz="1200" err="1">
                <a:solidFill>
                  <a:srgbClr val="000000"/>
                </a:solidFill>
                <a:latin typeface="Arimo"/>
              </a:rPr>
              <a:t>miejscach</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(w </a:t>
            </a:r>
            <a:r>
              <a:rPr lang="en-US" sz="1200" err="1">
                <a:solidFill>
                  <a:srgbClr val="000000"/>
                </a:solidFill>
                <a:latin typeface="Arimo"/>
              </a:rPr>
              <a:t>sektorze</a:t>
            </a:r>
            <a:r>
              <a:rPr lang="en-US" sz="1200">
                <a:solidFill>
                  <a:srgbClr val="000000"/>
                </a:solidFill>
                <a:latin typeface="Arimo"/>
              </a:rPr>
              <a:t> </a:t>
            </a:r>
            <a:r>
              <a:rPr lang="en-US" sz="1200" err="1">
                <a:solidFill>
                  <a:srgbClr val="000000"/>
                </a:solidFill>
                <a:latin typeface="Arimo"/>
              </a:rPr>
              <a:t>pozarządowym</a:t>
            </a:r>
            <a:r>
              <a:rPr lang="en-US" sz="1200">
                <a:solidFill>
                  <a:srgbClr val="000000"/>
                </a:solidFill>
                <a:latin typeface="Arimo"/>
              </a:rPr>
              <a:t>), </a:t>
            </a:r>
            <a:r>
              <a:rPr lang="en-US" sz="1200" err="1">
                <a:solidFill>
                  <a:srgbClr val="000000"/>
                </a:solidFill>
                <a:latin typeface="Arimo"/>
              </a:rPr>
              <a:t>przygotowaliśmy</a:t>
            </a:r>
            <a:r>
              <a:rPr lang="en-US" sz="1200">
                <a:solidFill>
                  <a:srgbClr val="000000"/>
                </a:solidFill>
                <a:latin typeface="Arimo"/>
              </a:rPr>
              <a:t> </a:t>
            </a:r>
            <a:br>
              <a:rPr lang="pl-PL" sz="1200">
                <a:solidFill>
                  <a:srgbClr val="000000"/>
                </a:solidFill>
                <a:latin typeface="Arimo"/>
              </a:rPr>
            </a:br>
            <a:r>
              <a:rPr lang="en-US" sz="1200">
                <a:solidFill>
                  <a:srgbClr val="000000"/>
                </a:solidFill>
                <a:latin typeface="Arimo"/>
              </a:rPr>
              <a:t>w </a:t>
            </a:r>
            <a:r>
              <a:rPr lang="en-US" sz="1200" err="1">
                <a:solidFill>
                  <a:srgbClr val="000000"/>
                </a:solidFill>
                <a:latin typeface="Arimo"/>
              </a:rPr>
              <a:t>partnerstwie</a:t>
            </a:r>
            <a:r>
              <a:rPr lang="en-US" sz="1200">
                <a:solidFill>
                  <a:srgbClr val="000000"/>
                </a:solidFill>
                <a:latin typeface="Arimo"/>
              </a:rPr>
              <a:t> ze </a:t>
            </a:r>
            <a:r>
              <a:rPr lang="en-US" sz="1200" err="1">
                <a:solidFill>
                  <a:srgbClr val="000000"/>
                </a:solidFill>
                <a:latin typeface="Arimo"/>
              </a:rPr>
              <a:t>Stowarzyszeniem</a:t>
            </a:r>
            <a:r>
              <a:rPr lang="en-US" sz="1200">
                <a:solidFill>
                  <a:srgbClr val="000000"/>
                </a:solidFill>
                <a:latin typeface="Arimo"/>
              </a:rPr>
              <a:t> Bona Fides </a:t>
            </a:r>
            <a:r>
              <a:rPr lang="en-US" sz="1200" err="1">
                <a:solidFill>
                  <a:srgbClr val="000000"/>
                </a:solidFill>
                <a:latin typeface="Arimo"/>
              </a:rPr>
              <a:t>projekt</a:t>
            </a:r>
            <a:r>
              <a:rPr lang="en-US" sz="1200">
                <a:solidFill>
                  <a:srgbClr val="000000"/>
                </a:solidFill>
                <a:latin typeface="Arimo"/>
              </a:rPr>
              <a:t> "</a:t>
            </a:r>
            <a:r>
              <a:rPr lang="en-US" sz="1200" err="1">
                <a:solidFill>
                  <a:srgbClr val="000000"/>
                </a:solidFill>
                <a:latin typeface="Arimo"/>
              </a:rPr>
              <a:t>Działasz</a:t>
            </a:r>
            <a:r>
              <a:rPr lang="en-US" sz="1200">
                <a:solidFill>
                  <a:srgbClr val="000000"/>
                </a:solidFill>
                <a:latin typeface="Arimo"/>
              </a:rPr>
              <a:t> </a:t>
            </a:r>
            <a:r>
              <a:rPr lang="en-US" sz="1200" err="1">
                <a:solidFill>
                  <a:srgbClr val="000000"/>
                </a:solidFill>
                <a:latin typeface="Arimo"/>
              </a:rPr>
              <a:t>Szanujesz</a:t>
            </a:r>
            <a:r>
              <a:rPr lang="en-US" sz="1200">
                <a:solidFill>
                  <a:srgbClr val="000000"/>
                </a:solidFill>
                <a:latin typeface="Arimo"/>
              </a:rPr>
              <a:t> - </a:t>
            </a:r>
            <a:r>
              <a:rPr lang="en-US" sz="1200" err="1">
                <a:solidFill>
                  <a:srgbClr val="000000"/>
                </a:solidFill>
                <a:latin typeface="Arimo"/>
              </a:rPr>
              <a:t>Nie</a:t>
            </a:r>
            <a:r>
              <a:rPr lang="en-US" sz="1200">
                <a:solidFill>
                  <a:srgbClr val="000000"/>
                </a:solidFill>
                <a:latin typeface="Arimo"/>
              </a:rPr>
              <a:t> </a:t>
            </a:r>
            <a:r>
              <a:rPr lang="en-US" sz="1200" err="1">
                <a:solidFill>
                  <a:srgbClr val="000000"/>
                </a:solidFill>
                <a:latin typeface="Arimo"/>
              </a:rPr>
              <a:t>mobbingujesz</a:t>
            </a:r>
            <a:r>
              <a:rPr lang="en-US" sz="1200">
                <a:solidFill>
                  <a:srgbClr val="000000"/>
                </a:solidFill>
                <a:latin typeface="Arimo"/>
              </a:rPr>
              <a:t>". </a:t>
            </a:r>
            <a:r>
              <a:rPr lang="en-US" sz="1200" err="1">
                <a:solidFill>
                  <a:srgbClr val="000000"/>
                </a:solidFill>
                <a:latin typeface="Arimo"/>
              </a:rPr>
              <a:t>Oprócz</a:t>
            </a:r>
            <a:r>
              <a:rPr lang="en-US" sz="1200">
                <a:solidFill>
                  <a:srgbClr val="000000"/>
                </a:solidFill>
                <a:latin typeface="Arimo"/>
              </a:rPr>
              <a:t> </a:t>
            </a:r>
            <a:r>
              <a:rPr lang="en-US" sz="1200" err="1">
                <a:solidFill>
                  <a:srgbClr val="000000"/>
                </a:solidFill>
                <a:latin typeface="Arimo"/>
              </a:rPr>
              <a:t>tego</a:t>
            </a:r>
            <a:r>
              <a:rPr lang="en-US" sz="1200">
                <a:solidFill>
                  <a:srgbClr val="000000"/>
                </a:solidFill>
                <a:latin typeface="Arimo"/>
              </a:rPr>
              <a:t> </a:t>
            </a:r>
            <a:r>
              <a:rPr lang="en-US" sz="1200" err="1">
                <a:solidFill>
                  <a:srgbClr val="000000"/>
                </a:solidFill>
                <a:latin typeface="Arimo"/>
              </a:rPr>
              <a:t>przedsięwzięcia</a:t>
            </a:r>
            <a:r>
              <a:rPr lang="en-US" sz="1200">
                <a:solidFill>
                  <a:srgbClr val="000000"/>
                </a:solidFill>
                <a:latin typeface="Arimo"/>
              </a:rPr>
              <a:t>, od </a:t>
            </a:r>
            <a:r>
              <a:rPr lang="en-US" sz="1200" err="1">
                <a:solidFill>
                  <a:srgbClr val="000000"/>
                </a:solidFill>
                <a:latin typeface="Arimo"/>
              </a:rPr>
              <a:t>początku</a:t>
            </a:r>
            <a:r>
              <a:rPr lang="en-US" sz="1200">
                <a:solidFill>
                  <a:srgbClr val="000000"/>
                </a:solidFill>
                <a:latin typeface="Arimo"/>
              </a:rPr>
              <a:t> </a:t>
            </a:r>
            <a:r>
              <a:rPr lang="en-US" sz="1200" err="1">
                <a:solidFill>
                  <a:srgbClr val="000000"/>
                </a:solidFill>
                <a:latin typeface="Arimo"/>
              </a:rPr>
              <a:t>naszej</a:t>
            </a:r>
            <a:r>
              <a:rPr lang="en-US" sz="1200">
                <a:solidFill>
                  <a:srgbClr val="000000"/>
                </a:solidFill>
                <a:latin typeface="Arimo"/>
              </a:rPr>
              <a:t> </a:t>
            </a:r>
            <a:r>
              <a:rPr lang="en-US" sz="1200" err="1">
                <a:solidFill>
                  <a:srgbClr val="000000"/>
                </a:solidFill>
                <a:latin typeface="Arimo"/>
              </a:rPr>
              <a:t>działalności</a:t>
            </a:r>
            <a:r>
              <a:rPr lang="en-US" sz="1200">
                <a:solidFill>
                  <a:srgbClr val="000000"/>
                </a:solidFill>
                <a:latin typeface="Arimo"/>
              </a:rPr>
              <a:t> (12.2020) </a:t>
            </a:r>
            <a:r>
              <a:rPr lang="en-US" sz="1200" err="1">
                <a:solidFill>
                  <a:srgbClr val="000000"/>
                </a:solidFill>
                <a:latin typeface="Arimo"/>
              </a:rPr>
              <a:t>zrealizowaliśmy</a:t>
            </a:r>
            <a:r>
              <a:rPr lang="en-US" sz="1200">
                <a:solidFill>
                  <a:srgbClr val="000000"/>
                </a:solidFill>
                <a:latin typeface="Arimo"/>
              </a:rPr>
              <a:t> </a:t>
            </a:r>
            <a:r>
              <a:rPr lang="en-US" sz="1200" err="1">
                <a:solidFill>
                  <a:srgbClr val="000000"/>
                </a:solidFill>
                <a:latin typeface="Arimo"/>
              </a:rPr>
              <a:t>szereg</a:t>
            </a:r>
            <a:r>
              <a:rPr lang="en-US" sz="1200">
                <a:solidFill>
                  <a:srgbClr val="000000"/>
                </a:solidFill>
                <a:latin typeface="Arimo"/>
              </a:rPr>
              <a:t> </a:t>
            </a:r>
            <a:r>
              <a:rPr lang="en-US" sz="1200" err="1">
                <a:solidFill>
                  <a:srgbClr val="000000"/>
                </a:solidFill>
                <a:latin typeface="Arimo"/>
              </a:rPr>
              <a:t>projektów</a:t>
            </a:r>
            <a:r>
              <a:rPr lang="en-US" sz="1200">
                <a:solidFill>
                  <a:srgbClr val="000000"/>
                </a:solidFill>
                <a:latin typeface="Arimo"/>
              </a:rPr>
              <a:t> </a:t>
            </a:r>
            <a:r>
              <a:rPr lang="en-US" sz="1200" err="1">
                <a:solidFill>
                  <a:srgbClr val="000000"/>
                </a:solidFill>
                <a:latin typeface="Arimo"/>
              </a:rPr>
              <a:t>innowacyjnych</a:t>
            </a:r>
            <a:r>
              <a:rPr lang="en-US" sz="1200">
                <a:solidFill>
                  <a:srgbClr val="000000"/>
                </a:solidFill>
                <a:latin typeface="Arimo"/>
              </a:rPr>
              <a:t> - m.in.:</a:t>
            </a:r>
          </a:p>
          <a:p>
            <a:pPr algn="just">
              <a:lnSpc>
                <a:spcPts val="1070"/>
              </a:lnSpc>
            </a:pPr>
            <a:endParaRPr lang="en-US" sz="1200">
              <a:solidFill>
                <a:srgbClr val="000000"/>
              </a:solidFill>
              <a:latin typeface="Arimo"/>
            </a:endParaRPr>
          </a:p>
          <a:p>
            <a:pPr marL="545996" lvl="2" indent="-181999" algn="just">
              <a:lnSpc>
                <a:spcPts val="1770"/>
              </a:lnSpc>
              <a:buFont typeface="Arial"/>
              <a:buChar char="⚬"/>
            </a:pPr>
            <a:r>
              <a:rPr lang="en-US" sz="1200" err="1">
                <a:solidFill>
                  <a:srgbClr val="000000"/>
                </a:solidFill>
                <a:latin typeface="Arimo"/>
              </a:rPr>
              <a:t>współpracowaliśmy</a:t>
            </a:r>
            <a:r>
              <a:rPr lang="en-US" sz="1200">
                <a:solidFill>
                  <a:srgbClr val="000000"/>
                </a:solidFill>
                <a:latin typeface="Arimo"/>
              </a:rPr>
              <a:t> z </a:t>
            </a:r>
            <a:r>
              <a:rPr lang="en-US" sz="1200" err="1">
                <a:solidFill>
                  <a:srgbClr val="000000"/>
                </a:solidFill>
                <a:latin typeface="Arimo"/>
              </a:rPr>
              <a:t>biznesem</a:t>
            </a:r>
            <a:r>
              <a:rPr lang="en-US" sz="1200">
                <a:solidFill>
                  <a:srgbClr val="000000"/>
                </a:solidFill>
                <a:latin typeface="Arimo"/>
              </a:rPr>
              <a:t> w </a:t>
            </a:r>
            <a:r>
              <a:rPr lang="en-US" sz="1200" err="1">
                <a:solidFill>
                  <a:srgbClr val="000000"/>
                </a:solidFill>
                <a:latin typeface="Arimo"/>
              </a:rPr>
              <a:t>realizacji</a:t>
            </a:r>
            <a:r>
              <a:rPr lang="en-US" sz="1200">
                <a:solidFill>
                  <a:srgbClr val="000000"/>
                </a:solidFill>
                <a:latin typeface="Arimo"/>
              </a:rPr>
              <a:t> </a:t>
            </a:r>
            <a:r>
              <a:rPr lang="en-US" sz="1200" err="1">
                <a:solidFill>
                  <a:srgbClr val="000000"/>
                </a:solidFill>
                <a:latin typeface="Arimo"/>
              </a:rPr>
              <a:t>dwóch</a:t>
            </a:r>
            <a:r>
              <a:rPr lang="en-US" sz="1200">
                <a:solidFill>
                  <a:srgbClr val="000000"/>
                </a:solidFill>
                <a:latin typeface="Arimo"/>
              </a:rPr>
              <a:t> </a:t>
            </a:r>
            <a:r>
              <a:rPr lang="en-US" sz="1200" err="1">
                <a:solidFill>
                  <a:srgbClr val="000000"/>
                </a:solidFill>
                <a:latin typeface="Arimo"/>
              </a:rPr>
              <a:t>Innowacji</a:t>
            </a:r>
            <a:r>
              <a:rPr lang="en-US" sz="1200">
                <a:solidFill>
                  <a:srgbClr val="000000"/>
                </a:solidFill>
                <a:latin typeface="Arimo"/>
              </a:rPr>
              <a:t> „</a:t>
            </a:r>
            <a:r>
              <a:rPr lang="en-US" sz="1200" err="1">
                <a:solidFill>
                  <a:srgbClr val="000000"/>
                </a:solidFill>
                <a:latin typeface="Arimo"/>
              </a:rPr>
              <a:t>Putiwnik</a:t>
            </a:r>
            <a:r>
              <a:rPr lang="en-US" sz="1200">
                <a:solidFill>
                  <a:srgbClr val="000000"/>
                </a:solidFill>
                <a:latin typeface="Arimo"/>
              </a:rPr>
              <a:t> dla </a:t>
            </a:r>
            <a:r>
              <a:rPr lang="en-US" sz="1200" err="1">
                <a:solidFill>
                  <a:srgbClr val="000000"/>
                </a:solidFill>
                <a:latin typeface="Arimo"/>
              </a:rPr>
              <a:t>żinki</a:t>
            </a:r>
            <a:r>
              <a:rPr lang="en-US" sz="1200">
                <a:solidFill>
                  <a:srgbClr val="000000"/>
                </a:solidFill>
                <a:latin typeface="Arimo"/>
              </a:rPr>
              <a:t> w PL” </a:t>
            </a:r>
            <a:r>
              <a:rPr lang="en-US" sz="1200" err="1">
                <a:solidFill>
                  <a:srgbClr val="000000"/>
                </a:solidFill>
                <a:latin typeface="Arimo"/>
              </a:rPr>
              <a:t>oferującego</a:t>
            </a:r>
            <a:r>
              <a:rPr lang="en-US" sz="1200">
                <a:solidFill>
                  <a:srgbClr val="000000"/>
                </a:solidFill>
                <a:latin typeface="Arimo"/>
              </a:rPr>
              <a:t> </a:t>
            </a:r>
            <a:r>
              <a:rPr lang="en-US" sz="1200" err="1">
                <a:solidFill>
                  <a:srgbClr val="000000"/>
                </a:solidFill>
                <a:latin typeface="Arimo"/>
              </a:rPr>
              <a:t>wsparcie</a:t>
            </a:r>
            <a:r>
              <a:rPr lang="en-US" sz="1200">
                <a:solidFill>
                  <a:srgbClr val="000000"/>
                </a:solidFill>
                <a:latin typeface="Arimo"/>
              </a:rPr>
              <a:t> dla </a:t>
            </a:r>
            <a:r>
              <a:rPr lang="en-US" sz="1200" err="1">
                <a:solidFill>
                  <a:srgbClr val="000000"/>
                </a:solidFill>
                <a:latin typeface="Arimo"/>
              </a:rPr>
              <a:t>kobiet</a:t>
            </a:r>
            <a:r>
              <a:rPr lang="en-US" sz="1200">
                <a:solidFill>
                  <a:srgbClr val="000000"/>
                </a:solidFill>
                <a:latin typeface="Arimo"/>
              </a:rPr>
              <a:t> </a:t>
            </a:r>
            <a:r>
              <a:rPr lang="en-US" sz="1200" err="1">
                <a:solidFill>
                  <a:srgbClr val="000000"/>
                </a:solidFill>
                <a:latin typeface="Arimo"/>
              </a:rPr>
              <a:t>narodowości</a:t>
            </a:r>
            <a:r>
              <a:rPr lang="en-US" sz="1200">
                <a:solidFill>
                  <a:srgbClr val="000000"/>
                </a:solidFill>
                <a:latin typeface="Arimo"/>
              </a:rPr>
              <a:t> </a:t>
            </a:r>
            <a:r>
              <a:rPr lang="en-US" sz="1200" err="1">
                <a:solidFill>
                  <a:srgbClr val="000000"/>
                </a:solidFill>
                <a:latin typeface="Arimo"/>
              </a:rPr>
              <a:t>ukraińskiej</a:t>
            </a:r>
            <a:r>
              <a:rPr lang="en-US" sz="1200">
                <a:solidFill>
                  <a:srgbClr val="000000"/>
                </a:solidFill>
                <a:latin typeface="Arimo"/>
              </a:rPr>
              <a:t> w </a:t>
            </a:r>
            <a:r>
              <a:rPr lang="en-US" sz="1200" err="1">
                <a:solidFill>
                  <a:srgbClr val="000000"/>
                </a:solidFill>
                <a:latin typeface="Arimo"/>
              </a:rPr>
              <a:t>podjęciu</a:t>
            </a:r>
            <a:r>
              <a:rPr lang="en-US" sz="1200">
                <a:solidFill>
                  <a:srgbClr val="000000"/>
                </a:solidFill>
                <a:latin typeface="Arimo"/>
              </a:rPr>
              <a:t> </a:t>
            </a:r>
            <a:r>
              <a:rPr lang="en-US" sz="1200" err="1">
                <a:solidFill>
                  <a:srgbClr val="000000"/>
                </a:solidFill>
                <a:latin typeface="Arimo"/>
              </a:rPr>
              <a:t>zatrudnienia</a:t>
            </a:r>
            <a:r>
              <a:rPr lang="en-US" sz="1200">
                <a:solidFill>
                  <a:srgbClr val="000000"/>
                </a:solidFill>
                <a:latin typeface="Arimo"/>
              </a:rPr>
              <a:t> w PL - </a:t>
            </a:r>
            <a:r>
              <a:rPr lang="en-US" sz="1200" err="1">
                <a:solidFill>
                  <a:srgbClr val="000000"/>
                </a:solidFill>
                <a:latin typeface="Arimo"/>
              </a:rPr>
              <a:t>jeszcze</a:t>
            </a:r>
            <a:r>
              <a:rPr lang="en-US" sz="1200">
                <a:solidFill>
                  <a:srgbClr val="000000"/>
                </a:solidFill>
                <a:latin typeface="Arimo"/>
              </a:rPr>
              <a:t> </a:t>
            </a:r>
            <a:r>
              <a:rPr lang="en-US" sz="1200" err="1">
                <a:solidFill>
                  <a:srgbClr val="000000"/>
                </a:solidFill>
                <a:latin typeface="Arimo"/>
              </a:rPr>
              <a:t>przed</a:t>
            </a:r>
            <a:r>
              <a:rPr lang="en-US" sz="1200">
                <a:solidFill>
                  <a:srgbClr val="000000"/>
                </a:solidFill>
                <a:latin typeface="Arimo"/>
              </a:rPr>
              <a:t> </a:t>
            </a:r>
            <a:r>
              <a:rPr lang="en-US" sz="1200" err="1">
                <a:solidFill>
                  <a:srgbClr val="000000"/>
                </a:solidFill>
                <a:latin typeface="Arimo"/>
              </a:rPr>
              <a:t>wybuchem</a:t>
            </a:r>
            <a:r>
              <a:rPr lang="en-US" sz="1200">
                <a:solidFill>
                  <a:srgbClr val="000000"/>
                </a:solidFill>
                <a:latin typeface="Arimo"/>
              </a:rPr>
              <a:t> </a:t>
            </a:r>
            <a:r>
              <a:rPr lang="en-US" sz="1200" err="1">
                <a:solidFill>
                  <a:srgbClr val="000000"/>
                </a:solidFill>
                <a:latin typeface="Arimo"/>
              </a:rPr>
              <a:t>wojny</a:t>
            </a:r>
            <a:r>
              <a:rPr lang="en-US" sz="1200">
                <a:solidFill>
                  <a:srgbClr val="000000"/>
                </a:solidFill>
                <a:latin typeface="Arimo"/>
              </a:rPr>
              <a:t>;</a:t>
            </a:r>
          </a:p>
          <a:p>
            <a:pPr marL="545996" lvl="2" indent="-181999" algn="just">
              <a:lnSpc>
                <a:spcPts val="1770"/>
              </a:lnSpc>
              <a:buFont typeface="Arial"/>
              <a:buChar char="⚬"/>
            </a:pPr>
            <a:r>
              <a:rPr lang="en-US" sz="1200" err="1">
                <a:solidFill>
                  <a:srgbClr val="000000"/>
                </a:solidFill>
                <a:latin typeface="Arimo"/>
              </a:rPr>
              <a:t>wprowadziliśmy</a:t>
            </a:r>
            <a:r>
              <a:rPr lang="en-US" sz="1200">
                <a:solidFill>
                  <a:srgbClr val="000000"/>
                </a:solidFill>
                <a:latin typeface="Arimo"/>
              </a:rPr>
              <a:t> "</a:t>
            </a:r>
            <a:r>
              <a:rPr lang="en-US" sz="1200" err="1">
                <a:solidFill>
                  <a:srgbClr val="000000"/>
                </a:solidFill>
                <a:latin typeface="Arimo"/>
              </a:rPr>
              <a:t>Odpowiedzialny</a:t>
            </a:r>
            <a:r>
              <a:rPr lang="en-US" sz="1200">
                <a:solidFill>
                  <a:srgbClr val="000000"/>
                </a:solidFill>
                <a:latin typeface="Arimo"/>
              </a:rPr>
              <a:t> </a:t>
            </a:r>
            <a:r>
              <a:rPr lang="en-US" sz="1200" err="1">
                <a:solidFill>
                  <a:srgbClr val="000000"/>
                </a:solidFill>
                <a:latin typeface="Arimo"/>
              </a:rPr>
              <a:t>wolontariat</a:t>
            </a:r>
            <a:r>
              <a:rPr lang="en-US" sz="1200">
                <a:solidFill>
                  <a:srgbClr val="000000"/>
                </a:solidFill>
                <a:latin typeface="Arimo"/>
              </a:rPr>
              <a:t> </a:t>
            </a:r>
            <a:r>
              <a:rPr lang="en-US" sz="1200" err="1">
                <a:solidFill>
                  <a:srgbClr val="000000"/>
                </a:solidFill>
                <a:latin typeface="Arimo"/>
              </a:rPr>
              <a:t>pracowniczy</a:t>
            </a:r>
            <a:r>
              <a:rPr lang="en-US" sz="1200">
                <a:solidFill>
                  <a:srgbClr val="000000"/>
                </a:solidFill>
                <a:latin typeface="Arimo"/>
              </a:rPr>
              <a:t>”. </a:t>
            </a:r>
            <a:r>
              <a:rPr lang="en-US" sz="1200" err="1">
                <a:solidFill>
                  <a:srgbClr val="000000"/>
                </a:solidFill>
                <a:latin typeface="Arimo"/>
              </a:rPr>
              <a:t>Nasz</a:t>
            </a:r>
            <a:r>
              <a:rPr lang="en-US" sz="1200">
                <a:solidFill>
                  <a:srgbClr val="000000"/>
                </a:solidFill>
                <a:latin typeface="Arimo"/>
              </a:rPr>
              <a:t> e-book pt. "</a:t>
            </a:r>
            <a:r>
              <a:rPr lang="en-US" sz="1200" err="1">
                <a:solidFill>
                  <a:srgbClr val="000000"/>
                </a:solidFill>
                <a:latin typeface="Arimo"/>
              </a:rPr>
              <a:t>Wolontariat</a:t>
            </a:r>
            <a:r>
              <a:rPr lang="en-US" sz="1200">
                <a:solidFill>
                  <a:srgbClr val="000000"/>
                </a:solidFill>
                <a:latin typeface="Arimo"/>
              </a:rPr>
              <a:t> </a:t>
            </a:r>
            <a:br>
              <a:rPr lang="pl-PL" sz="1200">
                <a:solidFill>
                  <a:srgbClr val="000000"/>
                </a:solidFill>
                <a:latin typeface="Arimo"/>
              </a:rPr>
            </a:br>
            <a:r>
              <a:rPr lang="en-US" sz="1200">
                <a:solidFill>
                  <a:srgbClr val="000000"/>
                </a:solidFill>
                <a:latin typeface="Arimo"/>
              </a:rPr>
              <a:t>w </a:t>
            </a:r>
            <a:r>
              <a:rPr lang="en-US" sz="1200" err="1">
                <a:solidFill>
                  <a:srgbClr val="000000"/>
                </a:solidFill>
                <a:latin typeface="Arimo"/>
              </a:rPr>
              <a:t>Biznesie</a:t>
            </a:r>
            <a:r>
              <a:rPr lang="en-US" sz="1200">
                <a:solidFill>
                  <a:srgbClr val="000000"/>
                </a:solidFill>
                <a:latin typeface="Arimo"/>
              </a:rPr>
              <a:t> </a:t>
            </a:r>
            <a:r>
              <a:rPr lang="en-US" sz="1200" err="1">
                <a:solidFill>
                  <a:srgbClr val="000000"/>
                </a:solidFill>
                <a:latin typeface="Arimo"/>
              </a:rPr>
              <a:t>skierowany</a:t>
            </a:r>
            <a:r>
              <a:rPr lang="en-US" sz="1200">
                <a:solidFill>
                  <a:srgbClr val="000000"/>
                </a:solidFill>
                <a:latin typeface="Arimo"/>
              </a:rPr>
              <a:t> dla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starszych</a:t>
            </a:r>
            <a:r>
              <a:rPr lang="en-US" sz="1200">
                <a:solidFill>
                  <a:srgbClr val="000000"/>
                </a:solidFill>
                <a:latin typeface="Arimo"/>
              </a:rPr>
              <a:t>" jest </a:t>
            </a:r>
            <a:r>
              <a:rPr lang="en-US" sz="1200" err="1">
                <a:solidFill>
                  <a:srgbClr val="000000"/>
                </a:solidFill>
                <a:latin typeface="Arimo"/>
              </a:rPr>
              <a:t>próbą</a:t>
            </a:r>
            <a:r>
              <a:rPr lang="en-US" sz="1200">
                <a:solidFill>
                  <a:srgbClr val="000000"/>
                </a:solidFill>
                <a:latin typeface="Arimo"/>
              </a:rPr>
              <a:t> </a:t>
            </a:r>
            <a:r>
              <a:rPr lang="en-US" sz="1200" err="1">
                <a:solidFill>
                  <a:srgbClr val="000000"/>
                </a:solidFill>
                <a:latin typeface="Arimo"/>
              </a:rPr>
              <a:t>odpowiedzi</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problemy</a:t>
            </a:r>
            <a:r>
              <a:rPr lang="en-US" sz="1200">
                <a:solidFill>
                  <a:srgbClr val="000000"/>
                </a:solidFill>
                <a:latin typeface="Arimo"/>
              </a:rPr>
              <a:t> i </a:t>
            </a:r>
            <a:r>
              <a:rPr lang="en-US" sz="1200" err="1">
                <a:solidFill>
                  <a:srgbClr val="000000"/>
                </a:solidFill>
                <a:latin typeface="Arimo"/>
              </a:rPr>
              <a:t>potrzeby</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z </a:t>
            </a:r>
            <a:r>
              <a:rPr lang="en-US" sz="1200" err="1">
                <a:solidFill>
                  <a:srgbClr val="000000"/>
                </a:solidFill>
                <a:latin typeface="Arimo"/>
              </a:rPr>
              <a:t>grupy</a:t>
            </a:r>
            <a:r>
              <a:rPr lang="en-US" sz="1200">
                <a:solidFill>
                  <a:srgbClr val="000000"/>
                </a:solidFill>
                <a:latin typeface="Arimo"/>
              </a:rPr>
              <a:t> 60+ </a:t>
            </a:r>
            <a:r>
              <a:rPr lang="en-US" sz="1200" err="1">
                <a:solidFill>
                  <a:srgbClr val="000000"/>
                </a:solidFill>
                <a:latin typeface="Arimo"/>
              </a:rPr>
              <a:t>poprzez</a:t>
            </a:r>
            <a:r>
              <a:rPr lang="en-US" sz="1200">
                <a:solidFill>
                  <a:srgbClr val="000000"/>
                </a:solidFill>
                <a:latin typeface="Arimo"/>
              </a:rPr>
              <a:t> </a:t>
            </a:r>
            <a:r>
              <a:rPr lang="en-US" sz="1200" err="1">
                <a:solidFill>
                  <a:srgbClr val="000000"/>
                </a:solidFill>
                <a:latin typeface="Arimo"/>
              </a:rPr>
              <a:t>uruchomienie</a:t>
            </a:r>
            <a:r>
              <a:rPr lang="en-US" sz="1200">
                <a:solidFill>
                  <a:srgbClr val="000000"/>
                </a:solidFill>
                <a:latin typeface="Arimo"/>
              </a:rPr>
              <a:t> </a:t>
            </a:r>
            <a:r>
              <a:rPr lang="en-US" sz="1200" err="1">
                <a:solidFill>
                  <a:srgbClr val="000000"/>
                </a:solidFill>
                <a:latin typeface="Arimo"/>
              </a:rPr>
              <a:t>wolontariatu</a:t>
            </a:r>
            <a:r>
              <a:rPr lang="en-US" sz="1200">
                <a:solidFill>
                  <a:srgbClr val="000000"/>
                </a:solidFill>
                <a:latin typeface="Arimo"/>
              </a:rPr>
              <a:t> </a:t>
            </a:r>
            <a:r>
              <a:rPr lang="en-US" sz="1200" err="1">
                <a:solidFill>
                  <a:srgbClr val="000000"/>
                </a:solidFill>
                <a:latin typeface="Arimo"/>
              </a:rPr>
              <a:t>pracowniczego</a:t>
            </a:r>
            <a:r>
              <a:rPr lang="en-US" sz="1200">
                <a:solidFill>
                  <a:srgbClr val="000000"/>
                </a:solidFill>
                <a:latin typeface="Arimo"/>
              </a:rPr>
              <a:t> (</a:t>
            </a:r>
            <a:r>
              <a:rPr lang="en-US" sz="1200" err="1">
                <a:solidFill>
                  <a:srgbClr val="000000"/>
                </a:solidFill>
                <a:latin typeface="Arimo"/>
              </a:rPr>
              <a:t>głównie</a:t>
            </a:r>
            <a:r>
              <a:rPr lang="en-US" sz="1200">
                <a:solidFill>
                  <a:srgbClr val="000000"/>
                </a:solidFill>
                <a:latin typeface="Arimo"/>
              </a:rPr>
              <a:t> </a:t>
            </a:r>
            <a:r>
              <a:rPr lang="en-US" sz="1200" err="1">
                <a:solidFill>
                  <a:srgbClr val="000000"/>
                </a:solidFill>
                <a:latin typeface="Arimo"/>
              </a:rPr>
              <a:t>poprzez</a:t>
            </a:r>
            <a:r>
              <a:rPr lang="en-US" sz="1200">
                <a:solidFill>
                  <a:srgbClr val="000000"/>
                </a:solidFill>
                <a:latin typeface="Arimo"/>
              </a:rPr>
              <a:t> </a:t>
            </a:r>
            <a:r>
              <a:rPr lang="en-US" sz="1200" err="1">
                <a:solidFill>
                  <a:srgbClr val="000000"/>
                </a:solidFill>
                <a:latin typeface="Arimo"/>
              </a:rPr>
              <a:t>pracę</a:t>
            </a:r>
            <a:r>
              <a:rPr lang="en-US" sz="1200">
                <a:solidFill>
                  <a:srgbClr val="000000"/>
                </a:solidFill>
                <a:latin typeface="Arimo"/>
              </a:rPr>
              <a:t> </a:t>
            </a:r>
            <a:r>
              <a:rPr lang="en-US" sz="1200" err="1">
                <a:solidFill>
                  <a:srgbClr val="000000"/>
                </a:solidFill>
                <a:latin typeface="Arimo"/>
              </a:rPr>
              <a:t>zespołową</a:t>
            </a:r>
            <a:r>
              <a:rPr lang="en-US" sz="1200">
                <a:solidFill>
                  <a:srgbClr val="000000"/>
                </a:solidFill>
                <a:latin typeface="Arimo"/>
              </a:rPr>
              <a:t>). To </a:t>
            </a:r>
            <a:r>
              <a:rPr lang="en-US" sz="1200" err="1">
                <a:solidFill>
                  <a:srgbClr val="000000"/>
                </a:solidFill>
                <a:latin typeface="Arimo"/>
              </a:rPr>
              <a:t>kompleksowy</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a:t>
            </a:r>
            <a:r>
              <a:rPr lang="en-US" sz="1200" err="1">
                <a:solidFill>
                  <a:srgbClr val="000000"/>
                </a:solidFill>
                <a:latin typeface="Arimo"/>
              </a:rPr>
              <a:t>umożliwiający</a:t>
            </a:r>
            <a:r>
              <a:rPr lang="en-US" sz="1200">
                <a:solidFill>
                  <a:srgbClr val="000000"/>
                </a:solidFill>
                <a:latin typeface="Arimo"/>
              </a:rPr>
              <a:t> </a:t>
            </a:r>
            <a:r>
              <a:rPr lang="en-US" sz="1200" err="1">
                <a:solidFill>
                  <a:srgbClr val="000000"/>
                </a:solidFill>
                <a:latin typeface="Arimo"/>
              </a:rPr>
              <a:t>przedsiębiorcom</a:t>
            </a:r>
            <a:r>
              <a:rPr lang="en-US" sz="1200">
                <a:solidFill>
                  <a:srgbClr val="000000"/>
                </a:solidFill>
                <a:latin typeface="Arimo"/>
              </a:rPr>
              <a:t> </a:t>
            </a:r>
            <a:r>
              <a:rPr lang="en-US" sz="1200" err="1">
                <a:solidFill>
                  <a:srgbClr val="000000"/>
                </a:solidFill>
                <a:latin typeface="Arimo"/>
              </a:rPr>
              <a:t>wdrożenie</a:t>
            </a:r>
            <a:r>
              <a:rPr lang="en-US" sz="1200">
                <a:solidFill>
                  <a:srgbClr val="000000"/>
                </a:solidFill>
                <a:latin typeface="Arimo"/>
              </a:rPr>
              <a:t> </a:t>
            </a:r>
            <a:r>
              <a:rPr lang="en-US" sz="1200" err="1">
                <a:solidFill>
                  <a:srgbClr val="000000"/>
                </a:solidFill>
                <a:latin typeface="Arimo"/>
              </a:rPr>
              <a:t>wolontariatu</a:t>
            </a:r>
            <a:r>
              <a:rPr lang="en-US" sz="1200">
                <a:solidFill>
                  <a:srgbClr val="000000"/>
                </a:solidFill>
                <a:latin typeface="Arimo"/>
              </a:rPr>
              <a:t> jak </a:t>
            </a:r>
            <a:r>
              <a:rPr lang="en-US" sz="1200" err="1">
                <a:solidFill>
                  <a:srgbClr val="000000"/>
                </a:solidFill>
                <a:latin typeface="Arimo"/>
              </a:rPr>
              <a:t>również</a:t>
            </a:r>
            <a:r>
              <a:rPr lang="en-US" sz="1200">
                <a:solidFill>
                  <a:srgbClr val="000000"/>
                </a:solidFill>
                <a:latin typeface="Arimo"/>
              </a:rPr>
              <a:t> </a:t>
            </a:r>
            <a:r>
              <a:rPr lang="en-US" sz="1200" err="1">
                <a:solidFill>
                  <a:srgbClr val="000000"/>
                </a:solidFill>
                <a:latin typeface="Arimo"/>
              </a:rPr>
              <a:t>przygotowanie</a:t>
            </a:r>
            <a:r>
              <a:rPr lang="en-US" sz="1200">
                <a:solidFill>
                  <a:srgbClr val="000000"/>
                </a:solidFill>
                <a:latin typeface="Arimo"/>
              </a:rPr>
              <a:t> </a:t>
            </a:r>
            <a:r>
              <a:rPr lang="en-US" sz="1200" err="1">
                <a:solidFill>
                  <a:srgbClr val="000000"/>
                </a:solidFill>
                <a:latin typeface="Arimo"/>
              </a:rPr>
              <a:t>samych</a:t>
            </a:r>
            <a:r>
              <a:rPr lang="en-US" sz="1200">
                <a:solidFill>
                  <a:srgbClr val="000000"/>
                </a:solidFill>
                <a:latin typeface="Arimo"/>
              </a:rPr>
              <a:t> </a:t>
            </a:r>
            <a:r>
              <a:rPr lang="en-US" sz="1200" err="1">
                <a:solidFill>
                  <a:srgbClr val="000000"/>
                </a:solidFill>
                <a:latin typeface="Arimo"/>
              </a:rPr>
              <a:t>wolontariuszy</a:t>
            </a:r>
            <a:r>
              <a:rPr lang="en-US" sz="1200">
                <a:solidFill>
                  <a:srgbClr val="000000"/>
                </a:solidFill>
                <a:latin typeface="Arimo"/>
              </a:rPr>
              <a:t> do </a:t>
            </a:r>
            <a:r>
              <a:rPr lang="en-US" sz="1200" err="1">
                <a:solidFill>
                  <a:srgbClr val="000000"/>
                </a:solidFill>
                <a:latin typeface="Arimo"/>
              </a:rPr>
              <a:t>pełnienia</a:t>
            </a:r>
            <a:r>
              <a:rPr lang="en-US" sz="1200">
                <a:solidFill>
                  <a:srgbClr val="000000"/>
                </a:solidFill>
                <a:latin typeface="Arimo"/>
              </a:rPr>
              <a:t> </a:t>
            </a:r>
            <a:r>
              <a:rPr lang="en-US" sz="1200" err="1">
                <a:solidFill>
                  <a:srgbClr val="000000"/>
                </a:solidFill>
                <a:latin typeface="Arimo"/>
              </a:rPr>
              <a:t>nowej</a:t>
            </a:r>
            <a:r>
              <a:rPr lang="en-US" sz="1200">
                <a:solidFill>
                  <a:srgbClr val="000000"/>
                </a:solidFill>
                <a:latin typeface="Arimo"/>
              </a:rPr>
              <a:t> </a:t>
            </a:r>
            <a:r>
              <a:rPr lang="en-US" sz="1200" err="1">
                <a:solidFill>
                  <a:srgbClr val="000000"/>
                </a:solidFill>
                <a:latin typeface="Arimo"/>
              </a:rPr>
              <a:t>roli</a:t>
            </a:r>
            <a:r>
              <a:rPr lang="en-US" sz="1200">
                <a:solidFill>
                  <a:srgbClr val="000000"/>
                </a:solidFill>
                <a:latin typeface="Arimo"/>
              </a:rPr>
              <a:t>.</a:t>
            </a: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nSpc>
                <a:spcPts val="1770"/>
              </a:lnSpc>
            </a:pPr>
            <a:endParaRPr lang="en-US" sz="1264">
              <a:solidFill>
                <a:srgbClr val="000000"/>
              </a:solidFill>
              <a:latin typeface="Arimo"/>
            </a:endParaRPr>
          </a:p>
        </p:txBody>
      </p:sp>
      <p:sp>
        <p:nvSpPr>
          <p:cNvPr id="12" name="TextBox 12"/>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3" name="TextBox 13"/>
          <p:cNvSpPr txBox="1"/>
          <p:nvPr/>
        </p:nvSpPr>
        <p:spPr>
          <a:xfrm>
            <a:off x="7164591" y="9654659"/>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70770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„Mobbing”</a:t>
            </a:r>
            <a:r>
              <a:rPr lang="en-US" sz="1200" spc="-48">
                <a:solidFill>
                  <a:srgbClr val="000000"/>
                </a:solidFill>
                <a:latin typeface="Arimo"/>
              </a:rPr>
              <a:t> - działania lub zachowania dotyczące osoby pracującej lub skierowane przeciwko niej, polegające na uporczywym i długotrwałym nękaniu lub zastraszaniu osoby, wywołujące u niej zaniżoną ocenę przydatności zawodowej, powodujące lub mające na celu poniżenie lub ośmieszenie, izolowanie lub wyeliminowanie  z zespołu współpracownic/ków;</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„Komisja” </a:t>
            </a:r>
            <a:r>
              <a:rPr lang="en-US" sz="1200" spc="-48">
                <a:solidFill>
                  <a:srgbClr val="000000"/>
                </a:solidFill>
                <a:latin typeface="Arimo"/>
              </a:rPr>
              <a:t>- organ powołany przez Stowarzyszenie, którego zadaniem jest rozpatrywanie                          i wyjaśnianie zgłoszeń zjawisk niepożądanych w zatrudnieniu/zleceniu/zaangażowaniu zwłaszcza: mobbingu, dyskryminacji, naruszenia dóbr osobistych. Celem działania Komisji powinno być ustalenie czy dane zjawisko stanowiło jedno ze zjawisk niepożądanych w zatrudnieniu czy też nie;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a:solidFill>
                  <a:srgbClr val="000000"/>
                </a:solidFill>
                <a:latin typeface="Arimo Bold"/>
              </a:rPr>
              <a:t>„Zawiadomienie” </a:t>
            </a:r>
            <a:r>
              <a:rPr lang="en-US" sz="1200" spc="-48">
                <a:solidFill>
                  <a:srgbClr val="000000"/>
                </a:solidFill>
                <a:latin typeface="Arimo"/>
              </a:rPr>
              <a:t>– zgłoszenie, zjawiska niepożądanego w zatrudnieniu/zleceniu/wolontariacie,               w szczególności działania lub zachowania noszącego znamiona dyskryminacji, mobbingu, naruszenia dóbr osobistych lub podejrzeń wystąpienia tych zjawisk, przekazane Stowarzyszeniu jako pracodawcy/zleceniodawcy/organizatorowi wolontariatu przez osobę zatrudnioną/ wykonującą zlecenie/ wolontariat za pośrednictwem formularza dostępnego w kanałach komunikacji wykorzystywanych                  w Stowarzyszeniu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„Zjawisko niepożądane” lub „Zjawisko niepożądane w zatrudnieniu/zleceniu bądź zaangażowaniu w ramach wolontariatu”</a:t>
            </a:r>
            <a:r>
              <a:rPr lang="en-US" sz="1200" spc="-48">
                <a:solidFill>
                  <a:srgbClr val="000000"/>
                </a:solidFill>
                <a:latin typeface="Arimo"/>
              </a:rPr>
              <a:t> - działanie lub zachowanie niepożądane z uwagi na sprzeczność z obowiązującymi przepisami prawa, procedurami i zasadami obowiązującymi                            w Stowarzyszeniu bądź powszechnie akceptowanymi zasadami współżycia społecznego, zwłaszcza: mobbing, nierówne traktowanie, dyskryminacja, molestowanie, molestowanie seksualne, naruszenie dóbr osobistych.</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a:solidFill>
                  <a:srgbClr val="000000"/>
                </a:solidFill>
                <a:latin typeface="Arimo Bold"/>
              </a:rPr>
              <a:t>„Postępowanie”</a:t>
            </a:r>
            <a:r>
              <a:rPr lang="en-US" sz="1200" spc="-48">
                <a:solidFill>
                  <a:srgbClr val="000000"/>
                </a:solidFill>
                <a:latin typeface="Arimo"/>
              </a:rPr>
              <a:t> – postępowanie wyjaśniające prowadzone przez Komisję mające na celu wyjaśnienie okoliczności wskazanych w Zawiadomieniu i podjęcie stosownych kroków przez Stowarzyszenie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a:solidFill>
                  <a:srgbClr val="000000"/>
                </a:solidFill>
                <a:latin typeface="Arimo Bold"/>
              </a:rPr>
              <a:t>„Pracownica/ pracownik/ zleceniobiorczyni/ zleceniobiorca”</a:t>
            </a:r>
            <a:r>
              <a:rPr lang="en-US" sz="1200" spc="-48">
                <a:solidFill>
                  <a:srgbClr val="000000"/>
                </a:solidFill>
                <a:latin typeface="Arimo"/>
              </a:rPr>
              <a:t>- każda osoba fizyczna świadcząca dla Stowarzyszenia „.............................”  pracę na podstawie umowy o pracę lub/i umowy cywilno-prawnej bez względu na rodzaj wykonywanej pracy i zajmowane stanowisko;</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15. </a:t>
            </a:r>
            <a:r>
              <a:rPr lang="en-US" sz="1200" spc="-48">
                <a:solidFill>
                  <a:srgbClr val="000000"/>
                </a:solidFill>
                <a:latin typeface="Arimo Bold"/>
              </a:rPr>
              <a:t>„</a:t>
            </a:r>
            <a:r>
              <a:rPr lang="en-US" sz="1200" spc="-48">
                <a:solidFill>
                  <a:srgbClr val="1D1D1B"/>
                </a:solidFill>
                <a:latin typeface="Arimo Bold"/>
              </a:rPr>
              <a:t>Wolontariusz</a:t>
            </a:r>
            <a:r>
              <a:rPr lang="en-US" sz="1200" spc="-48">
                <a:solidFill>
                  <a:srgbClr val="000000"/>
                </a:solidFill>
                <a:latin typeface="Arimo Bold"/>
              </a:rPr>
              <a:t>”</a:t>
            </a:r>
            <a:r>
              <a:rPr lang="en-US" sz="1200" spc="-48">
                <a:solidFill>
                  <a:srgbClr val="000000"/>
                </a:solidFill>
                <a:latin typeface="Arimo"/>
              </a:rPr>
              <a:t> - każda osoba fizyczna świadcząca powierzone czynności dla Stowarzyszenia „.............................”   jako organizatora wolontariatu  zgodnie z art. 42 ust. 1 pkt 1 ustawy z dnia 24 kwietnia 2003 r. o działalności pożytku publicznego i o wolontariacie;</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16.</a:t>
            </a:r>
            <a:r>
              <a:rPr lang="en-US" sz="1200" spc="-48">
                <a:solidFill>
                  <a:srgbClr val="000000"/>
                </a:solidFill>
                <a:latin typeface="Arimo Bold"/>
              </a:rPr>
              <a:t> Pracodawca/zleceniodawca/organizator wolontariatu – </a:t>
            </a:r>
            <a:r>
              <a:rPr lang="en-US" sz="1200" spc="-48">
                <a:solidFill>
                  <a:srgbClr val="000000"/>
                </a:solidFill>
                <a:latin typeface="Arimo"/>
              </a:rPr>
              <a:t>Stowarzyszenie „.............................”, zwane również Stowarzyszeniem.</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935661" y="4141445"/>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6" name="TextBox 16"/>
          <p:cNvSpPr txBox="1"/>
          <p:nvPr/>
        </p:nvSpPr>
        <p:spPr>
          <a:xfrm>
            <a:off x="2774018" y="612435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2983568" y="6676805"/>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8" name="TextBox 18"/>
          <p:cNvSpPr txBox="1"/>
          <p:nvPr/>
        </p:nvSpPr>
        <p:spPr>
          <a:xfrm>
            <a:off x="1745317" y="740070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7065278" y="791505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0" name="TextBox 20"/>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41</a:t>
            </a:r>
          </a:p>
        </p:txBody>
      </p:sp>
      <p:sp>
        <p:nvSpPr>
          <p:cNvPr id="21" name="TextBox 39">
            <a:extLst>
              <a:ext uri="{FF2B5EF4-FFF2-40B4-BE49-F238E27FC236}">
                <a16:creationId xmlns:a16="http://schemas.microsoft.com/office/drawing/2014/main" id="{3A24CAF4-1E8A-C1E0-E9D0-8D07A8A0B0F8}"/>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22" name="TextBox 40">
            <a:extLst>
              <a:ext uri="{FF2B5EF4-FFF2-40B4-BE49-F238E27FC236}">
                <a16:creationId xmlns:a16="http://schemas.microsoft.com/office/drawing/2014/main" id="{51167B80-B313-FE78-C0D2-D3EA50F10257}"/>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706325" y="1477552"/>
            <a:ext cx="6230421"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II</a:t>
            </a:r>
          </a:p>
          <a:p>
            <a:pPr algn="ctr">
              <a:lnSpc>
                <a:spcPts val="1439"/>
              </a:lnSpc>
              <a:spcBef>
                <a:spcPct val="0"/>
              </a:spcBef>
            </a:pPr>
            <a:r>
              <a:rPr lang="en-US" sz="1200" spc="-48">
                <a:solidFill>
                  <a:srgbClr val="000000"/>
                </a:solidFill>
                <a:latin typeface="Arimo Bold"/>
              </a:rPr>
              <a:t>PRAWA I OBOWIĄZKI STOWARZYSZENIA </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3</a:t>
            </a:r>
          </a:p>
          <a:p>
            <a:pPr algn="ctr">
              <a:lnSpc>
                <a:spcPts val="1439"/>
              </a:lnSpc>
              <a:spcBef>
                <a:spcPct val="0"/>
              </a:spcBef>
            </a:pPr>
            <a:r>
              <a:rPr lang="en-US" sz="1200" spc="-48">
                <a:solidFill>
                  <a:srgbClr val="000000"/>
                </a:solidFill>
                <a:latin typeface="Arimo Bold"/>
              </a:rPr>
              <a:t>Prawa i obowiązki Stowarzyszenia jako pracodawcy/zleceniodawcy/organizatora wolontariatu</a:t>
            </a:r>
          </a:p>
        </p:txBody>
      </p:sp>
      <p:sp>
        <p:nvSpPr>
          <p:cNvPr id="15" name="TextBox 15"/>
          <p:cNvSpPr txBox="1"/>
          <p:nvPr/>
        </p:nvSpPr>
        <p:spPr>
          <a:xfrm>
            <a:off x="536257" y="2514387"/>
            <a:ext cx="6487486" cy="345757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1. Stowarzyszenie prowadzi aktywne działania mające na celu przeciwdziałanie zjawiskom niepożądanym w zatrudnieniu, zleceniu bądź w wykonywaniu świadczeń wolontariatu, oraz podejmuje właściwe działania na wypadek prawdopodobieństwa wystąpienia ww. zjawisk.</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2. Stowarzyszenie jest odpowiedzialne za utrzymywanie i kształtowanie właściwych relacji w miejscu pracy/zaangażowania, opartych na zasadzie wzajemnego szacunku oraz niedopuszczania do naruszenia dóbr osobistych i godności osób pracujących/ realizujących zlecenie/ wolontariat.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Stowarzyszenie jest zobowiązane zapoznać osoby pracujące/ wykonujące zlecenie/ wolontariat                   z Procedurą oraz w przypadku zatrudnienia osób na podstawie KP - z tekstem przepisów dotyczących równego traktowania w zatrudnieniu w formie wyciągu z Kodeksu pracy, który stanowi Załącznik nr 1 do Procedury oraz poinformować ich o obowiązku przestrzegania zawartych tam postanowień.</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towarzyszenie jest zobowiązane podjąć działania opisane w Procedurze w każdym przypadku dokonania Zawiadomienia, a także w przypadku informacji o zaistnieniu zjawiska niepożądanego                 w zatrudnieniu/zleceniu bądź zaangażowaniu wolontaryjnym, nawet pomimo, iż nie wpłynęło Zawiadomienie.</a:t>
            </a: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2487934" y="5912986"/>
            <a:ext cx="2584133"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Stowarzyszenia</a:t>
            </a:r>
          </a:p>
        </p:txBody>
      </p:sp>
      <p:sp>
        <p:nvSpPr>
          <p:cNvPr id="17" name="TextBox 17"/>
          <p:cNvSpPr txBox="1"/>
          <p:nvPr/>
        </p:nvSpPr>
        <p:spPr>
          <a:xfrm>
            <a:off x="536257" y="6465436"/>
            <a:ext cx="6487486"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Stowarzyszenie jako pracodawca/zleceniodawca/organizator wolontariatu, podejmuje działania prewencyjne mające na celu przeciwdziałanie zjawiskom niepożądanym                                                             w zatrudnieniu/zleceniu/zaangażowaniu wolontaryjnym polegające w szczególności na:</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971990" y="7008361"/>
            <a:ext cx="6051753" cy="255270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zamieszczeniu w kanałach komunikacji wykorzystywanych w Stowarzyszeniu aktualnej treści Procedury wraz z tekstem przepisów dotyczących równego traktowania w zatrudnieniu w formie wyciągu z Kodeksu pracy, który stanowi Załącznik nr 1 do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obligatoryjnym przeszkoleniu osób zatrudnionych w ramach umowy o pracę, z zakresu problematyki przeciwdziałania zjawiskom niepożądanym w zatrudnieniu i zaznajomieniu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zaznajomieniu zleceniobiorczyń/ów i wolontariuszek/y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udostępnianiu osobom pracującym/ wykonującym zlecenie/ wolontariat, materiałów informacyjnych na tematy związane z przeciwdziałaniem zjawiskom niepożądanym; </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756000" y="71893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9132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64363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9838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42</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127150" y="1429708"/>
            <a:ext cx="600786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uruchomieniu formularza dostępnego w kanałach komunikacji wykorzystywanych                               w Stowarzyszeniu, umożliwiającego m.in. przekazanie Zawiadomienia przez osoby zatrudnione/ wykonujące zlecenie/ wolontariat;</a:t>
            </a:r>
          </a:p>
        </p:txBody>
      </p:sp>
      <p:sp>
        <p:nvSpPr>
          <p:cNvPr id="15" name="TextBox 15"/>
          <p:cNvSpPr txBox="1"/>
          <p:nvPr/>
        </p:nvSpPr>
        <p:spPr>
          <a:xfrm>
            <a:off x="840519"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6" name="TextBox 16"/>
          <p:cNvSpPr txBox="1"/>
          <p:nvPr/>
        </p:nvSpPr>
        <p:spPr>
          <a:xfrm>
            <a:off x="577793" y="2429833"/>
            <a:ext cx="6487486"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 Stowarzyszenie jest odpowiedzialne za ograniczenie ryzyka organizacyjnego oraz osobowego                  w zarządzaniu pracą, zaangażowaniem cywilnoprawnym i wolontaryjnym oraz promowanie pożądanych, zgodnych z zasadami współżycia społecznego postaw i zachowań między osobami zatrudnionymi                w ramach umowy o pracę/ wykonującym zlecenie/ wolontariat, w związku z tym zobowiązane jest do:</a:t>
            </a:r>
          </a:p>
        </p:txBody>
      </p:sp>
      <p:grpSp>
        <p:nvGrpSpPr>
          <p:cNvPr id="17" name="Group 17"/>
          <p:cNvGrpSpPr/>
          <p:nvPr/>
        </p:nvGrpSpPr>
        <p:grpSpPr>
          <a:xfrm>
            <a:off x="840519" y="3239089"/>
            <a:ext cx="6245037" cy="364842"/>
            <a:chOff x="0" y="0"/>
            <a:chExt cx="8326716" cy="486456"/>
          </a:xfrm>
        </p:grpSpPr>
        <p:sp>
          <p:nvSpPr>
            <p:cNvPr id="18" name="TextBox 18"/>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rozwiązywania konfliktów z / lub pomiędzy ww. osobami, bez zbędnej zwłoki;</a:t>
              </a:r>
            </a:p>
          </p:txBody>
        </p:sp>
        <p:sp>
          <p:nvSpPr>
            <p:cNvPr id="19" name="TextBox 19"/>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20" name="Group 20"/>
          <p:cNvGrpSpPr/>
          <p:nvPr/>
        </p:nvGrpSpPr>
        <p:grpSpPr>
          <a:xfrm>
            <a:off x="840519" y="3670606"/>
            <a:ext cx="6245037" cy="364842"/>
            <a:chOff x="0" y="0"/>
            <a:chExt cx="8326716" cy="486456"/>
          </a:xfrm>
        </p:grpSpPr>
        <p:sp>
          <p:nvSpPr>
            <p:cNvPr id="21" name="TextBox 21"/>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dawania przykładu właściwej postawy przez swoich Członków;</a:t>
              </a:r>
            </a:p>
          </p:txBody>
        </p:sp>
        <p:sp>
          <p:nvSpPr>
            <p:cNvPr id="22" name="TextBox 22"/>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3" name="Group 23"/>
          <p:cNvGrpSpPr/>
          <p:nvPr/>
        </p:nvGrpSpPr>
        <p:grpSpPr>
          <a:xfrm>
            <a:off x="840519" y="4102123"/>
            <a:ext cx="6245037" cy="542925"/>
            <a:chOff x="0" y="0"/>
            <a:chExt cx="8326716" cy="723900"/>
          </a:xfrm>
        </p:grpSpPr>
        <p:sp>
          <p:nvSpPr>
            <p:cNvPr id="24" name="TextBox 24"/>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wykazania otwartości na informacje zwrotne przekazywane przez pracujące/ wykonujące zlecenie/ wolontariat;</a:t>
              </a:r>
            </a:p>
          </p:txBody>
        </p:sp>
        <p:sp>
          <p:nvSpPr>
            <p:cNvPr id="25" name="TextBox 25"/>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grpSp>
      <p:grpSp>
        <p:nvGrpSpPr>
          <p:cNvPr id="26" name="Group 26"/>
          <p:cNvGrpSpPr/>
          <p:nvPr/>
        </p:nvGrpSpPr>
        <p:grpSpPr>
          <a:xfrm>
            <a:off x="840519" y="4711723"/>
            <a:ext cx="6245037" cy="723900"/>
            <a:chOff x="0" y="0"/>
            <a:chExt cx="8326716" cy="965200"/>
          </a:xfrm>
        </p:grpSpPr>
        <p:sp>
          <p:nvSpPr>
            <p:cNvPr id="27" name="TextBox 27"/>
            <p:cNvSpPr txBox="1"/>
            <p:nvPr/>
          </p:nvSpPr>
          <p:spPr>
            <a:xfrm>
              <a:off x="316235" y="-19050"/>
              <a:ext cx="8010481" cy="9842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rozpatrywania przypadków problemów związanych z relacjami, które wymagają interwencji ze strony Stowarzyszenia w celu ograniczenia ryzyka organizacyjnego i osobowego w zarządzaniu Stowarzyszeniem.</a:t>
              </a:r>
            </a:p>
          </p:txBody>
        </p:sp>
        <p:sp>
          <p:nvSpPr>
            <p:cNvPr id="28" name="TextBox 2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9" name="TextBox 29"/>
          <p:cNvSpPr txBox="1"/>
          <p:nvPr/>
        </p:nvSpPr>
        <p:spPr>
          <a:xfrm>
            <a:off x="577793" y="5704610"/>
            <a:ext cx="6487486" cy="16478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Stowarzyszenie dba o podnoszenie kompetencji osób pracujących/ realizujących zlecenie/ wolontariat, w zakresie świadomości ryzyka związanego z wystąpieniem zjawisk niepożądanych                                    w zatrudnieniu/zleceniu/wolontariacie. W sytuacji wystąpienia tych zjawisk podejmuje dodatkowe działania informacyjne oraz prewencyjne.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Stowarzyszenie na wniosek każdej z ww. osób, które w Postępowaniu są typowane jako ofiara/y, może zapewnić niezbędną pomoc, w szczególności medyczną, psychologiczną lub prawną.</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336313" y="7333385"/>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5</a:t>
            </a:r>
          </a:p>
          <a:p>
            <a:pPr algn="ctr">
              <a:lnSpc>
                <a:spcPts val="1439"/>
              </a:lnSpc>
              <a:spcBef>
                <a:spcPct val="0"/>
              </a:spcBef>
            </a:pPr>
            <a:r>
              <a:rPr lang="en-US" sz="1200" spc="-48">
                <a:solidFill>
                  <a:srgbClr val="000000"/>
                </a:solidFill>
                <a:latin typeface="Arimo Bold"/>
              </a:rPr>
              <a:t>Prawa i obowiązki osób pracujących/ wykonujących zlecenie/ wolontariat w Stowarzyszeniu </a:t>
            </a:r>
          </a:p>
        </p:txBody>
      </p:sp>
      <p:sp>
        <p:nvSpPr>
          <p:cNvPr id="31" name="TextBox 31"/>
          <p:cNvSpPr txBox="1"/>
          <p:nvPr/>
        </p:nvSpPr>
        <p:spPr>
          <a:xfrm>
            <a:off x="703763" y="7981085"/>
            <a:ext cx="6381793"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Osoba zatrudniona, wykonująca zlecenie/ wolontariat, która twierdzi, że w stosunku do niej lub innej osoby wykonującej pracę/zlecenie/wolontariat stosowane jest zjawisko niepożądane, jest uprawniona do przedstawienia Stowarzyszeniu „.............................” - Zawiadomienia.  </a:t>
            </a:r>
          </a:p>
        </p:txBody>
      </p:sp>
      <p:sp>
        <p:nvSpPr>
          <p:cNvPr id="32" name="TextBox 32"/>
          <p:cNvSpPr txBox="1"/>
          <p:nvPr/>
        </p:nvSpPr>
        <p:spPr>
          <a:xfrm>
            <a:off x="698620" y="8763477"/>
            <a:ext cx="634571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 Bezpodstawne oskarżanie o zjawisko niepożądane wśród osób działających na rzecz Stowarzyszenia jest zabronione. </a:t>
            </a:r>
          </a:p>
        </p:txBody>
      </p:sp>
      <p:sp>
        <p:nvSpPr>
          <p:cNvPr id="33" name="TextBox 33"/>
          <p:cNvSpPr txBox="1"/>
          <p:nvPr/>
        </p:nvSpPr>
        <p:spPr>
          <a:xfrm>
            <a:off x="4042526" y="832193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4" name="TextBox 34"/>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43</a:t>
            </a:r>
          </a:p>
        </p:txBody>
      </p:sp>
      <p:sp>
        <p:nvSpPr>
          <p:cNvPr id="35" name="TextBox 39">
            <a:extLst>
              <a:ext uri="{FF2B5EF4-FFF2-40B4-BE49-F238E27FC236}">
                <a16:creationId xmlns:a16="http://schemas.microsoft.com/office/drawing/2014/main" id="{18CCA380-A6A2-DF32-5FD6-3891F8C458B9}"/>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36" name="TextBox 40">
            <a:extLst>
              <a:ext uri="{FF2B5EF4-FFF2-40B4-BE49-F238E27FC236}">
                <a16:creationId xmlns:a16="http://schemas.microsoft.com/office/drawing/2014/main" id="{031FC306-85D5-6DCB-F451-9798F0458948}"/>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8877"/>
            <a:ext cx="6487486" cy="34575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Osoba zatrudniona na umowę o prace/ wykonująca zlecenie/ wolontariat, będąca domniemaną ofiarą, może zawnioskować do Stowarzyszenia o przeniesienie na inne stanowisko pracy lub do innego miejsca, bądź zastosowania wobec niej innej formy zatrudnienia/zlecenia/zaangażowania. Przeniesienie osoby może polegać na zmianie miejsca wykonywania pracy/zlecenia/wolontariatu, połączonej w razie potrzeby lub konieczności ze zmianą stanowiska na równorzędne. Decyzję w sprawie wniosku ww. osoby podejmuje Stowarzyszenie, biorąc pod uwagę swoje potrzeby i możliwości.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Pracownica/ pracownik, zleceniobiorczyni/ zleceniobiorca, wolontariuszka/wolontariusz, ma obowiązek zapoznać się z treścią niniejszej Procedury.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Pracownica/k jest zobowiązana/y do uczestnictwa w szkoleniach organizowanych przez Stowarzyszenie  dotyczących tematyki przeciwdziałania zjawiskom niepożądanym w zatrudnieniu.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Osoba zatrudniona/ wykonująca zlecenie/ wolontariat jest zobowiązana do powstrzymania się od zachowań noszących znamiona dyskryminacji, mobbingu lub innego rodzaju zjawisk niepożądanych.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7. Osoba zatrudniona/ wykonująca zlecenie/ wolontariat jest zobowiązana do uczestnictwa na wniosek Komisji w Postępowaniu.  </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680738" y="4860207"/>
            <a:ext cx="2281595"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err="1">
                <a:solidFill>
                  <a:srgbClr val="000000"/>
                </a:solidFill>
                <a:latin typeface="Arimo Bold"/>
              </a:rPr>
              <a:t>Zasady</a:t>
            </a:r>
            <a:r>
              <a:rPr lang="en-US" sz="1200" spc="-48">
                <a:solidFill>
                  <a:srgbClr val="000000"/>
                </a:solidFill>
                <a:latin typeface="Arimo Bold"/>
              </a:rPr>
              <a:t> </a:t>
            </a:r>
            <a:r>
              <a:rPr lang="en-US" sz="1200" spc="-48" err="1">
                <a:solidFill>
                  <a:srgbClr val="000000"/>
                </a:solidFill>
                <a:latin typeface="Arimo Bold"/>
              </a:rPr>
              <a:t>dokonania</a:t>
            </a:r>
            <a:r>
              <a:rPr lang="en-US" sz="1200" spc="-48">
                <a:solidFill>
                  <a:srgbClr val="000000"/>
                </a:solidFill>
                <a:latin typeface="Arimo Bold"/>
              </a:rPr>
              <a:t> </a:t>
            </a:r>
            <a:r>
              <a:rPr lang="en-US" sz="1200" spc="-48" err="1">
                <a:solidFill>
                  <a:srgbClr val="000000"/>
                </a:solidFill>
                <a:latin typeface="Arimo Bold"/>
              </a:rPr>
              <a:t>Zawiadomienia</a:t>
            </a:r>
            <a:endParaRPr lang="en-US" sz="1200" spc="-48">
              <a:solidFill>
                <a:srgbClr val="000000"/>
              </a:solidFill>
              <a:latin typeface="Arimo Bold"/>
            </a:endParaRPr>
          </a:p>
        </p:txBody>
      </p:sp>
      <p:sp>
        <p:nvSpPr>
          <p:cNvPr id="16" name="TextBox 16"/>
          <p:cNvSpPr txBox="1"/>
          <p:nvPr/>
        </p:nvSpPr>
        <p:spPr>
          <a:xfrm>
            <a:off x="513651" y="5511199"/>
            <a:ext cx="3985960" cy="200025"/>
          </a:xfrm>
          <a:prstGeom prst="rect">
            <a:avLst/>
          </a:prstGeom>
        </p:spPr>
        <p:txBody>
          <a:bodyPr lIns="0" tIns="0" rIns="0" bIns="0" rtlCol="0" anchor="t">
            <a:spAutoFit/>
          </a:bodyPr>
          <a:lstStyle/>
          <a:p>
            <a:pPr marL="259080" lvl="1" indent="-129540" algn="just">
              <a:lnSpc>
                <a:spcPts val="1439"/>
              </a:lnSpc>
              <a:buFont typeface="Arial"/>
              <a:buChar char="•"/>
            </a:pPr>
            <a:r>
              <a:rPr lang="en-US" sz="1200" spc="-48">
                <a:solidFill>
                  <a:srgbClr val="000000"/>
                </a:solidFill>
                <a:latin typeface="Arimo"/>
              </a:rPr>
              <a:t> Złożenie Zawiadomienia może mieć miejsce poprzez:</a:t>
            </a:r>
          </a:p>
        </p:txBody>
      </p:sp>
      <p:sp>
        <p:nvSpPr>
          <p:cNvPr id="17" name="TextBox 17"/>
          <p:cNvSpPr txBox="1"/>
          <p:nvPr/>
        </p:nvSpPr>
        <p:spPr>
          <a:xfrm>
            <a:off x="1170236" y="5863624"/>
            <a:ext cx="5895042"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wysłanie elektronicznego formularza zgłoszeniowego, dostępnego w kanałach komunikacji wykorzystywanych w Stowarzyszeniu, lub</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wysłanie bądź przekazanie formularza zgłoszeniowego w formie papierowej, dostępnego do pobrania w kanałach komunikacji wykorzystywanych w Stowarzyszeniu.</a:t>
            </a:r>
          </a:p>
        </p:txBody>
      </p:sp>
      <p:sp>
        <p:nvSpPr>
          <p:cNvPr id="18" name="TextBox 18"/>
          <p:cNvSpPr txBox="1"/>
          <p:nvPr/>
        </p:nvSpPr>
        <p:spPr>
          <a:xfrm>
            <a:off x="908668" y="586362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908668" y="641531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641934" y="6967009"/>
            <a:ext cx="6487486" cy="34575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Osobą uprawnioną do odbierania Zawiadomień jest dedykowana osoba z Komisji Rewizyjnej, wyznaczona przez zarząd Stowarzyszenia, przy czym jeśli Zawiadomienie dotyczy tejże osoby, obowiązana jest ona do przekazania Zawiadomienia innej osobie – członkini, członkowi Komisji ds. przeciwdziałania dyskryminacji i mobbingowi w Stowarzyszeniu. </a:t>
            </a:r>
          </a:p>
          <a:p>
            <a:pPr algn="just">
              <a:lnSpc>
                <a:spcPts val="1439"/>
              </a:lnSpc>
            </a:pPr>
            <a:r>
              <a:rPr lang="en-US" sz="1200" spc="-48">
                <a:solidFill>
                  <a:srgbClr val="000000"/>
                </a:solidFill>
                <a:latin typeface="Arimo"/>
              </a:rPr>
              <a:t> </a:t>
            </a:r>
          </a:p>
          <a:p>
            <a:pPr algn="just">
              <a:lnSpc>
                <a:spcPts val="1439"/>
              </a:lnSpc>
            </a:pPr>
            <a:r>
              <a:rPr lang="en-US" sz="1200" spc="-48">
                <a:solidFill>
                  <a:srgbClr val="000000"/>
                </a:solidFill>
                <a:latin typeface="Arimo"/>
                <a:ea typeface="Arimo"/>
              </a:rPr>
              <a:t>3. Osoba uprawniona do odbierania Zawiadomień odpowiada za sprawdzenie, czy Zawiadomienie jest kompletne m.in. czy zawiera elementy wskazane w § 6 ust. 4 i 5, a w razie ich braku – wnioskuje o ich uzupełnienie Zawiadamiającego.</a:t>
            </a:r>
          </a:p>
          <a:p>
            <a:pPr algn="just">
              <a:lnSpc>
                <a:spcPts val="1439"/>
              </a:lnSpc>
            </a:pPr>
            <a:endParaRPr lang="en-US" sz="1200" spc="-48">
              <a:solidFill>
                <a:srgbClr val="000000"/>
              </a:solidFill>
              <a:latin typeface="Arimo"/>
              <a:ea typeface="Arimo"/>
            </a:endParaRPr>
          </a:p>
          <a:p>
            <a:pPr algn="just">
              <a:lnSpc>
                <a:spcPts val="1439"/>
              </a:lnSpc>
            </a:pPr>
            <a:r>
              <a:rPr lang="en-US" sz="1200" spc="-48">
                <a:solidFill>
                  <a:srgbClr val="000000"/>
                </a:solidFill>
                <a:latin typeface="Arimo"/>
              </a:rPr>
              <a:t>4. Zawiadomienie powinno zawierać przedstawienie stanu faktycznego oraz wszelkie niezbędne informacje potrzebne do wyjaśnienia sprawy, w tym: daty lub okres, którego ono dotyczy, informacje mogące stanowić dowody dotyczące okoliczności opisanych w Zawiadomieniu, informacje                              o ewentualnych świadkiniach czy świadkach tych zdarzeń oraz wskazanie domniemanej sprawczyni/ domniemanego sprawcy i domniemanej ofiary. </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44</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379414" y="1111936"/>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668392" y="1361373"/>
            <a:ext cx="6487486"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5. Zawiadomienie zawiera dane personalne osoby składającej Zawiadomienie  - imię, nazwisko, oraz dane kontaktowe wskazane przez tą osobę.</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1544848" y="2085273"/>
            <a:ext cx="4355544"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a:solidFill>
                  <a:srgbClr val="000000"/>
                </a:solidFill>
                <a:latin typeface="Arimo Bold"/>
              </a:rPr>
              <a:t>Zasady działania Komisji</a:t>
            </a:r>
          </a:p>
          <a:p>
            <a:pPr algn="ctr">
              <a:lnSpc>
                <a:spcPts val="1439"/>
              </a:lnSpc>
              <a:spcBef>
                <a:spcPct val="0"/>
              </a:spcBef>
            </a:pPr>
            <a:endParaRPr lang="en-US" sz="1200" spc="-48">
              <a:solidFill>
                <a:srgbClr val="000000"/>
              </a:solidFill>
              <a:latin typeface="Arimo Bold"/>
            </a:endParaRPr>
          </a:p>
        </p:txBody>
      </p:sp>
      <p:sp>
        <p:nvSpPr>
          <p:cNvPr id="16" name="TextBox 16"/>
          <p:cNvSpPr txBox="1"/>
          <p:nvPr/>
        </p:nvSpPr>
        <p:spPr>
          <a:xfrm>
            <a:off x="577793" y="3183983"/>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7" name="TextBox 17"/>
          <p:cNvSpPr txBox="1"/>
          <p:nvPr/>
        </p:nvSpPr>
        <p:spPr>
          <a:xfrm>
            <a:off x="928223" y="3183983"/>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Merytorycznym rozpatrzeniem Zawiadomienia w związku z podejrzeniem wystąpienia zjawiska niepożądanego w Stowarzyszeniu zajmuje się Komisja składającą się z 2 do max. 3 osób, w skład której wchodzą:</a:t>
            </a:r>
          </a:p>
        </p:txBody>
      </p:sp>
      <p:sp>
        <p:nvSpPr>
          <p:cNvPr id="18" name="TextBox 18"/>
          <p:cNvSpPr txBox="1"/>
          <p:nvPr/>
        </p:nvSpPr>
        <p:spPr>
          <a:xfrm>
            <a:off x="1397991" y="3820861"/>
            <a:ext cx="5667288"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uprawniona do odbierania Zawiadomień, przedstawicielka/przedstawiciel Komisji Rewizyjnej – Przewodnicząca/y;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Przedstawicielka/przedstawiciel Komisji Rewizyjnej lub opiekunka/opiekun wolontariuszek/y (osoba niebędąca członkinią/członkiem zarządu);</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Ekspertka/ekspert zewnętrzna/y np. psycholożka/psycholog, prawniczka/prawnik, edukatorka/edukator równościowy (opcjonalnie).</a:t>
            </a:r>
          </a:p>
        </p:txBody>
      </p:sp>
      <p:sp>
        <p:nvSpPr>
          <p:cNvPr id="19" name="TextBox 19"/>
          <p:cNvSpPr txBox="1"/>
          <p:nvPr/>
        </p:nvSpPr>
        <p:spPr>
          <a:xfrm>
            <a:off x="1062322" y="382086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1062322" y="436378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1062322" y="490671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668392" y="540201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3" name="TextBox 23"/>
          <p:cNvSpPr txBox="1"/>
          <p:nvPr/>
        </p:nvSpPr>
        <p:spPr>
          <a:xfrm>
            <a:off x="928223" y="5402011"/>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jest każdorazowo powoływana przez Przewodniczącą/ego w ciągu 5 dni od wpłynięcia Zawiadomienia zawierającego elementy wskazane w § 6 ust. 4 i 5, w przypadku braku któregokolwiek z tych elementów termin ten liczony jest od dnia uzupełnienia Zawiadomienia.</a:t>
            </a:r>
          </a:p>
        </p:txBody>
      </p:sp>
      <p:sp>
        <p:nvSpPr>
          <p:cNvPr id="24" name="TextBox 24"/>
          <p:cNvSpPr txBox="1"/>
          <p:nvPr/>
        </p:nvSpPr>
        <p:spPr>
          <a:xfrm>
            <a:off x="943965" y="6125911"/>
            <a:ext cx="6121313" cy="179536"/>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Skład</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ulega</a:t>
            </a:r>
            <a:r>
              <a:rPr lang="en-US" sz="1200" spc="-48">
                <a:solidFill>
                  <a:srgbClr val="000000"/>
                </a:solidFill>
                <a:latin typeface="Arimo"/>
              </a:rPr>
              <a:t> </a:t>
            </a:r>
            <a:r>
              <a:rPr lang="en-US" sz="1200" spc="-48" err="1">
                <a:solidFill>
                  <a:srgbClr val="000000"/>
                </a:solidFill>
                <a:latin typeface="Arimo"/>
              </a:rPr>
              <a:t>zmianie</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a:t>
            </a:r>
          </a:p>
        </p:txBody>
      </p:sp>
      <p:sp>
        <p:nvSpPr>
          <p:cNvPr id="25" name="TextBox 25"/>
          <p:cNvSpPr txBox="1"/>
          <p:nvPr/>
        </p:nvSpPr>
        <p:spPr>
          <a:xfrm>
            <a:off x="668392" y="612591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6" name="TextBox 26"/>
          <p:cNvSpPr txBox="1"/>
          <p:nvPr/>
        </p:nvSpPr>
        <p:spPr>
          <a:xfrm>
            <a:off x="1397991" y="6423225"/>
            <a:ext cx="6051753"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członkinię/ członka Komisji  ze Stowarzyszeniem;</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gdy członkini/ członek Komisji zrzeknie się swojej funkcji.</a:t>
            </a: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1062322" y="645189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8" name="TextBox 28"/>
          <p:cNvSpPr txBox="1"/>
          <p:nvPr/>
        </p:nvSpPr>
        <p:spPr>
          <a:xfrm>
            <a:off x="1062322" y="681384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9" name="TextBox 29"/>
          <p:cNvSpPr txBox="1"/>
          <p:nvPr/>
        </p:nvSpPr>
        <p:spPr>
          <a:xfrm>
            <a:off x="943965" y="7309050"/>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zostaje rozwiązana w momencie zakończenia danej sprawy.</a:t>
            </a:r>
          </a:p>
        </p:txBody>
      </p:sp>
      <p:sp>
        <p:nvSpPr>
          <p:cNvPr id="30" name="TextBox 30"/>
          <p:cNvSpPr txBox="1"/>
          <p:nvPr/>
        </p:nvSpPr>
        <p:spPr>
          <a:xfrm>
            <a:off x="536257" y="7309050"/>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4.</a:t>
            </a:r>
          </a:p>
        </p:txBody>
      </p:sp>
      <p:sp>
        <p:nvSpPr>
          <p:cNvPr id="31" name="TextBox 31"/>
          <p:cNvSpPr txBox="1"/>
          <p:nvPr/>
        </p:nvSpPr>
        <p:spPr>
          <a:xfrm>
            <a:off x="943965" y="7699641"/>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sytuacji określonej w ust. 3 – Stowarzyszenie niezwłocznie powołuje nowa członkinię/ nowego członka Komisji.</a:t>
            </a:r>
          </a:p>
        </p:txBody>
      </p:sp>
      <p:sp>
        <p:nvSpPr>
          <p:cNvPr id="32" name="TextBox 32"/>
          <p:cNvSpPr txBox="1"/>
          <p:nvPr/>
        </p:nvSpPr>
        <p:spPr>
          <a:xfrm>
            <a:off x="536257" y="7699641"/>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5.</a:t>
            </a:r>
          </a:p>
        </p:txBody>
      </p:sp>
      <p:sp>
        <p:nvSpPr>
          <p:cNvPr id="33" name="TextBox 33"/>
          <p:cNvSpPr txBox="1"/>
          <p:nvPr/>
        </p:nvSpPr>
        <p:spPr>
          <a:xfrm>
            <a:off x="943965" y="8242434"/>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Do zadań Komisji należy w szczególności:</a:t>
            </a:r>
          </a:p>
        </p:txBody>
      </p:sp>
      <p:sp>
        <p:nvSpPr>
          <p:cNvPr id="34" name="TextBox 34"/>
          <p:cNvSpPr txBox="1"/>
          <p:nvPr/>
        </p:nvSpPr>
        <p:spPr>
          <a:xfrm>
            <a:off x="536257" y="8242434"/>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6.</a:t>
            </a:r>
          </a:p>
        </p:txBody>
      </p:sp>
      <p:sp>
        <p:nvSpPr>
          <p:cNvPr id="35" name="TextBox 35"/>
          <p:cNvSpPr txBox="1"/>
          <p:nvPr/>
        </p:nvSpPr>
        <p:spPr>
          <a:xfrm>
            <a:off x="1397991" y="8556759"/>
            <a:ext cx="6051753"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przeprowadzenie rozmów wyjaśniających z osobami wskazanymi w Zawiadomieniu;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ustalanie stanu faktycznego na podstawie zebranych informacji;</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sformułowanie propozycji rozwiązania konfliktu w formie Sprawozdania;</a:t>
            </a:r>
          </a:p>
          <a:p>
            <a:pPr algn="just">
              <a:lnSpc>
                <a:spcPts val="1439"/>
              </a:lnSpc>
              <a:spcBef>
                <a:spcPct val="0"/>
              </a:spcBef>
            </a:pPr>
            <a:endParaRPr lang="en-US" sz="1200" spc="-48">
              <a:solidFill>
                <a:srgbClr val="000000"/>
              </a:solidFill>
              <a:latin typeface="Arimo"/>
            </a:endParaRPr>
          </a:p>
        </p:txBody>
      </p:sp>
      <p:sp>
        <p:nvSpPr>
          <p:cNvPr id="36" name="TextBox 36"/>
          <p:cNvSpPr txBox="1"/>
          <p:nvPr/>
        </p:nvSpPr>
        <p:spPr>
          <a:xfrm>
            <a:off x="1062322" y="855675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37" name="TextBox 37"/>
          <p:cNvSpPr txBox="1"/>
          <p:nvPr/>
        </p:nvSpPr>
        <p:spPr>
          <a:xfrm>
            <a:off x="1062322" y="892343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38" name="TextBox 38"/>
          <p:cNvSpPr txBox="1"/>
          <p:nvPr/>
        </p:nvSpPr>
        <p:spPr>
          <a:xfrm>
            <a:off x="1062322" y="928538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9" name="TextBox 39"/>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06712"/>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5" name="TextBox 15"/>
          <p:cNvSpPr txBox="1"/>
          <p:nvPr/>
        </p:nvSpPr>
        <p:spPr>
          <a:xfrm>
            <a:off x="860623" y="1306712"/>
            <a:ext cx="6245972" cy="12858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Każda/y z członkiń/ członków Komisji zobowiązana/y jest do zachowania obiektywizmu, bezstronności i poufności przy dokonywaniu ocen konkretnych przypadków, pod rygorem sankcji wynikających z obowiązujących przepisów prawa. Członkinie/ członkowie Komisji nie mogą kopiować w celu udostępnienia, ani też w jakikolwiek sposób udostępniać lub rozpowszechniać dokumentów dotyczących rozpatrywanego przypadku zjawiska niepożądanego w Stowarzyszeniu. Dane zawarte w materiałach i dokumentach Komisji mogą zawierać dane osobowe i podlegają ochronie przewidzianej w obowiązujących przepisach prawa o ochronie danych osobowych. </a:t>
            </a:r>
          </a:p>
        </p:txBody>
      </p:sp>
      <p:sp>
        <p:nvSpPr>
          <p:cNvPr id="16" name="TextBox 16"/>
          <p:cNvSpPr txBox="1"/>
          <p:nvPr/>
        </p:nvSpPr>
        <p:spPr>
          <a:xfrm>
            <a:off x="577793" y="28185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17" name="TextBox 17"/>
          <p:cNvSpPr txBox="1"/>
          <p:nvPr/>
        </p:nvSpPr>
        <p:spPr>
          <a:xfrm>
            <a:off x="853289" y="2818594"/>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Członkinią/członkiem Komisji nie może być:</a:t>
            </a:r>
          </a:p>
        </p:txBody>
      </p:sp>
      <p:sp>
        <p:nvSpPr>
          <p:cNvPr id="18" name="TextBox 18"/>
          <p:cNvSpPr txBox="1"/>
          <p:nvPr/>
        </p:nvSpPr>
        <p:spPr>
          <a:xfrm>
            <a:off x="1030341" y="318054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304947" y="3180544"/>
            <a:ext cx="5801648" cy="12858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której dotyczy Zawiadomienie;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osoba pozostająca z osobą przekazującą Zawiadomienie  lub z osobą wskazaną   Zawiadomieniu jako domniemana ofiara albo domniemana sprawczyni/ domniemany sprawca – w  stosunku prawnym lub faktycznym budzącym uzasadnione wątpliwości co do jej obiektywizmu i bezstronności. </a:t>
            </a:r>
          </a:p>
          <a:p>
            <a:pPr algn="just">
              <a:lnSpc>
                <a:spcPts val="1439"/>
              </a:lnSpc>
              <a:spcBef>
                <a:spcPct val="0"/>
              </a:spcBef>
            </a:pPr>
            <a:endParaRPr lang="en-US" sz="1200" spc="-48">
              <a:solidFill>
                <a:srgbClr val="000000"/>
              </a:solidFill>
              <a:latin typeface="Arimo"/>
            </a:endParaRPr>
          </a:p>
        </p:txBody>
      </p:sp>
      <p:sp>
        <p:nvSpPr>
          <p:cNvPr id="20" name="TextBox 20"/>
          <p:cNvSpPr txBox="1"/>
          <p:nvPr/>
        </p:nvSpPr>
        <p:spPr>
          <a:xfrm>
            <a:off x="1030341" y="360916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556079" y="44187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2" name="TextBox 22"/>
          <p:cNvSpPr txBox="1"/>
          <p:nvPr/>
        </p:nvSpPr>
        <p:spPr>
          <a:xfrm>
            <a:off x="853289" y="4418794"/>
            <a:ext cx="6253306"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Stowarzyszenia wyznacza niezwłocznie inną osobę w zastępstwie członkini/ członka Komisji podlegającego wyłączeniu z przyczyn wymienionych w ust. 8.</a:t>
            </a:r>
          </a:p>
        </p:txBody>
      </p:sp>
      <p:sp>
        <p:nvSpPr>
          <p:cNvPr id="23" name="TextBox 23"/>
          <p:cNvSpPr txBox="1"/>
          <p:nvPr/>
        </p:nvSpPr>
        <p:spPr>
          <a:xfrm>
            <a:off x="540005" y="496171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4" name="TextBox 24"/>
          <p:cNvSpPr txBox="1"/>
          <p:nvPr/>
        </p:nvSpPr>
        <p:spPr>
          <a:xfrm>
            <a:off x="853289" y="4961719"/>
            <a:ext cx="6253306"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członkini bądź członek Komisji wyznaczony przez osobę będącą Przewodniczącą/ym Komisji. </a:t>
            </a:r>
          </a:p>
        </p:txBody>
      </p:sp>
      <p:sp>
        <p:nvSpPr>
          <p:cNvPr id="25" name="TextBox 25"/>
          <p:cNvSpPr txBox="1"/>
          <p:nvPr/>
        </p:nvSpPr>
        <p:spPr>
          <a:xfrm>
            <a:off x="203300" y="5790295"/>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26" name="TextBox 26"/>
          <p:cNvSpPr txBox="1"/>
          <p:nvPr/>
        </p:nvSpPr>
        <p:spPr>
          <a:xfrm>
            <a:off x="853289" y="6437962"/>
            <a:ext cx="6253306"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rozpoczyna postępowanie niezwłocznie, najpóźniej 7 dni od jej powołania przez Przewodniczącą/ego.</a:t>
            </a:r>
          </a:p>
        </p:txBody>
      </p:sp>
      <p:sp>
        <p:nvSpPr>
          <p:cNvPr id="27" name="TextBox 27"/>
          <p:cNvSpPr txBox="1"/>
          <p:nvPr/>
        </p:nvSpPr>
        <p:spPr>
          <a:xfrm>
            <a:off x="532671" y="6459657"/>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8" name="TextBox 28"/>
          <p:cNvSpPr txBox="1"/>
          <p:nvPr/>
        </p:nvSpPr>
        <p:spPr>
          <a:xfrm>
            <a:off x="853289" y="6980755"/>
            <a:ext cx="6253306"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Stowarzyszenia wyposaża Komisję w środki (w tym pomieszczenie i materiały) konieczne do wykonywania jej zadań. </a:t>
            </a:r>
          </a:p>
        </p:txBody>
      </p:sp>
      <p:sp>
        <p:nvSpPr>
          <p:cNvPr id="29" name="TextBox 29"/>
          <p:cNvSpPr txBox="1"/>
          <p:nvPr/>
        </p:nvSpPr>
        <p:spPr>
          <a:xfrm>
            <a:off x="532671" y="698068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853289" y="7523614"/>
            <a:ext cx="6253306"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nie powinien przekroczyć 30 dni, licząc od dnia rozpoczęcia Postępowania o którym mowa w ust. 1.Posiedzenia Komisji realizowane w trybie zdalnym lub bezpośrednim zwołuje Przewodnicząca/y Komisji.</a:t>
            </a:r>
          </a:p>
        </p:txBody>
      </p:sp>
      <p:sp>
        <p:nvSpPr>
          <p:cNvPr id="31" name="TextBox 31"/>
          <p:cNvSpPr txBox="1"/>
          <p:nvPr/>
        </p:nvSpPr>
        <p:spPr>
          <a:xfrm>
            <a:off x="532671" y="752354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2" name="TextBox 32"/>
          <p:cNvSpPr txBox="1"/>
          <p:nvPr/>
        </p:nvSpPr>
        <p:spPr>
          <a:xfrm>
            <a:off x="853289" y="8247315"/>
            <a:ext cx="6253306" cy="359073"/>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a:t>
            </a:r>
            <a:r>
              <a:rPr lang="en-US" sz="1200" spc="-48" err="1">
                <a:solidFill>
                  <a:srgbClr val="000000"/>
                </a:solidFill>
                <a:latin typeface="Arimo"/>
              </a:rPr>
              <a:t>zakończeniu</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w </a:t>
            </a:r>
            <a:r>
              <a:rPr lang="en-US" sz="1200" spc="-48" err="1">
                <a:solidFill>
                  <a:srgbClr val="000000"/>
                </a:solidFill>
                <a:latin typeface="Arimo"/>
              </a:rPr>
              <a:t>ciągu</a:t>
            </a:r>
            <a:r>
              <a:rPr lang="en-US" sz="1200" spc="-48">
                <a:solidFill>
                  <a:srgbClr val="000000"/>
                </a:solidFill>
                <a:latin typeface="Arimo"/>
              </a:rPr>
              <a:t> 3 </a:t>
            </a:r>
            <a:r>
              <a:rPr lang="en-US" sz="1200" spc="-48" err="1">
                <a:solidFill>
                  <a:srgbClr val="000000"/>
                </a:solidFill>
                <a:latin typeface="Arimo"/>
              </a:rPr>
              <a:t>dni</a:t>
            </a:r>
            <a:r>
              <a:rPr lang="en-US" sz="1200" spc="-48">
                <a:solidFill>
                  <a:srgbClr val="000000"/>
                </a:solidFill>
                <a:latin typeface="Arimo"/>
              </a:rPr>
              <a:t> </a:t>
            </a:r>
            <a:r>
              <a:rPr lang="en-US" sz="1200" spc="-48" err="1">
                <a:solidFill>
                  <a:srgbClr val="000000"/>
                </a:solidFill>
                <a:latin typeface="Arimo"/>
              </a:rPr>
              <a:t>sporządza</a:t>
            </a:r>
            <a:r>
              <a:rPr lang="en-US" sz="1200" spc="-48">
                <a:solidFill>
                  <a:srgbClr val="000000"/>
                </a:solidFill>
                <a:latin typeface="Arimo"/>
              </a:rPr>
              <a:t> </a:t>
            </a:r>
            <a:r>
              <a:rPr lang="en-US" sz="1200" spc="-48" err="1">
                <a:solidFill>
                  <a:srgbClr val="000000"/>
                </a:solidFill>
                <a:latin typeface="Arimo"/>
              </a:rPr>
              <a:t>Sprawozdanie</a:t>
            </a:r>
            <a:r>
              <a:rPr lang="en-US" sz="1200" spc="-48">
                <a:solidFill>
                  <a:srgbClr val="000000"/>
                </a:solidFill>
                <a:latin typeface="Arimo"/>
              </a:rPr>
              <a:t> </a:t>
            </a:r>
            <a:r>
              <a:rPr lang="en-US" sz="1200" spc="-48" err="1">
                <a:solidFill>
                  <a:srgbClr val="000000"/>
                </a:solidFill>
                <a:latin typeface="Arimo"/>
              </a:rPr>
              <a:t>wraz</a:t>
            </a:r>
            <a:r>
              <a:rPr lang="en-US" sz="1200" spc="-48">
                <a:solidFill>
                  <a:srgbClr val="000000"/>
                </a:solidFill>
                <a:latin typeface="Arimo"/>
              </a:rPr>
              <a:t>                                   z </a:t>
            </a:r>
            <a:r>
              <a:rPr lang="en-US" sz="1200" spc="-48" err="1">
                <a:solidFill>
                  <a:srgbClr val="000000"/>
                </a:solidFill>
                <a:latin typeface="Arimo"/>
              </a:rPr>
              <a:t>uzasadnieniem</a:t>
            </a:r>
            <a:r>
              <a:rPr lang="en-US" sz="1200" spc="-48">
                <a:solidFill>
                  <a:srgbClr val="000000"/>
                </a:solidFill>
                <a:latin typeface="Arimo"/>
              </a:rPr>
              <a:t>, które </a:t>
            </a:r>
            <a:r>
              <a:rPr lang="en-US" sz="1200" spc="-48" err="1">
                <a:solidFill>
                  <a:srgbClr val="000000"/>
                </a:solidFill>
                <a:latin typeface="Arimo"/>
              </a:rPr>
              <a:t>przekazuje</a:t>
            </a:r>
            <a:r>
              <a:rPr lang="en-US" sz="1200" spc="-48">
                <a:solidFill>
                  <a:srgbClr val="000000"/>
                </a:solidFill>
                <a:latin typeface="Arimo"/>
              </a:rPr>
              <a:t> </a:t>
            </a:r>
            <a:r>
              <a:rPr lang="en-US" sz="1200" spc="-48" err="1">
                <a:solidFill>
                  <a:srgbClr val="000000"/>
                </a:solidFill>
                <a:latin typeface="Arimo"/>
              </a:rPr>
              <a:t>zarządowi</a:t>
            </a:r>
            <a:r>
              <a:rPr lang="en-US" sz="1200" spc="-48">
                <a:solidFill>
                  <a:srgbClr val="000000"/>
                </a:solidFill>
                <a:latin typeface="Arimo"/>
              </a:rPr>
              <a:t> </a:t>
            </a:r>
            <a:r>
              <a:rPr lang="en-US" sz="1200" spc="-48" err="1">
                <a:solidFill>
                  <a:srgbClr val="000000"/>
                </a:solidFill>
                <a:latin typeface="Arimo"/>
              </a:rPr>
              <a:t>Stowarzyszenia</a:t>
            </a:r>
            <a:r>
              <a:rPr lang="en-US" sz="1200" spc="-48">
                <a:solidFill>
                  <a:srgbClr val="000000"/>
                </a:solidFill>
                <a:latin typeface="Arimo"/>
              </a:rPr>
              <a:t>.</a:t>
            </a:r>
          </a:p>
        </p:txBody>
      </p:sp>
      <p:sp>
        <p:nvSpPr>
          <p:cNvPr id="33" name="TextBox 33"/>
          <p:cNvSpPr txBox="1"/>
          <p:nvPr/>
        </p:nvSpPr>
        <p:spPr>
          <a:xfrm>
            <a:off x="845955" y="8790108"/>
            <a:ext cx="62606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Stowarzyszenia oraz zgoda obu stron Postepowania. Zasady określone w § 7 ust. 9 stosuje się odpowiednio.</a:t>
            </a:r>
          </a:p>
        </p:txBody>
      </p:sp>
      <p:sp>
        <p:nvSpPr>
          <p:cNvPr id="34" name="TextBox 34"/>
          <p:cNvSpPr txBox="1"/>
          <p:nvPr/>
        </p:nvSpPr>
        <p:spPr>
          <a:xfrm>
            <a:off x="532671" y="8247315"/>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35" name="TextBox 35"/>
          <p:cNvSpPr txBox="1"/>
          <p:nvPr/>
        </p:nvSpPr>
        <p:spPr>
          <a:xfrm>
            <a:off x="532671" y="879010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36" name="TextBox 36"/>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577793" y="1468147"/>
            <a:ext cx="6412551" cy="542925"/>
            <a:chOff x="0" y="0"/>
            <a:chExt cx="8550068" cy="723900"/>
          </a:xfrm>
        </p:grpSpPr>
        <p:sp>
          <p:nvSpPr>
            <p:cNvPr id="15" name="TextBox 1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6" name="TextBox 16"/>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mediacyjnego nie powinien być dłuższy niż 14 dni. Na zgodny wniosek stron Postępowania lub z innych ważnych powodów Komisja może termin przedłużyć,                           w szczególności, jeśli zaistnieje prawdopodobieństwo ugodowego zakończenia sprawy. </a:t>
              </a:r>
            </a:p>
          </p:txBody>
        </p:sp>
      </p:grpSp>
      <p:sp>
        <p:nvSpPr>
          <p:cNvPr id="17" name="TextBox 17"/>
          <p:cNvSpPr txBox="1"/>
          <p:nvPr/>
        </p:nvSpPr>
        <p:spPr>
          <a:xfrm>
            <a:off x="569656" y="218387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8" name="TextBox 18"/>
          <p:cNvSpPr txBox="1"/>
          <p:nvPr/>
        </p:nvSpPr>
        <p:spPr>
          <a:xfrm>
            <a:off x="849221" y="2183878"/>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 </a:t>
            </a:r>
          </a:p>
        </p:txBody>
      </p:sp>
      <p:sp>
        <p:nvSpPr>
          <p:cNvPr id="19" name="TextBox 19"/>
          <p:cNvSpPr txBox="1"/>
          <p:nvPr/>
        </p:nvSpPr>
        <p:spPr>
          <a:xfrm>
            <a:off x="845152" y="2851984"/>
            <a:ext cx="6137055" cy="359073"/>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Ugodę</a:t>
            </a:r>
            <a:r>
              <a:rPr lang="en-US" sz="1200" spc="-48">
                <a:solidFill>
                  <a:srgbClr val="000000"/>
                </a:solidFill>
                <a:latin typeface="Arimo"/>
              </a:rPr>
              <a:t> </a:t>
            </a:r>
            <a:r>
              <a:rPr lang="en-US" sz="1200" spc="-48" err="1">
                <a:solidFill>
                  <a:srgbClr val="000000"/>
                </a:solidFill>
                <a:latin typeface="Arimo"/>
              </a:rPr>
              <a:t>podpisują</a:t>
            </a:r>
            <a:r>
              <a:rPr lang="en-US" sz="1200" spc="-48">
                <a:solidFill>
                  <a:srgbClr val="000000"/>
                </a:solidFill>
                <a:latin typeface="Arimo"/>
              </a:rPr>
              <a:t> </a:t>
            </a:r>
            <a:r>
              <a:rPr lang="en-US" sz="1200" spc="-48" err="1">
                <a:solidFill>
                  <a:srgbClr val="000000"/>
                </a:solidFill>
                <a:latin typeface="Arimo"/>
              </a:rPr>
              <a:t>obie</a:t>
            </a:r>
            <a:r>
              <a:rPr lang="en-US" sz="1200" spc="-48">
                <a:solidFill>
                  <a:srgbClr val="000000"/>
                </a:solidFill>
                <a:latin typeface="Arimo"/>
              </a:rPr>
              <a:t> </a:t>
            </a:r>
            <a:r>
              <a:rPr lang="en-US" sz="1200" spc="-48" err="1">
                <a:solidFill>
                  <a:srgbClr val="000000"/>
                </a:solidFill>
                <a:latin typeface="Arimo"/>
              </a:rPr>
              <a:t>strony</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oraz </a:t>
            </a:r>
            <a:r>
              <a:rPr lang="en-US" sz="1200" spc="-48" err="1">
                <a:solidFill>
                  <a:srgbClr val="000000"/>
                </a:solidFill>
                <a:latin typeface="Arimo"/>
              </a:rPr>
              <a:t>Mediatorka</a:t>
            </a:r>
            <a:r>
              <a:rPr lang="en-US" sz="1200" spc="-48">
                <a:solidFill>
                  <a:srgbClr val="000000"/>
                </a:solidFill>
                <a:latin typeface="Arimo"/>
              </a:rPr>
              <a:t>/Mediator.</a:t>
            </a:r>
            <a:r>
              <a:rPr lang="pl-PL" sz="1200" spc="-48">
                <a:solidFill>
                  <a:srgbClr val="000000"/>
                </a:solidFill>
                <a:latin typeface="Arimo"/>
              </a:rPr>
              <a:t> </a:t>
            </a:r>
            <a:r>
              <a:rPr lang="en-US" sz="1200" spc="-48" err="1">
                <a:solidFill>
                  <a:srgbClr val="000000"/>
                </a:solidFill>
                <a:latin typeface="Arimo"/>
              </a:rPr>
              <a:t>Zawarcie</a:t>
            </a:r>
            <a:r>
              <a:rPr lang="en-US" sz="1200" spc="-48">
                <a:solidFill>
                  <a:srgbClr val="000000"/>
                </a:solidFill>
                <a:latin typeface="Arimo"/>
              </a:rPr>
              <a:t> </a:t>
            </a:r>
            <a:r>
              <a:rPr lang="en-US" sz="1200" spc="-48" err="1">
                <a:solidFill>
                  <a:srgbClr val="000000"/>
                </a:solidFill>
                <a:latin typeface="Arimo"/>
              </a:rPr>
              <a:t>ugody</a:t>
            </a:r>
            <a:r>
              <a:rPr lang="en-US" sz="1200" spc="-48">
                <a:solidFill>
                  <a:srgbClr val="000000"/>
                </a:solidFill>
                <a:latin typeface="Arimo"/>
              </a:rPr>
              <a:t> </a:t>
            </a:r>
            <a:r>
              <a:rPr lang="en-US" sz="1200" spc="-48" err="1">
                <a:solidFill>
                  <a:srgbClr val="000000"/>
                </a:solidFill>
                <a:latin typeface="Arimo"/>
              </a:rPr>
              <a:t>kończy</a:t>
            </a:r>
            <a:r>
              <a:rPr lang="en-US" sz="1200" spc="-48">
                <a:solidFill>
                  <a:srgbClr val="000000"/>
                </a:solidFill>
                <a:latin typeface="Arimo"/>
              </a:rPr>
              <a:t> </a:t>
            </a:r>
            <a:r>
              <a:rPr lang="en-US" sz="1200" spc="-48" err="1">
                <a:solidFill>
                  <a:srgbClr val="000000"/>
                </a:solidFill>
                <a:latin typeface="Arimo"/>
              </a:rPr>
              <a:t>bieg</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a:t>
            </a:r>
          </a:p>
        </p:txBody>
      </p:sp>
      <p:sp>
        <p:nvSpPr>
          <p:cNvPr id="20" name="TextBox 20"/>
          <p:cNvSpPr txBox="1"/>
          <p:nvPr/>
        </p:nvSpPr>
        <p:spPr>
          <a:xfrm>
            <a:off x="569656" y="285198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grpSp>
        <p:nvGrpSpPr>
          <p:cNvPr id="21" name="Group 21"/>
          <p:cNvGrpSpPr/>
          <p:nvPr/>
        </p:nvGrpSpPr>
        <p:grpSpPr>
          <a:xfrm>
            <a:off x="569656" y="5013960"/>
            <a:ext cx="6412551" cy="361950"/>
            <a:chOff x="0" y="0"/>
            <a:chExt cx="8550068" cy="4826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3" name="TextBox 23"/>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Sprawozdanie powinno zawierać opis przeprowadzonych przez Komisję czynności, ustaleń dotyczących stanu faktycznego, wnioski oraz rekomendacje.</a:t>
              </a:r>
            </a:p>
          </p:txBody>
        </p:sp>
      </p:grpSp>
      <p:grpSp>
        <p:nvGrpSpPr>
          <p:cNvPr id="24" name="Group 24"/>
          <p:cNvGrpSpPr/>
          <p:nvPr/>
        </p:nvGrpSpPr>
        <p:grpSpPr>
          <a:xfrm>
            <a:off x="577793" y="5566278"/>
            <a:ext cx="6412551" cy="723900"/>
            <a:chOff x="0" y="0"/>
            <a:chExt cx="8550068" cy="965200"/>
          </a:xfrm>
        </p:grpSpPr>
        <p:sp>
          <p:nvSpPr>
            <p:cNvPr id="25" name="TextBox 2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6" name="TextBox 26"/>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Stowarzyszenie, na podstawie sprawozdania oraz niezależnie od zaleceń w nim zawartych,                 w zależności od charakteru i skali niepożądanych zachowań i zdarzeń, podejmuje działania zmierzające do wyeliminowania stwierdzonych nieprawidłowości i wdraża działania przeciwdziałające ich powstawaniu i ponownemu wystąpieniu.</a:t>
              </a:r>
            </a:p>
          </p:txBody>
        </p:sp>
      </p:grpSp>
      <p:grpSp>
        <p:nvGrpSpPr>
          <p:cNvPr id="27" name="Group 27"/>
          <p:cNvGrpSpPr/>
          <p:nvPr/>
        </p:nvGrpSpPr>
        <p:grpSpPr>
          <a:xfrm>
            <a:off x="569656" y="7394549"/>
            <a:ext cx="6412551" cy="904875"/>
            <a:chOff x="0" y="0"/>
            <a:chExt cx="8550068" cy="12065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29" name="TextBox 29"/>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Sprawczyni/sprawca zjawiska niepożądanego w zatrudnieniu może zostać pociągnięta/y przez Stowarzyszenie jako Pracodawcę do odpowiedzialności finansowej za wyrządzoną szkodę, lub może zostać ukarana/y w inny sposób, w tym za pomocą kary porządkowej lub rozwiązania stosunku pracy, bądź rozwiązania umowy o pracę bez zachowania okresu wypowiedzenia, z winy pracownicy/pracownika (w tzw. trybie dyscyplinarnym).</a:t>
              </a:r>
            </a:p>
          </p:txBody>
        </p:sp>
      </p:grpSp>
      <p:sp>
        <p:nvSpPr>
          <p:cNvPr id="30" name="TextBox 30"/>
          <p:cNvSpPr txBox="1"/>
          <p:nvPr/>
        </p:nvSpPr>
        <p:spPr>
          <a:xfrm>
            <a:off x="845152" y="3404301"/>
            <a:ext cx="6137055" cy="16478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przypadku nieprzekazania sprawy do postępowania mediacyjnego lub niezawarcia ugody, Komisja podejmuje decyzję w sprawie zwykłą większością głosów, w terminie określonym w ust. 3. Komisja w ciągu 3 dni sporządza Sprawozdanie wraz z uzasadnieniem, które przekazuje zarządowi Stowarzyszenia. Zawiadamiająca/y, osoba wskazana w Zawiadomieniu jako domniemana ofiara oraz osoba wskazana w Zawiadomieniu jako domniemana sprawczyni/domniemany sprawca, otrzymują ze strony Stowarzyszenia wyciąg ze sprawozdania zawierający najważniejsze ustalenia Komisji i ewentualne rekomendacje do wdrożenia, na które zgodzi się Stowarzyszenie.</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569656" y="3404301"/>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grpSp>
        <p:nvGrpSpPr>
          <p:cNvPr id="32" name="Group 32"/>
          <p:cNvGrpSpPr/>
          <p:nvPr/>
        </p:nvGrpSpPr>
        <p:grpSpPr>
          <a:xfrm>
            <a:off x="569656" y="6480413"/>
            <a:ext cx="6412551" cy="723900"/>
            <a:chOff x="0" y="0"/>
            <a:chExt cx="8550068" cy="965200"/>
          </a:xfrm>
        </p:grpSpPr>
        <p:sp>
          <p:nvSpPr>
            <p:cNvPr id="33" name="TextBox 33"/>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sp>
          <p:nvSpPr>
            <p:cNvPr id="34" name="TextBox 34"/>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w przypadku ustalenia, iż określona osoba faktycznie była zdaniem Komisji ofiarą zjawiska niepożądanego w zatrudnieniu, czynności zaradcze mogą polegać np. na  zaproponowaniu ofierze przeniesienia na inne stanowisko pracy lub do innego miejsca zlecenia/zaangażowania, bądź zastosowania innej formy zatrudnienia czy zaangażowania. </a:t>
              </a:r>
            </a:p>
          </p:txBody>
        </p:sp>
      </p:grpSp>
      <p:grpSp>
        <p:nvGrpSpPr>
          <p:cNvPr id="35" name="Group 35"/>
          <p:cNvGrpSpPr/>
          <p:nvPr/>
        </p:nvGrpSpPr>
        <p:grpSpPr>
          <a:xfrm>
            <a:off x="577793" y="8489593"/>
            <a:ext cx="6412551" cy="1085850"/>
            <a:chOff x="0" y="0"/>
            <a:chExt cx="8550068" cy="1447800"/>
          </a:xfrm>
        </p:grpSpPr>
        <p:sp>
          <p:nvSpPr>
            <p:cNvPr id="36" name="TextBox 3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37" name="TextBox 37"/>
            <p:cNvSpPr txBox="1"/>
            <p:nvPr/>
          </p:nvSpPr>
          <p:spPr>
            <a:xfrm>
              <a:off x="367328" y="-19050"/>
              <a:ext cx="8182740" cy="1466850"/>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Sprawczyni</a:t>
              </a:r>
              <a:r>
                <a:rPr lang="en-US" sz="1200" spc="-48">
                  <a:solidFill>
                    <a:srgbClr val="000000"/>
                  </a:solidFill>
                  <a:latin typeface="Arimo"/>
                </a:rPr>
                <a:t>/</a:t>
              </a:r>
              <a:r>
                <a:rPr lang="en-US" sz="1200" spc="-48" err="1">
                  <a:solidFill>
                    <a:srgbClr val="000000"/>
                  </a:solidFill>
                  <a:latin typeface="Arimo"/>
                </a:rPr>
                <a:t>sprawca</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wolontaryjnym</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zostać</a:t>
              </a:r>
              <a:r>
                <a:rPr lang="en-US" sz="1200" spc="-48">
                  <a:solidFill>
                    <a:srgbClr val="000000"/>
                  </a:solidFill>
                  <a:latin typeface="Arimo"/>
                </a:rPr>
                <a:t> </a:t>
              </a:r>
              <a:r>
                <a:rPr lang="en-US" sz="1200" spc="-48" err="1">
                  <a:solidFill>
                    <a:srgbClr val="000000"/>
                  </a:solidFill>
                  <a:latin typeface="Arimo"/>
                </a:rPr>
                <a:t>pociągnięta</a:t>
              </a:r>
              <a:r>
                <a:rPr lang="en-US" sz="1200" spc="-48">
                  <a:solidFill>
                    <a:srgbClr val="000000"/>
                  </a:solidFill>
                  <a:latin typeface="Arimo"/>
                </a:rPr>
                <a:t>/y przez </a:t>
              </a:r>
              <a:r>
                <a:rPr lang="en-US" sz="1200" spc="-48" err="1">
                  <a:solidFill>
                    <a:srgbClr val="000000"/>
                  </a:solidFill>
                  <a:latin typeface="Arimo"/>
                </a:rPr>
                <a:t>Stowarzyszenie</a:t>
              </a:r>
              <a:r>
                <a:rPr lang="en-US" sz="1200" spc="-48">
                  <a:solidFill>
                    <a:srgbClr val="000000"/>
                  </a:solidFill>
                  <a:latin typeface="Arimo"/>
                </a:rPr>
                <a:t> jako </a:t>
              </a:r>
              <a:r>
                <a:rPr lang="en-US" sz="1200" spc="-48" err="1">
                  <a:solidFill>
                    <a:srgbClr val="000000"/>
                  </a:solidFill>
                  <a:latin typeface="Arimo"/>
                </a:rPr>
                <a:t>zleceniodawcę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organizatora</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do </a:t>
              </a:r>
              <a:r>
                <a:rPr lang="en-US" sz="1200" spc="-48" err="1">
                  <a:solidFill>
                    <a:srgbClr val="000000"/>
                  </a:solidFill>
                  <a:latin typeface="Arimo"/>
                </a:rPr>
                <a:t>odpowiedzialności</a:t>
              </a:r>
              <a:r>
                <a:rPr lang="en-US" sz="1200" spc="-48">
                  <a:solidFill>
                    <a:srgbClr val="000000"/>
                  </a:solidFill>
                  <a:latin typeface="Arimo"/>
                </a:rPr>
                <a:t> </a:t>
              </a:r>
              <a:r>
                <a:rPr lang="en-US" sz="1200" spc="-48" err="1">
                  <a:solidFill>
                    <a:srgbClr val="000000"/>
                  </a:solidFill>
                  <a:latin typeface="Arimo"/>
                </a:rPr>
                <a:t>finansowej</a:t>
              </a:r>
              <a:r>
                <a:rPr lang="en-US" sz="1200" spc="-48">
                  <a:solidFill>
                    <a:srgbClr val="000000"/>
                  </a:solidFill>
                  <a:latin typeface="Arimo"/>
                </a:rPr>
                <a:t> za </a:t>
              </a:r>
              <a:r>
                <a:rPr lang="en-US" sz="1200" spc="-48" err="1">
                  <a:solidFill>
                    <a:srgbClr val="000000"/>
                  </a:solidFill>
                  <a:latin typeface="Arimo"/>
                </a:rPr>
                <a:t>wyrządzoną</a:t>
              </a:r>
              <a:r>
                <a:rPr lang="en-US" sz="1200" spc="-48">
                  <a:solidFill>
                    <a:srgbClr val="000000"/>
                  </a:solidFill>
                  <a:latin typeface="Arimo"/>
                </a:rPr>
                <a:t> </a:t>
              </a:r>
              <a:r>
                <a:rPr lang="en-US" sz="1200" spc="-48" err="1">
                  <a:solidFill>
                    <a:srgbClr val="000000"/>
                  </a:solidFill>
                  <a:latin typeface="Arimo"/>
                </a:rPr>
                <a:t>szkodę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zostać</a:t>
              </a:r>
              <a:r>
                <a:rPr lang="en-US" sz="1200" spc="-48">
                  <a:solidFill>
                    <a:srgbClr val="000000"/>
                  </a:solidFill>
                  <a:latin typeface="Arimo"/>
                </a:rPr>
                <a:t> </a:t>
              </a:r>
              <a:r>
                <a:rPr lang="en-US" sz="1200" spc="-48" err="1">
                  <a:solidFill>
                    <a:srgbClr val="000000"/>
                  </a:solidFill>
                  <a:latin typeface="Arimo"/>
                </a:rPr>
                <a:t>ukarana</a:t>
              </a:r>
              <a:r>
                <a:rPr lang="en-US" sz="1200" spc="-48">
                  <a:solidFill>
                    <a:srgbClr val="000000"/>
                  </a:solidFill>
                  <a:latin typeface="Arimo"/>
                </a:rPr>
                <a:t>/y w </a:t>
              </a:r>
              <a:r>
                <a:rPr lang="en-US" sz="1200" spc="-48" err="1">
                  <a:solidFill>
                    <a:srgbClr val="000000"/>
                  </a:solidFill>
                  <a:latin typeface="Arimo"/>
                </a:rPr>
                <a:t>inny</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w tym za </a:t>
              </a:r>
              <a:r>
                <a:rPr lang="en-US" sz="1200" spc="-48" err="1">
                  <a:solidFill>
                    <a:srgbClr val="000000"/>
                  </a:solidFill>
                  <a:latin typeface="Arimo"/>
                </a:rPr>
                <a:t>pomocą</a:t>
              </a:r>
              <a:r>
                <a:rPr lang="en-US" sz="1200" spc="-48">
                  <a:solidFill>
                    <a:srgbClr val="000000"/>
                  </a:solidFill>
                  <a:latin typeface="Arimo"/>
                </a:rPr>
                <a:t> </a:t>
              </a:r>
              <a:r>
                <a:rPr lang="en-US" sz="1200" spc="-48" err="1">
                  <a:solidFill>
                    <a:srgbClr val="000000"/>
                  </a:solidFill>
                  <a:latin typeface="Arimo"/>
                </a:rPr>
                <a:t>kary</a:t>
              </a:r>
              <a:r>
                <a:rPr lang="en-US" sz="1200" spc="-48">
                  <a:solidFill>
                    <a:srgbClr val="000000"/>
                  </a:solidFill>
                  <a:latin typeface="Arimo"/>
                </a:rPr>
                <a:t> </a:t>
              </a:r>
              <a:r>
                <a:rPr lang="en-US" sz="1200" spc="-48" err="1">
                  <a:solidFill>
                    <a:srgbClr val="000000"/>
                  </a:solidFill>
                  <a:latin typeface="Arimo"/>
                </a:rPr>
                <a:t>porządkowej</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rozwiązania</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w tym </a:t>
              </a:r>
              <a:r>
                <a:rPr lang="en-US" sz="1200" spc="-48" err="1">
                  <a:solidFill>
                    <a:srgbClr val="000000"/>
                  </a:solidFill>
                  <a:latin typeface="Arimo"/>
                </a:rPr>
                <a:t>rozwiązania</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zlecenia</a:t>
              </a:r>
              <a:r>
                <a:rPr lang="en-US" sz="1200" spc="-48">
                  <a:solidFill>
                    <a:srgbClr val="000000"/>
                  </a:solidFill>
                  <a:latin typeface="Arimo"/>
                </a:rPr>
                <a:t>/</a:t>
              </a:r>
              <a:r>
                <a:rPr lang="en-US" sz="1200" spc="-48" err="1">
                  <a:solidFill>
                    <a:srgbClr val="000000"/>
                  </a:solidFill>
                  <a:latin typeface="Arimo"/>
                </a:rPr>
                <a:t>porozumienia</a:t>
              </a:r>
              <a:r>
                <a:rPr lang="en-US" sz="1200" spc="-48">
                  <a:solidFill>
                    <a:srgbClr val="000000"/>
                  </a:solidFill>
                  <a:latin typeface="Arimo"/>
                </a:rPr>
                <a:t> z winy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realizującej</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a:t>
              </a:r>
              <a:r>
                <a:rPr lang="en-US" sz="1200" spc="-48" err="1">
                  <a:solidFill>
                    <a:srgbClr val="000000"/>
                  </a:solidFill>
                  <a:latin typeface="Arimo"/>
                </a:rPr>
                <a:t>wolontariat</a:t>
              </a:r>
              <a:r>
                <a:rPr lang="en-US" sz="1200" spc="-48">
                  <a:solidFill>
                    <a:srgbClr val="000000"/>
                  </a:solidFill>
                  <a:latin typeface="Arimo"/>
                </a:rPr>
                <a:t>, w </a:t>
              </a:r>
              <a:r>
                <a:rPr lang="en-US" sz="1200" spc="-48" err="1">
                  <a:solidFill>
                    <a:srgbClr val="000000"/>
                  </a:solidFill>
                  <a:latin typeface="Arimo"/>
                </a:rPr>
                <a:t>trybie</a:t>
              </a:r>
              <a:r>
                <a:rPr lang="en-US" sz="1200" spc="-48">
                  <a:solidFill>
                    <a:srgbClr val="000000"/>
                  </a:solidFill>
                  <a:latin typeface="Arimo"/>
                </a:rPr>
                <a:t> </a:t>
              </a:r>
              <a:r>
                <a:rPr lang="en-US" sz="1200" spc="-48" err="1">
                  <a:solidFill>
                    <a:srgbClr val="000000"/>
                  </a:solidFill>
                  <a:latin typeface="Arimo"/>
                </a:rPr>
                <a:t>tzw</a:t>
              </a:r>
              <a:r>
                <a:rPr lang="en-US" sz="1200" spc="-48">
                  <a:solidFill>
                    <a:srgbClr val="000000"/>
                  </a:solidFill>
                  <a:latin typeface="Arimo"/>
                </a:rPr>
                <a:t>. </a:t>
              </a:r>
              <a:r>
                <a:rPr lang="en-US" sz="1200" spc="-48" err="1">
                  <a:solidFill>
                    <a:srgbClr val="000000"/>
                  </a:solidFill>
                  <a:latin typeface="Arimo"/>
                </a:rPr>
                <a:t>natychmiastowym</a:t>
              </a:r>
              <a:r>
                <a:rPr lang="en-US" sz="1200" spc="-48">
                  <a:solidFill>
                    <a:srgbClr val="000000"/>
                  </a:solidFill>
                  <a:latin typeface="Arimo"/>
                </a:rPr>
                <a:t>.</a:t>
              </a:r>
            </a:p>
          </p:txBody>
        </p:sp>
      </p:grpSp>
      <p:sp>
        <p:nvSpPr>
          <p:cNvPr id="38" name="TextBox 38"/>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364806" y="1433847"/>
            <a:ext cx="4696539" cy="74295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5" name="Group 15"/>
          <p:cNvGrpSpPr/>
          <p:nvPr/>
        </p:nvGrpSpPr>
        <p:grpSpPr>
          <a:xfrm>
            <a:off x="573724" y="2642781"/>
            <a:ext cx="6412551" cy="361950"/>
            <a:chOff x="0" y="0"/>
            <a:chExt cx="8550068" cy="482600"/>
          </a:xfrm>
        </p:grpSpPr>
        <p:sp>
          <p:nvSpPr>
            <p:cNvPr id="16" name="TextBox 1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7" name="TextBox 1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Stowarzyszenie dokłada wszelkich starań mających na celu ochronę danych osobowych przetwarzanych w związku z realizacją zadań wynikających z niniejszej Procedury.</a:t>
              </a:r>
            </a:p>
          </p:txBody>
        </p:sp>
      </p:grpSp>
      <p:grpSp>
        <p:nvGrpSpPr>
          <p:cNvPr id="18" name="Group 18"/>
          <p:cNvGrpSpPr/>
          <p:nvPr/>
        </p:nvGrpSpPr>
        <p:grpSpPr>
          <a:xfrm>
            <a:off x="573724" y="3195231"/>
            <a:ext cx="6412551" cy="1085850"/>
            <a:chOff x="0" y="0"/>
            <a:chExt cx="8550068" cy="1447800"/>
          </a:xfrm>
        </p:grpSpPr>
        <p:sp>
          <p:nvSpPr>
            <p:cNvPr id="19" name="TextBox 1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0" name="TextBox 20"/>
            <p:cNvSpPr txBox="1"/>
            <p:nvPr/>
          </p:nvSpPr>
          <p:spPr>
            <a:xfrm>
              <a:off x="367328" y="-19050"/>
              <a:ext cx="8182740"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Osoby zaangażowane w Postępowanie dotyczące przeciwdziałaniu zjawisk niepożądanych                   w Stowarzyszeniu, są upoważnione do przetwarzania danych osobowych osób występujących             w Postępowaniu, w szczególności osób wskazanych w Zawiadomieniu, wyłącznie w celu wynikającym z prowadzonego Postępowania oraz są zobowiązania do zachowania tych danych            w poufności, pod rygorem sankcji wynikających z obowiązujących przepisów prawa. </a:t>
              </a:r>
            </a:p>
            <a:p>
              <a:pPr algn="just">
                <a:lnSpc>
                  <a:spcPts val="1439"/>
                </a:lnSpc>
                <a:spcBef>
                  <a:spcPct val="0"/>
                </a:spcBef>
              </a:pPr>
              <a:endParaRPr lang="en-US" sz="1200" spc="-48">
                <a:solidFill>
                  <a:srgbClr val="000000"/>
                </a:solidFill>
                <a:latin typeface="Arimo"/>
              </a:endParaRPr>
            </a:p>
          </p:txBody>
        </p:sp>
      </p:grpSp>
      <p:grpSp>
        <p:nvGrpSpPr>
          <p:cNvPr id="21" name="Group 21"/>
          <p:cNvGrpSpPr/>
          <p:nvPr/>
        </p:nvGrpSpPr>
        <p:grpSpPr>
          <a:xfrm>
            <a:off x="573724" y="4290606"/>
            <a:ext cx="6412551" cy="542925"/>
            <a:chOff x="0" y="0"/>
            <a:chExt cx="8550068" cy="7239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3" name="TextBox 23"/>
            <p:cNvSpPr txBox="1"/>
            <p:nvPr/>
          </p:nvSpPr>
          <p:spPr>
            <a:xfrm>
              <a:off x="367328" y="-19050"/>
              <a:ext cx="8182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Wszystkie osoby zaangażowane w Postępowanie oraz osoby składające Zawiadomienie </a:t>
              </a:r>
            </a:p>
            <a:p>
              <a:pPr algn="just">
                <a:lnSpc>
                  <a:spcPts val="1439"/>
                </a:lnSpc>
                <a:spcBef>
                  <a:spcPct val="0"/>
                </a:spcBef>
              </a:pPr>
              <a:r>
                <a:rPr lang="en-US" sz="1200" spc="-48">
                  <a:solidFill>
                    <a:srgbClr val="000000"/>
                  </a:solidFill>
                  <a:latin typeface="Arimo"/>
                </a:rPr>
                <a:t>i w nim wskazane, są informowane o przetwarzaniu przez Stowarzyszenie ich danych osobowych, zgodnie z treścią odpowiednich obowiązków informacyjnych stosowanych przez Stowarzyszenie. </a:t>
              </a:r>
            </a:p>
          </p:txBody>
        </p:sp>
      </p:grpSp>
      <p:sp>
        <p:nvSpPr>
          <p:cNvPr id="24" name="TextBox 24"/>
          <p:cNvSpPr txBox="1"/>
          <p:nvPr/>
        </p:nvSpPr>
        <p:spPr>
          <a:xfrm>
            <a:off x="3163911" y="5149381"/>
            <a:ext cx="123217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p:txBody>
      </p:sp>
      <p:grpSp>
        <p:nvGrpSpPr>
          <p:cNvPr id="25" name="Group 25"/>
          <p:cNvGrpSpPr/>
          <p:nvPr/>
        </p:nvGrpSpPr>
        <p:grpSpPr>
          <a:xfrm>
            <a:off x="573724" y="5863624"/>
            <a:ext cx="6412551" cy="361950"/>
            <a:chOff x="0" y="0"/>
            <a:chExt cx="8550068" cy="482600"/>
          </a:xfrm>
        </p:grpSpPr>
        <p:sp>
          <p:nvSpPr>
            <p:cNvPr id="26" name="TextBox 2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7" name="TextBox 2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Niniejsza Procedura wchodzi w życie z dniem jej ogłoszenia przez Stowarzyszenie „.............................”,  w zwyczajowo przyjęty sposób. </a:t>
              </a:r>
            </a:p>
          </p:txBody>
        </p:sp>
      </p:grpSp>
      <p:grpSp>
        <p:nvGrpSpPr>
          <p:cNvPr id="28" name="Group 28"/>
          <p:cNvGrpSpPr/>
          <p:nvPr/>
        </p:nvGrpSpPr>
        <p:grpSpPr>
          <a:xfrm>
            <a:off x="573724" y="6416074"/>
            <a:ext cx="6412551" cy="361950"/>
            <a:chOff x="0" y="0"/>
            <a:chExt cx="8550068" cy="482600"/>
          </a:xfrm>
        </p:grpSpPr>
        <p:sp>
          <p:nvSpPr>
            <p:cNvPr id="29" name="TextBox 2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367328" y="-19050"/>
              <a:ext cx="8182740" cy="5016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Przegląd Procedury jest podejmowany nie rzadziej niż raz na cztery lata. </a:t>
              </a:r>
            </a:p>
            <a:p>
              <a:pPr algn="just">
                <a:lnSpc>
                  <a:spcPts val="1439"/>
                </a:lnSpc>
                <a:spcBef>
                  <a:spcPct val="0"/>
                </a:spcBef>
              </a:pPr>
              <a:endParaRPr lang="en-US" sz="1200" spc="-48">
                <a:solidFill>
                  <a:srgbClr val="000000"/>
                </a:solidFill>
                <a:latin typeface="Arimo"/>
              </a:endParaRPr>
            </a:p>
          </p:txBody>
        </p:sp>
      </p:grpSp>
      <p:grpSp>
        <p:nvGrpSpPr>
          <p:cNvPr id="31" name="Group 31"/>
          <p:cNvGrpSpPr/>
          <p:nvPr/>
        </p:nvGrpSpPr>
        <p:grpSpPr>
          <a:xfrm>
            <a:off x="573724" y="6787417"/>
            <a:ext cx="6412551" cy="723900"/>
            <a:chOff x="0" y="0"/>
            <a:chExt cx="8550068" cy="965200"/>
          </a:xfrm>
        </p:grpSpPr>
        <p:sp>
          <p:nvSpPr>
            <p:cNvPr id="32" name="TextBox 3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3" name="TextBox 33"/>
            <p:cNvSpPr txBox="1"/>
            <p:nvPr/>
          </p:nvSpPr>
          <p:spPr>
            <a:xfrm>
              <a:off x="367328" y="-19050"/>
              <a:ext cx="8182740" cy="9842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Wszelkie zmiany Procedury dokonywane przez Stowarzyszenie wymagają formy pisemnej                  w postaci aneksów, z wyłączeniem zmian w treści załączników, które mogą być dokonywane                w każdym czasie, stosownie do okoliczności i zmieniających się przepisów prawa. </a:t>
              </a:r>
            </a:p>
            <a:p>
              <a:pPr algn="just">
                <a:lnSpc>
                  <a:spcPts val="1439"/>
                </a:lnSpc>
                <a:spcBef>
                  <a:spcPct val="0"/>
                </a:spcBef>
              </a:pPr>
              <a:endParaRPr lang="en-US" sz="1200" spc="-48">
                <a:solidFill>
                  <a:srgbClr val="000000"/>
                </a:solidFill>
                <a:latin typeface="Arimo"/>
              </a:endParaRPr>
            </a:p>
          </p:txBody>
        </p:sp>
      </p:grpSp>
      <p:sp>
        <p:nvSpPr>
          <p:cNvPr id="34" name="TextBox 34"/>
          <p:cNvSpPr txBox="1"/>
          <p:nvPr/>
        </p:nvSpPr>
        <p:spPr>
          <a:xfrm>
            <a:off x="577793" y="7830287"/>
            <a:ext cx="4943594" cy="561975"/>
          </a:xfrm>
          <a:prstGeom prst="rect">
            <a:avLst/>
          </a:prstGeom>
        </p:spPr>
        <p:txBody>
          <a:bodyPr lIns="0" tIns="0" rIns="0" bIns="0" rtlCol="0" anchor="t">
            <a:spAutoFit/>
          </a:bodyPr>
          <a:lstStyle/>
          <a:p>
            <a:pPr>
              <a:lnSpc>
                <a:spcPts val="1439"/>
              </a:lnSpc>
              <a:spcBef>
                <a:spcPct val="0"/>
              </a:spcBef>
            </a:pPr>
            <a:r>
              <a:rPr lang="en-US" sz="1200" spc="-48">
                <a:solidFill>
                  <a:srgbClr val="000000"/>
                </a:solidFill>
                <a:latin typeface="Arimo Italics"/>
              </a:rPr>
              <a:t>Załączniki:</a:t>
            </a:r>
          </a:p>
          <a:p>
            <a:pPr>
              <a:lnSpc>
                <a:spcPts val="1439"/>
              </a:lnSpc>
              <a:spcBef>
                <a:spcPct val="0"/>
              </a:spcBef>
            </a:pPr>
            <a:r>
              <a:rPr lang="en-US" sz="1200" spc="-48">
                <a:solidFill>
                  <a:srgbClr val="000000"/>
                </a:solidFill>
                <a:latin typeface="Arimo Italics"/>
              </a:rPr>
              <a:t>1. Informacja dla pracownic/ków dotycząca równego traktowania w zatrudnieniu.</a:t>
            </a:r>
          </a:p>
          <a:p>
            <a:pPr>
              <a:lnSpc>
                <a:spcPts val="1439"/>
              </a:lnSpc>
              <a:spcBef>
                <a:spcPct val="0"/>
              </a:spcBef>
            </a:pPr>
            <a:r>
              <a:rPr lang="en-US" sz="1200" spc="-48">
                <a:solidFill>
                  <a:srgbClr val="000000"/>
                </a:solidFill>
                <a:latin typeface="Arimo Italics"/>
              </a:rPr>
              <a:t>2. Formularz Zawiadomienia.</a:t>
            </a:r>
          </a:p>
        </p:txBody>
      </p:sp>
      <p:sp>
        <p:nvSpPr>
          <p:cNvPr id="35" name="TextBox 35"/>
          <p:cNvSpPr txBox="1"/>
          <p:nvPr/>
        </p:nvSpPr>
        <p:spPr>
          <a:xfrm>
            <a:off x="2012017" y="599715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6" name="TextBox 36"/>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48</a:t>
            </a:r>
          </a:p>
        </p:txBody>
      </p:sp>
      <p:sp>
        <p:nvSpPr>
          <p:cNvPr id="37" name="TextBox 37"/>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38" name="TextBox 38"/>
          <p:cNvSpPr txBox="1"/>
          <p:nvPr/>
        </p:nvSpPr>
        <p:spPr>
          <a:xfrm>
            <a:off x="549771" y="944001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8111" r="-58111"/>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964280" y="4808131"/>
            <a:ext cx="5631441" cy="1514475"/>
          </a:xfrm>
          <a:prstGeom prst="rect">
            <a:avLst/>
          </a:prstGeom>
        </p:spPr>
        <p:txBody>
          <a:bodyPr lIns="0" tIns="0" rIns="0" bIns="0" rtlCol="0" anchor="t">
            <a:spAutoFit/>
          </a:bodyPr>
          <a:lstStyle/>
          <a:p>
            <a:pPr algn="ctr">
              <a:lnSpc>
                <a:spcPts val="3959"/>
              </a:lnSpc>
              <a:spcBef>
                <a:spcPct val="0"/>
              </a:spcBef>
            </a:pPr>
            <a:r>
              <a:rPr lang="en-US" sz="3299" spc="-131">
                <a:solidFill>
                  <a:srgbClr val="333F48"/>
                </a:solidFill>
                <a:latin typeface="Arimo Bold"/>
              </a:rPr>
              <a:t>4. Procedura Stowarzyszenia bez Komisji Rewizyjnej – pełna wersja (feminatywy)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68789" y="1169311"/>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 y="1375135"/>
            <a:ext cx="7556501"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79734"/>
            <a:ext cx="7556500" cy="1066647"/>
            <a:chOff x="0" y="-28575"/>
            <a:chExt cx="2805794" cy="382262"/>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sp>
        <p:nvSpPr>
          <p:cNvPr id="13" name="TextBox 13"/>
          <p:cNvSpPr txBox="1"/>
          <p:nvPr/>
        </p:nvSpPr>
        <p:spPr>
          <a:xfrm>
            <a:off x="521376" y="2530164"/>
            <a:ext cx="6552413" cy="1093597"/>
          </a:xfrm>
          <a:prstGeom prst="rect">
            <a:avLst/>
          </a:prstGeom>
        </p:spPr>
        <p:txBody>
          <a:bodyPr lIns="0" tIns="0" rIns="0" bIns="0" rtlCol="0" anchor="t">
            <a:spAutoFit/>
          </a:bodyPr>
          <a:lstStyle/>
          <a:p>
            <a:pPr algn="ctr">
              <a:lnSpc>
                <a:spcPts val="1273"/>
              </a:lnSpc>
            </a:pPr>
            <a:endParaRPr/>
          </a:p>
          <a:p>
            <a:pPr algn="ctr">
              <a:lnSpc>
                <a:spcPts val="1273"/>
              </a:lnSpc>
            </a:pPr>
            <a:r>
              <a:rPr lang="en-US" sz="1299" spc="-51">
                <a:solidFill>
                  <a:srgbClr val="000000"/>
                </a:solidFill>
                <a:latin typeface="Arimo Bold"/>
              </a:rPr>
              <a:t>PROCEDURA PRZECIWDZIAŁANIA ZJAWISKOM NIEPOŻĄDANYM </a:t>
            </a:r>
          </a:p>
          <a:p>
            <a:pPr algn="ctr">
              <a:lnSpc>
                <a:spcPts val="1273"/>
              </a:lnSpc>
            </a:pPr>
            <a:r>
              <a:rPr lang="en-US" sz="1299" spc="-51">
                <a:solidFill>
                  <a:srgbClr val="000000"/>
                </a:solidFill>
                <a:latin typeface="Arimo Bold"/>
              </a:rPr>
              <a:t>W ZATRUDNIENIU/ZLECENIU LUB ZAANGAŻOWANIU WOLONTARYJNYM</a:t>
            </a:r>
          </a:p>
          <a:p>
            <a:pPr algn="ctr">
              <a:lnSpc>
                <a:spcPts val="1273"/>
              </a:lnSpc>
            </a:pPr>
            <a:r>
              <a:rPr lang="en-US" sz="1299" spc="-51">
                <a:solidFill>
                  <a:srgbClr val="000000"/>
                </a:solidFill>
                <a:latin typeface="Arimo Bold"/>
              </a:rPr>
              <a:t>W STOWARZYSZENIU „.............................................................................” </a:t>
            </a:r>
          </a:p>
          <a:p>
            <a:pPr algn="ctr">
              <a:lnSpc>
                <a:spcPts val="1273"/>
              </a:lnSpc>
            </a:pPr>
            <a:endParaRPr lang="en-US" sz="1299" spc="-51">
              <a:solidFill>
                <a:srgbClr val="000000"/>
              </a:solidFill>
              <a:latin typeface="Arimo Bold"/>
            </a:endParaRPr>
          </a:p>
          <a:p>
            <a:pPr algn="ctr">
              <a:lnSpc>
                <a:spcPts val="1273"/>
              </a:lnSpc>
            </a:pPr>
            <a:endParaRPr lang="en-US" sz="1299" spc="-51">
              <a:solidFill>
                <a:srgbClr val="000000"/>
              </a:solidFill>
              <a:latin typeface="Arimo Bold"/>
            </a:endParaRPr>
          </a:p>
          <a:p>
            <a:pPr algn="just">
              <a:lnSpc>
                <a:spcPts val="1273"/>
              </a:lnSpc>
            </a:pPr>
            <a:endParaRPr lang="en-US" sz="1299" spc="-51">
              <a:solidFill>
                <a:srgbClr val="000000"/>
              </a:solidFill>
              <a:latin typeface="Arimo Bold"/>
            </a:endParaRPr>
          </a:p>
        </p:txBody>
      </p:sp>
      <p:sp>
        <p:nvSpPr>
          <p:cNvPr id="14" name="TextBox 14"/>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5" name="TextBox 15"/>
          <p:cNvSpPr txBox="1"/>
          <p:nvPr/>
        </p:nvSpPr>
        <p:spPr>
          <a:xfrm>
            <a:off x="964780" y="1639476"/>
            <a:ext cx="5630441" cy="4000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Stowarzyszenia bez Komisji Rewizyjnej – pełna wersja (feminatywy)</a:t>
            </a:r>
          </a:p>
        </p:txBody>
      </p:sp>
      <p:sp>
        <p:nvSpPr>
          <p:cNvPr id="16" name="TextBox 16"/>
          <p:cNvSpPr txBox="1"/>
          <p:nvPr/>
        </p:nvSpPr>
        <p:spPr>
          <a:xfrm>
            <a:off x="6280874" y="2976652"/>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17" name="TextBox 17"/>
          <p:cNvSpPr txBox="1"/>
          <p:nvPr/>
        </p:nvSpPr>
        <p:spPr>
          <a:xfrm>
            <a:off x="545329" y="2293569"/>
            <a:ext cx="5114022" cy="180975"/>
          </a:xfrm>
          <a:prstGeom prst="rect">
            <a:avLst/>
          </a:prstGeom>
        </p:spPr>
        <p:txBody>
          <a:bodyPr lIns="0" tIns="0" rIns="0" bIns="0" rtlCol="0" anchor="t">
            <a:spAutoFit/>
          </a:bodyPr>
          <a:lstStyle/>
          <a:p>
            <a:pPr>
              <a:lnSpc>
                <a:spcPts val="1320"/>
              </a:lnSpc>
              <a:spcBef>
                <a:spcPct val="0"/>
              </a:spcBef>
            </a:pPr>
            <a:r>
              <a:rPr lang="en-US" sz="1100" spc="-44">
                <a:solidFill>
                  <a:srgbClr val="34414A"/>
                </a:solidFill>
                <a:latin typeface="Arimo"/>
              </a:rPr>
              <a:t>Załącznik do Uchwały Zarządu Stowarzyszenia z dnia.....................................</a:t>
            </a:r>
          </a:p>
        </p:txBody>
      </p:sp>
      <p:sp>
        <p:nvSpPr>
          <p:cNvPr id="18" name="TextBox 18"/>
          <p:cNvSpPr txBox="1"/>
          <p:nvPr/>
        </p:nvSpPr>
        <p:spPr>
          <a:xfrm>
            <a:off x="2758605" y="3504080"/>
            <a:ext cx="2125861"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a:t>
            </a:r>
          </a:p>
          <a:p>
            <a:pPr algn="ctr">
              <a:lnSpc>
                <a:spcPts val="1439"/>
              </a:lnSpc>
              <a:spcBef>
                <a:spcPct val="0"/>
              </a:spcBef>
            </a:pPr>
            <a:r>
              <a:rPr lang="en-US" sz="1200" spc="-48">
                <a:solidFill>
                  <a:srgbClr val="000000"/>
                </a:solidFill>
                <a:latin typeface="Arimo Bold"/>
              </a:rPr>
              <a:t>POSTANOWIENIA OGÓLNE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§1</a:t>
            </a:r>
          </a:p>
          <a:p>
            <a:pPr algn="ctr">
              <a:lnSpc>
                <a:spcPts val="1439"/>
              </a:lnSpc>
              <a:spcBef>
                <a:spcPct val="0"/>
              </a:spcBef>
            </a:pPr>
            <a:r>
              <a:rPr lang="en-US" sz="1200" spc="-48">
                <a:solidFill>
                  <a:srgbClr val="000000"/>
                </a:solidFill>
                <a:latin typeface="Arimo Bold"/>
              </a:rPr>
              <a:t>Cel i zakres działania Procedury</a:t>
            </a:r>
          </a:p>
        </p:txBody>
      </p:sp>
      <p:sp>
        <p:nvSpPr>
          <p:cNvPr id="19" name="TextBox 19"/>
          <p:cNvSpPr txBox="1"/>
          <p:nvPr/>
        </p:nvSpPr>
        <p:spPr>
          <a:xfrm>
            <a:off x="3306317" y="481853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nvGrpSpPr>
          <p:cNvPr id="20" name="Group 20"/>
          <p:cNvGrpSpPr/>
          <p:nvPr/>
        </p:nvGrpSpPr>
        <p:grpSpPr>
          <a:xfrm>
            <a:off x="3547507" y="9575435"/>
            <a:ext cx="464985" cy="46498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22" name="TextBox 22"/>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50</a:t>
            </a:r>
          </a:p>
        </p:txBody>
      </p:sp>
      <p:sp>
        <p:nvSpPr>
          <p:cNvPr id="23" name="TextBox 23"/>
          <p:cNvSpPr txBox="1"/>
          <p:nvPr/>
        </p:nvSpPr>
        <p:spPr>
          <a:xfrm>
            <a:off x="545329" y="4856630"/>
            <a:ext cx="6528459" cy="434074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1. </a:t>
            </a:r>
            <a:r>
              <a:rPr lang="en-US" sz="1200" err="1">
                <a:solidFill>
                  <a:srgbClr val="000000"/>
                </a:solidFill>
                <a:latin typeface="Arimo"/>
              </a:rPr>
              <a:t>Stowarzyszenie</a:t>
            </a:r>
            <a:r>
              <a:rPr lang="en-US" sz="1200">
                <a:solidFill>
                  <a:srgbClr val="000000"/>
                </a:solidFill>
                <a:latin typeface="Arimo"/>
              </a:rPr>
              <a:t> „..............................” </a:t>
            </a:r>
            <a:r>
              <a:rPr lang="en-US" sz="1200" err="1">
                <a:solidFill>
                  <a:srgbClr val="000000"/>
                </a:solidFill>
                <a:latin typeface="Arimo"/>
              </a:rPr>
              <a:t>podejmuje</a:t>
            </a:r>
            <a:r>
              <a:rPr lang="en-US" sz="1200">
                <a:solidFill>
                  <a:srgbClr val="000000"/>
                </a:solidFill>
                <a:latin typeface="Arimo"/>
              </a:rPr>
              <a:t> </a:t>
            </a:r>
            <a:r>
              <a:rPr lang="en-US" sz="1200" err="1">
                <a:solidFill>
                  <a:srgbClr val="000000"/>
                </a:solidFill>
                <a:latin typeface="Arimo"/>
              </a:rPr>
              <a:t>starania</a:t>
            </a:r>
            <a:r>
              <a:rPr lang="en-US" sz="1200">
                <a:solidFill>
                  <a:srgbClr val="000000"/>
                </a:solidFill>
                <a:latin typeface="Arimo"/>
              </a:rPr>
              <a:t>, by </a:t>
            </a:r>
            <a:r>
              <a:rPr lang="en-US" sz="1200" err="1">
                <a:solidFill>
                  <a:srgbClr val="000000"/>
                </a:solidFill>
                <a:latin typeface="Arimo"/>
              </a:rPr>
              <a:t>środowisko</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a:t>
            </a:r>
            <a:r>
              <a:rPr lang="en-US" sz="1200" err="1">
                <a:solidFill>
                  <a:srgbClr val="000000"/>
                </a:solidFill>
                <a:latin typeface="Arimo"/>
              </a:rPr>
              <a:t>zleceń</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zaangażowania</a:t>
            </a:r>
            <a:r>
              <a:rPr lang="en-US" sz="1200">
                <a:solidFill>
                  <a:srgbClr val="000000"/>
                </a:solidFill>
                <a:latin typeface="Arimo"/>
              </a:rPr>
              <a:t> w </a:t>
            </a:r>
            <a:r>
              <a:rPr lang="en-US" sz="1200" err="1">
                <a:solidFill>
                  <a:srgbClr val="000000"/>
                </a:solidFill>
                <a:latin typeface="Arimo"/>
              </a:rPr>
              <a:t>ramach</a:t>
            </a:r>
            <a:r>
              <a:rPr lang="en-US" sz="1200">
                <a:solidFill>
                  <a:srgbClr val="000000"/>
                </a:solidFill>
                <a:latin typeface="Arimo"/>
              </a:rPr>
              <a:t> </a:t>
            </a:r>
            <a:r>
              <a:rPr lang="en-US" sz="1200" err="1">
                <a:solidFill>
                  <a:srgbClr val="000000"/>
                </a:solidFill>
                <a:latin typeface="Arimo"/>
              </a:rPr>
              <a:t>wolontariatu</a:t>
            </a:r>
            <a:r>
              <a:rPr lang="en-US" sz="1200">
                <a:solidFill>
                  <a:srgbClr val="000000"/>
                </a:solidFill>
                <a:latin typeface="Arimo"/>
              </a:rPr>
              <a:t> </a:t>
            </a:r>
            <a:r>
              <a:rPr lang="en-US" sz="1200" err="1">
                <a:solidFill>
                  <a:srgbClr val="000000"/>
                </a:solidFill>
                <a:latin typeface="Arimo"/>
              </a:rPr>
              <a:t>było</a:t>
            </a:r>
            <a:r>
              <a:rPr lang="en-US" sz="1200">
                <a:solidFill>
                  <a:srgbClr val="000000"/>
                </a:solidFill>
                <a:latin typeface="Arimo"/>
              </a:rPr>
              <a:t> </a:t>
            </a:r>
            <a:r>
              <a:rPr lang="en-US" sz="1200" err="1">
                <a:solidFill>
                  <a:srgbClr val="000000"/>
                </a:solidFill>
                <a:latin typeface="Arimo"/>
              </a:rPr>
              <a:t>wolne</a:t>
            </a:r>
            <a:r>
              <a:rPr lang="en-US" sz="1200">
                <a:solidFill>
                  <a:srgbClr val="000000"/>
                </a:solidFill>
                <a:latin typeface="Arimo"/>
              </a:rPr>
              <a:t> od </a:t>
            </a:r>
            <a:r>
              <a:rPr lang="en-US" sz="1200" err="1">
                <a:solidFill>
                  <a:srgbClr val="000000"/>
                </a:solidFill>
                <a:latin typeface="Arimo"/>
              </a:rPr>
              <a:t>mobbingu</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2. </a:t>
            </a:r>
            <a:r>
              <a:rPr lang="en-US" sz="1200" err="1">
                <a:solidFill>
                  <a:srgbClr val="000000"/>
                </a:solidFill>
                <a:latin typeface="Arimo"/>
              </a:rPr>
              <a:t>Stowarzyszenie</a:t>
            </a:r>
            <a:r>
              <a:rPr lang="en-US" sz="1200">
                <a:solidFill>
                  <a:srgbClr val="000000"/>
                </a:solidFill>
                <a:latin typeface="Arimo"/>
              </a:rPr>
              <a:t> „.............................” </a:t>
            </a:r>
            <a:r>
              <a:rPr lang="en-US" sz="1200" err="1">
                <a:solidFill>
                  <a:srgbClr val="000000"/>
                </a:solidFill>
                <a:latin typeface="Arimo"/>
              </a:rPr>
              <a:t>nie</a:t>
            </a:r>
            <a:r>
              <a:rPr lang="en-US" sz="1200">
                <a:solidFill>
                  <a:srgbClr val="000000"/>
                </a:solidFill>
                <a:latin typeface="Arimo"/>
              </a:rPr>
              <a:t> </a:t>
            </a:r>
            <a:r>
              <a:rPr lang="en-US" sz="1200" err="1">
                <a:solidFill>
                  <a:srgbClr val="000000"/>
                </a:solidFill>
                <a:latin typeface="Arimo"/>
              </a:rPr>
              <a:t>akceptuje</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ani </a:t>
            </a:r>
            <a:r>
              <a:rPr lang="en-US" sz="1200" err="1">
                <a:solidFill>
                  <a:srgbClr val="000000"/>
                </a:solidFill>
                <a:latin typeface="Arimo"/>
              </a:rPr>
              <a:t>żadnych</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r>
              <a:rPr lang="en-US" sz="1200" err="1">
                <a:solidFill>
                  <a:srgbClr val="000000"/>
                </a:solidFill>
                <a:latin typeface="Arimo"/>
              </a:rPr>
              <a:t>fizycznej</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psychicznej</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3.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mobbingowi</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określana</a:t>
            </a:r>
            <a:r>
              <a:rPr lang="en-US" sz="1200">
                <a:solidFill>
                  <a:srgbClr val="000000"/>
                </a:solidFill>
                <a:latin typeface="Arimo"/>
              </a:rPr>
              <a:t> </a:t>
            </a:r>
            <a:r>
              <a:rPr lang="en-US" sz="1200" err="1">
                <a:solidFill>
                  <a:srgbClr val="000000"/>
                </a:solidFill>
                <a:latin typeface="Arimo"/>
              </a:rPr>
              <a:t>dalej</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wewnętrzną</a:t>
            </a:r>
            <a:r>
              <a:rPr lang="en-US" sz="1200">
                <a:solidFill>
                  <a:srgbClr val="000000"/>
                </a:solidFill>
                <a:latin typeface="Arimo"/>
              </a:rPr>
              <a:t> </a:t>
            </a:r>
            <a:r>
              <a:rPr lang="en-US" sz="1200" err="1">
                <a:solidFill>
                  <a:srgbClr val="000000"/>
                </a:solidFill>
                <a:latin typeface="Arimo"/>
              </a:rPr>
              <a:t>regulację</a:t>
            </a:r>
            <a:r>
              <a:rPr lang="en-US" sz="1200">
                <a:solidFill>
                  <a:srgbClr val="000000"/>
                </a:solidFill>
                <a:latin typeface="Arimo"/>
              </a:rPr>
              <a:t> i </a:t>
            </a:r>
            <a:r>
              <a:rPr lang="en-US" sz="1200" err="1">
                <a:solidFill>
                  <a:srgbClr val="000000"/>
                </a:solidFill>
                <a:latin typeface="Arimo"/>
              </a:rPr>
              <a:t>ustala</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zjawiskom</a:t>
            </a:r>
            <a:r>
              <a:rPr lang="pl-PL" sz="1200">
                <a:solidFill>
                  <a:srgbClr val="000000"/>
                </a:solidFill>
                <a:latin typeface="Arimo"/>
              </a:rPr>
              <a:t> </a:t>
            </a:r>
            <a:r>
              <a:rPr lang="en-US" sz="1200">
                <a:solidFill>
                  <a:srgbClr val="000000"/>
                </a:solidFill>
                <a:latin typeface="Arimo"/>
              </a:rPr>
              <a:t>w </a:t>
            </a:r>
            <a:r>
              <a:rPr lang="en-US" sz="1200" err="1">
                <a:solidFill>
                  <a:srgbClr val="000000"/>
                </a:solidFill>
                <a:latin typeface="Arimo"/>
              </a:rPr>
              <a:t>Stowarzyszeniu</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4.Stowarzyszenie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pracodawca</a:t>
            </a:r>
            <a:r>
              <a:rPr lang="en-US" sz="1200">
                <a:solidFill>
                  <a:srgbClr val="000000"/>
                </a:solidFill>
                <a:latin typeface="Arimo"/>
              </a:rPr>
              <a:t>, </a:t>
            </a:r>
            <a:r>
              <a:rPr lang="en-US" sz="1200" err="1">
                <a:solidFill>
                  <a:srgbClr val="000000"/>
                </a:solidFill>
                <a:latin typeface="Arimo"/>
              </a:rPr>
              <a:t>realizując</a:t>
            </a:r>
            <a:r>
              <a:rPr lang="en-US" sz="1200">
                <a:solidFill>
                  <a:srgbClr val="000000"/>
                </a:solidFill>
                <a:latin typeface="Arimo"/>
              </a:rPr>
              <a:t> </a:t>
            </a:r>
            <a:r>
              <a:rPr lang="en-US" sz="1200" err="1">
                <a:solidFill>
                  <a:srgbClr val="000000"/>
                </a:solidFill>
                <a:latin typeface="Arimo"/>
              </a:rPr>
              <a:t>obowiązek</a:t>
            </a:r>
            <a:r>
              <a:rPr lang="en-US" sz="1200">
                <a:solidFill>
                  <a:srgbClr val="000000"/>
                </a:solidFill>
                <a:latin typeface="Arimo"/>
              </a:rPr>
              <a:t> </a:t>
            </a:r>
            <a:r>
              <a:rPr lang="en-US" sz="1200" err="1">
                <a:solidFill>
                  <a:srgbClr val="000000"/>
                </a:solidFill>
                <a:latin typeface="Arimo"/>
              </a:rPr>
              <a:t>określony</a:t>
            </a:r>
            <a:r>
              <a:rPr lang="en-US" sz="1200">
                <a:solidFill>
                  <a:srgbClr val="000000"/>
                </a:solidFill>
                <a:latin typeface="Arimo"/>
              </a:rPr>
              <a:t> w art. 94¹ </a:t>
            </a:r>
            <a:r>
              <a:rPr lang="en-US" sz="1200" err="1">
                <a:solidFill>
                  <a:srgbClr val="000000"/>
                </a:solidFill>
                <a:latin typeface="Arimo"/>
              </a:rPr>
              <a:t>Kodeksu</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a:t>
            </a:r>
            <a:r>
              <a:rPr lang="en-US" sz="1200" err="1">
                <a:solidFill>
                  <a:srgbClr val="000000"/>
                </a:solidFill>
                <a:latin typeface="Arimo"/>
              </a:rPr>
              <a:t>udostępnia</a:t>
            </a:r>
            <a:r>
              <a:rPr lang="en-US" sz="1200">
                <a:solidFill>
                  <a:srgbClr val="000000"/>
                </a:solidFill>
                <a:latin typeface="Arimo"/>
              </a:rPr>
              <a:t> </a:t>
            </a:r>
            <a:r>
              <a:rPr lang="en-US" sz="1200" err="1">
                <a:solidFill>
                  <a:srgbClr val="000000"/>
                </a:solidFill>
                <a:latin typeface="Arimo"/>
              </a:rPr>
              <a:t>osobom</a:t>
            </a:r>
            <a:r>
              <a:rPr lang="en-US" sz="1200">
                <a:solidFill>
                  <a:srgbClr val="000000"/>
                </a:solidFill>
                <a:latin typeface="Arimo"/>
              </a:rPr>
              <a:t> </a:t>
            </a:r>
            <a:r>
              <a:rPr lang="en-US" sz="1200" err="1">
                <a:solidFill>
                  <a:srgbClr val="000000"/>
                </a:solidFill>
                <a:latin typeface="Arimo"/>
              </a:rPr>
              <a:t>pracującym</a:t>
            </a:r>
            <a:r>
              <a:rPr lang="en-US" sz="1200">
                <a:solidFill>
                  <a:srgbClr val="000000"/>
                </a:solidFill>
                <a:latin typeface="Arimo"/>
              </a:rPr>
              <a:t>, </a:t>
            </a:r>
            <a:r>
              <a:rPr lang="en-US" sz="1200" err="1">
                <a:solidFill>
                  <a:srgbClr val="000000"/>
                </a:solidFill>
                <a:latin typeface="Arimo"/>
              </a:rPr>
              <a:t>tekst</a:t>
            </a:r>
            <a:r>
              <a:rPr lang="en-US" sz="1200">
                <a:solidFill>
                  <a:srgbClr val="000000"/>
                </a:solidFill>
                <a:latin typeface="Arimo"/>
              </a:rPr>
              <a:t> </a:t>
            </a:r>
            <a:r>
              <a:rPr lang="en-US" sz="1200" err="1">
                <a:solidFill>
                  <a:srgbClr val="000000"/>
                </a:solidFill>
                <a:latin typeface="Arimo"/>
              </a:rPr>
              <a:t>przepisów</a:t>
            </a:r>
            <a:r>
              <a:rPr lang="en-US" sz="1200">
                <a:solidFill>
                  <a:srgbClr val="000000"/>
                </a:solidFill>
                <a:latin typeface="Arimo"/>
              </a:rPr>
              <a:t> </a:t>
            </a:r>
            <a:r>
              <a:rPr lang="en-US" sz="1200" err="1">
                <a:solidFill>
                  <a:srgbClr val="000000"/>
                </a:solidFill>
                <a:latin typeface="Arimo"/>
              </a:rPr>
              <a:t>dotyczących</a:t>
            </a:r>
            <a:r>
              <a:rPr lang="en-US" sz="1200">
                <a:solidFill>
                  <a:srgbClr val="000000"/>
                </a:solidFill>
                <a:latin typeface="Arimo"/>
              </a:rPr>
              <a:t> </a:t>
            </a:r>
            <a:r>
              <a:rPr lang="en-US" sz="1200" err="1">
                <a:solidFill>
                  <a:srgbClr val="000000"/>
                </a:solidFill>
                <a:latin typeface="Arimo"/>
              </a:rPr>
              <a:t>równego</a:t>
            </a:r>
            <a:r>
              <a:rPr lang="en-US" sz="1200">
                <a:solidFill>
                  <a:srgbClr val="000000"/>
                </a:solidFill>
                <a:latin typeface="Arimo"/>
              </a:rPr>
              <a:t> </a:t>
            </a:r>
            <a:r>
              <a:rPr lang="en-US" sz="1200" err="1">
                <a:solidFill>
                  <a:srgbClr val="000000"/>
                </a:solidFill>
                <a:latin typeface="Arimo"/>
              </a:rPr>
              <a:t>traktowania</a:t>
            </a:r>
            <a:r>
              <a:rPr lang="en-US" sz="1200">
                <a:solidFill>
                  <a:srgbClr val="000000"/>
                </a:solidFill>
                <a:latin typeface="Arimo"/>
              </a:rPr>
              <a:t>                             w </a:t>
            </a:r>
            <a:r>
              <a:rPr lang="en-US" sz="1200" err="1">
                <a:solidFill>
                  <a:srgbClr val="000000"/>
                </a:solidFill>
                <a:latin typeface="Arimo"/>
              </a:rPr>
              <a:t>zatrudnieniu</a:t>
            </a:r>
            <a:r>
              <a:rPr lang="en-US" sz="1200">
                <a:solidFill>
                  <a:srgbClr val="000000"/>
                </a:solidFill>
                <a:latin typeface="Arimo"/>
              </a:rPr>
              <a:t>, </a:t>
            </a:r>
            <a:r>
              <a:rPr lang="en-US" sz="1200" err="1">
                <a:solidFill>
                  <a:srgbClr val="000000"/>
                </a:solidFill>
                <a:latin typeface="Arimo"/>
              </a:rPr>
              <a:t>który</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Załącznik</a:t>
            </a:r>
            <a:r>
              <a:rPr lang="en-US" sz="1200">
                <a:solidFill>
                  <a:srgbClr val="000000"/>
                </a:solidFill>
                <a:latin typeface="Arimo"/>
              </a:rPr>
              <a:t> nr 1 do </a:t>
            </a:r>
            <a:r>
              <a:rPr lang="en-US" sz="1200" err="1">
                <a:solidFill>
                  <a:srgbClr val="000000"/>
                </a:solidFill>
                <a:latin typeface="Arimo"/>
              </a:rPr>
              <a:t>Procedury</a:t>
            </a:r>
            <a:r>
              <a:rPr lang="en-US" sz="1200">
                <a:solidFill>
                  <a:srgbClr val="000000"/>
                </a:solidFill>
                <a:latin typeface="Arimo"/>
              </a:rPr>
              <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5. </a:t>
            </a:r>
            <a:r>
              <a:rPr lang="en-US" sz="1200" err="1">
                <a:solidFill>
                  <a:srgbClr val="000000"/>
                </a:solidFill>
                <a:latin typeface="Arimo"/>
              </a:rPr>
              <a:t>Stowarzyszenie</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zleceniodawca</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organizator</a:t>
            </a:r>
            <a:r>
              <a:rPr lang="en-US" sz="1200">
                <a:solidFill>
                  <a:srgbClr val="000000"/>
                </a:solidFill>
                <a:latin typeface="Arimo"/>
              </a:rPr>
              <a:t> </a:t>
            </a:r>
            <a:r>
              <a:rPr lang="en-US" sz="1200" err="1">
                <a:solidFill>
                  <a:srgbClr val="000000"/>
                </a:solidFill>
                <a:latin typeface="Arimo"/>
              </a:rPr>
              <a:t>wolontariatu</a:t>
            </a:r>
            <a:r>
              <a:rPr lang="en-US" sz="1200">
                <a:solidFill>
                  <a:srgbClr val="000000"/>
                </a:solidFill>
                <a:latin typeface="Arimo"/>
              </a:rPr>
              <a:t> w </a:t>
            </a:r>
            <a:r>
              <a:rPr lang="en-US" sz="1200" err="1">
                <a:solidFill>
                  <a:srgbClr val="000000"/>
                </a:solidFill>
                <a:latin typeface="Arimo"/>
              </a:rPr>
              <a:t>sprawach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prawa</a:t>
            </a:r>
            <a:r>
              <a:rPr lang="en-US" sz="1200">
                <a:solidFill>
                  <a:srgbClr val="000000"/>
                </a:solidFill>
                <a:latin typeface="Arimo"/>
              </a:rPr>
              <a:t> i </a:t>
            </a:r>
            <a:r>
              <a:rPr lang="en-US" sz="1200" err="1">
                <a:solidFill>
                  <a:srgbClr val="000000"/>
                </a:solidFill>
                <a:latin typeface="Arimo"/>
              </a:rPr>
              <a:t>bezpieczeństwo</a:t>
            </a:r>
            <a:r>
              <a:rPr lang="en-US" sz="1200">
                <a:solidFill>
                  <a:srgbClr val="000000"/>
                </a:solidFill>
                <a:latin typeface="Arimo"/>
              </a:rPr>
              <a:t> </a:t>
            </a:r>
            <a:r>
              <a:rPr lang="en-US" sz="1200" err="1">
                <a:solidFill>
                  <a:srgbClr val="000000"/>
                </a:solidFill>
                <a:latin typeface="Arimo"/>
              </a:rPr>
              <a:t>zleceniobiorczyń</a:t>
            </a:r>
            <a:r>
              <a:rPr lang="en-US" sz="1200">
                <a:solidFill>
                  <a:srgbClr val="000000"/>
                </a:solidFill>
                <a:latin typeface="Arimo"/>
              </a:rPr>
              <a:t>/</a:t>
            </a:r>
            <a:r>
              <a:rPr lang="en-US" sz="1200" err="1">
                <a:solidFill>
                  <a:srgbClr val="000000"/>
                </a:solidFill>
                <a:latin typeface="Arimo"/>
              </a:rPr>
              <a:t>ców</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wolontariuszek</a:t>
            </a:r>
            <a:r>
              <a:rPr lang="en-US" sz="1200">
                <a:solidFill>
                  <a:srgbClr val="000000"/>
                </a:solidFill>
                <a:latin typeface="Arimo"/>
              </a:rPr>
              <a:t>/y </a:t>
            </a:r>
            <a:r>
              <a:rPr lang="en-US" sz="1200" err="1">
                <a:solidFill>
                  <a:srgbClr val="000000"/>
                </a:solidFill>
                <a:latin typeface="Arimo"/>
              </a:rPr>
              <a:t>zastosuje</a:t>
            </a:r>
            <a:r>
              <a:rPr lang="en-US" sz="1200">
                <a:solidFill>
                  <a:srgbClr val="000000"/>
                </a:solidFill>
                <a:latin typeface="Arimo"/>
              </a:rPr>
              <a:t> </a:t>
            </a:r>
            <a:r>
              <a:rPr lang="en-US" sz="1200" err="1">
                <a:solidFill>
                  <a:srgbClr val="000000"/>
                </a:solidFill>
                <a:latin typeface="Arimo"/>
              </a:rPr>
              <a:t>przepisy</a:t>
            </a:r>
            <a:r>
              <a:rPr lang="en-US" sz="1200">
                <a:solidFill>
                  <a:srgbClr val="000000"/>
                </a:solidFill>
                <a:latin typeface="Arimo"/>
              </a:rPr>
              <a:t> </a:t>
            </a:r>
            <a:r>
              <a:rPr lang="en-US" sz="1200" err="1">
                <a:solidFill>
                  <a:srgbClr val="000000"/>
                </a:solidFill>
                <a:latin typeface="Arimo"/>
              </a:rPr>
              <a:t>ustawy</a:t>
            </a:r>
            <a:r>
              <a:rPr lang="en-US" sz="1200">
                <a:solidFill>
                  <a:srgbClr val="000000"/>
                </a:solidFill>
                <a:latin typeface="Arimo"/>
              </a:rPr>
              <a:t>              z </a:t>
            </a:r>
            <a:r>
              <a:rPr lang="en-US" sz="1200" err="1">
                <a:solidFill>
                  <a:srgbClr val="000000"/>
                </a:solidFill>
                <a:latin typeface="Arimo"/>
              </a:rPr>
              <a:t>dnia</a:t>
            </a:r>
            <a:r>
              <a:rPr lang="en-US" sz="1200">
                <a:solidFill>
                  <a:srgbClr val="000000"/>
                </a:solidFill>
                <a:latin typeface="Arimo"/>
              </a:rPr>
              <a:t> 23 </a:t>
            </a:r>
            <a:r>
              <a:rPr lang="en-US" sz="1200" err="1">
                <a:solidFill>
                  <a:srgbClr val="000000"/>
                </a:solidFill>
                <a:latin typeface="Arimo"/>
              </a:rPr>
              <a:t>kwietnia</a:t>
            </a:r>
            <a:r>
              <a:rPr lang="en-US" sz="1200">
                <a:solidFill>
                  <a:srgbClr val="000000"/>
                </a:solidFill>
                <a:latin typeface="Arimo"/>
              </a:rPr>
              <a:t> 1964 r. – </a:t>
            </a:r>
            <a:r>
              <a:rPr lang="en-US" sz="1200" err="1">
                <a:solidFill>
                  <a:srgbClr val="000000"/>
                </a:solidFill>
                <a:latin typeface="Arimo"/>
              </a:rPr>
              <a:t>Kodeks</a:t>
            </a:r>
            <a:r>
              <a:rPr lang="en-US" sz="1200">
                <a:solidFill>
                  <a:srgbClr val="000000"/>
                </a:solidFill>
                <a:latin typeface="Arimo"/>
              </a:rPr>
              <a:t> </a:t>
            </a:r>
            <a:r>
              <a:rPr lang="en-US" sz="1200" err="1">
                <a:solidFill>
                  <a:srgbClr val="000000"/>
                </a:solidFill>
                <a:latin typeface="Arimo"/>
              </a:rPr>
              <a:t>Cywilny</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odwoła</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do </a:t>
            </a:r>
            <a:r>
              <a:rPr lang="en-US" sz="1200" err="1">
                <a:solidFill>
                  <a:srgbClr val="000000"/>
                </a:solidFill>
                <a:latin typeface="Arimo"/>
              </a:rPr>
              <a:t>Ustawy</a:t>
            </a:r>
            <a:r>
              <a:rPr lang="en-US" sz="1200">
                <a:solidFill>
                  <a:srgbClr val="000000"/>
                </a:solidFill>
                <a:latin typeface="Arimo"/>
              </a:rPr>
              <a:t> o </a:t>
            </a:r>
            <a:r>
              <a:rPr lang="en-US" sz="1200" err="1">
                <a:solidFill>
                  <a:srgbClr val="000000"/>
                </a:solidFill>
                <a:latin typeface="Arimo"/>
              </a:rPr>
              <a:t>działalności</a:t>
            </a:r>
            <a:r>
              <a:rPr lang="en-US" sz="1200">
                <a:solidFill>
                  <a:srgbClr val="000000"/>
                </a:solidFill>
                <a:latin typeface="Arimo"/>
              </a:rPr>
              <a:t> </a:t>
            </a:r>
            <a:r>
              <a:rPr lang="en-US" sz="1200" err="1">
                <a:solidFill>
                  <a:srgbClr val="000000"/>
                </a:solidFill>
                <a:latin typeface="Arimo"/>
              </a:rPr>
              <a:t>pożytku</a:t>
            </a:r>
            <a:r>
              <a:rPr lang="en-US" sz="1200">
                <a:solidFill>
                  <a:srgbClr val="000000"/>
                </a:solidFill>
                <a:latin typeface="Arimo"/>
              </a:rPr>
              <a:t> </a:t>
            </a:r>
            <a:r>
              <a:rPr lang="en-US" sz="1200" err="1">
                <a:solidFill>
                  <a:srgbClr val="000000"/>
                </a:solidFill>
                <a:latin typeface="Arimo"/>
              </a:rPr>
              <a:t>publicznego</a:t>
            </a:r>
            <a:r>
              <a:rPr lang="en-US" sz="1200">
                <a:solidFill>
                  <a:srgbClr val="000000"/>
                </a:solidFill>
                <a:latin typeface="Arimo"/>
              </a:rPr>
              <a:t> i o </a:t>
            </a:r>
            <a:r>
              <a:rPr lang="en-US" sz="1200" err="1">
                <a:solidFill>
                  <a:srgbClr val="000000"/>
                </a:solidFill>
                <a:latin typeface="Arimo"/>
              </a:rPr>
              <a:t>wolontariacie</a:t>
            </a:r>
            <a:r>
              <a:rPr lang="en-US" sz="1200">
                <a:solidFill>
                  <a:srgbClr val="000000"/>
                </a:solidFill>
                <a:latin typeface="Arimo"/>
              </a:rPr>
              <a:t> z </a:t>
            </a:r>
            <a:r>
              <a:rPr lang="en-US" sz="1200" err="1">
                <a:solidFill>
                  <a:srgbClr val="000000"/>
                </a:solidFill>
                <a:latin typeface="Arimo"/>
              </a:rPr>
              <a:t>dnia</a:t>
            </a:r>
            <a:r>
              <a:rPr lang="en-US" sz="1200">
                <a:solidFill>
                  <a:srgbClr val="000000"/>
                </a:solidFill>
                <a:latin typeface="Arimo"/>
              </a:rPr>
              <a:t> 24 </a:t>
            </a:r>
            <a:r>
              <a:rPr lang="en-US" sz="1200" err="1">
                <a:solidFill>
                  <a:srgbClr val="000000"/>
                </a:solidFill>
                <a:latin typeface="Arimo"/>
              </a:rPr>
              <a:t>kwietnia</a:t>
            </a:r>
            <a:r>
              <a:rPr lang="en-US" sz="1200">
                <a:solidFill>
                  <a:srgbClr val="000000"/>
                </a:solidFill>
                <a:latin typeface="Arimo"/>
              </a:rPr>
              <a:t> 2003 r. </a:t>
            </a:r>
          </a:p>
          <a:p>
            <a:pPr algn="just">
              <a:lnSpc>
                <a:spcPts val="1679"/>
              </a:lnSpc>
            </a:pPr>
            <a:endParaRPr lang="en-US" sz="1200">
              <a:solidFill>
                <a:srgbClr val="000000"/>
              </a:solidFill>
              <a:latin typeface="Arimo"/>
            </a:endParaRPr>
          </a:p>
        </p:txBody>
      </p:sp>
      <p:sp>
        <p:nvSpPr>
          <p:cNvPr id="24" name="TextBox 24"/>
          <p:cNvSpPr txBox="1"/>
          <p:nvPr/>
        </p:nvSpPr>
        <p:spPr>
          <a:xfrm>
            <a:off x="3258410" y="566861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5" name="TextBox 25"/>
          <p:cNvSpPr txBox="1"/>
          <p:nvPr/>
        </p:nvSpPr>
        <p:spPr>
          <a:xfrm>
            <a:off x="1949450" y="67945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6" name="TextBox 39">
            <a:extLst>
              <a:ext uri="{FF2B5EF4-FFF2-40B4-BE49-F238E27FC236}">
                <a16:creationId xmlns:a16="http://schemas.microsoft.com/office/drawing/2014/main" id="{082A91C2-BD13-71A6-9A3D-92F035788C2D}"/>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27" name="TextBox 40">
            <a:extLst>
              <a:ext uri="{FF2B5EF4-FFF2-40B4-BE49-F238E27FC236}">
                <a16:creationId xmlns:a16="http://schemas.microsoft.com/office/drawing/2014/main" id="{DC3800AE-9894-5017-6864-E6E908D45916}"/>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sp>
        <p:nvSpPr>
          <p:cNvPr id="11" name="TextBox 11"/>
          <p:cNvSpPr txBox="1"/>
          <p:nvPr/>
        </p:nvSpPr>
        <p:spPr>
          <a:xfrm>
            <a:off x="505660" y="1496065"/>
            <a:ext cx="6631751" cy="8289192"/>
          </a:xfrm>
          <a:prstGeom prst="rect">
            <a:avLst/>
          </a:prstGeom>
        </p:spPr>
        <p:txBody>
          <a:bodyPr lIns="0" tIns="0" rIns="0" bIns="0" rtlCol="0" anchor="t">
            <a:spAutoFit/>
          </a:bodyPr>
          <a:lstStyle/>
          <a:p>
            <a:pPr marL="545998" lvl="2" indent="-181999" algn="just">
              <a:lnSpc>
                <a:spcPts val="1770"/>
              </a:lnSpc>
              <a:buFont typeface="Arial"/>
              <a:buChar char="⚬"/>
            </a:pPr>
            <a:r>
              <a:rPr lang="en-US" sz="1200" err="1">
                <a:solidFill>
                  <a:srgbClr val="000000"/>
                </a:solidFill>
                <a:latin typeface="Arimo"/>
              </a:rPr>
              <a:t>testowaliśmy</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a:t>
            </a:r>
            <a:r>
              <a:rPr lang="en-US" sz="1200" err="1">
                <a:solidFill>
                  <a:srgbClr val="000000"/>
                </a:solidFill>
                <a:latin typeface="Arimo"/>
              </a:rPr>
              <a:t>innowacyjny</a:t>
            </a:r>
            <a:r>
              <a:rPr lang="en-US" sz="1200">
                <a:solidFill>
                  <a:srgbClr val="000000"/>
                </a:solidFill>
                <a:latin typeface="Arimo"/>
              </a:rPr>
              <a:t> „</a:t>
            </a:r>
            <a:r>
              <a:rPr lang="en-US" sz="1200" err="1">
                <a:solidFill>
                  <a:srgbClr val="000000"/>
                </a:solidFill>
                <a:latin typeface="Arimo"/>
              </a:rPr>
              <a:t>Drogowskazy</a:t>
            </a:r>
            <a:r>
              <a:rPr lang="en-US" sz="1200">
                <a:solidFill>
                  <a:srgbClr val="000000"/>
                </a:solidFill>
                <a:latin typeface="Arimo"/>
              </a:rPr>
              <a:t> </a:t>
            </a:r>
            <a:r>
              <a:rPr lang="en-US" sz="1200" err="1">
                <a:solidFill>
                  <a:srgbClr val="000000"/>
                </a:solidFill>
                <a:latin typeface="Arimo"/>
              </a:rPr>
              <a:t>Ajkum</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terenie</a:t>
            </a:r>
            <a:r>
              <a:rPr lang="en-US" sz="1200">
                <a:solidFill>
                  <a:srgbClr val="000000"/>
                </a:solidFill>
                <a:latin typeface="Arimo"/>
              </a:rPr>
              <a:t> </a:t>
            </a:r>
            <a:r>
              <a:rPr lang="en-US" sz="1200" err="1">
                <a:solidFill>
                  <a:srgbClr val="000000"/>
                </a:solidFill>
                <a:latin typeface="Arimo"/>
              </a:rPr>
              <a:t>Zagłębiowskiego</a:t>
            </a:r>
            <a:r>
              <a:rPr lang="en-US" sz="1200">
                <a:solidFill>
                  <a:srgbClr val="000000"/>
                </a:solidFill>
                <a:latin typeface="Arimo"/>
              </a:rPr>
              <a:t> Centrum </a:t>
            </a:r>
            <a:r>
              <a:rPr lang="en-US" sz="1200" err="1">
                <a:solidFill>
                  <a:srgbClr val="000000"/>
                </a:solidFill>
                <a:latin typeface="Arimo"/>
              </a:rPr>
              <a:t>Onkologii</a:t>
            </a:r>
            <a:r>
              <a:rPr lang="en-US" sz="1200">
                <a:solidFill>
                  <a:srgbClr val="000000"/>
                </a:solidFill>
                <a:latin typeface="Arimo"/>
              </a:rPr>
              <a:t>. </a:t>
            </a:r>
            <a:r>
              <a:rPr lang="en-US" sz="1200" err="1">
                <a:solidFill>
                  <a:srgbClr val="000000"/>
                </a:solidFill>
                <a:latin typeface="Arimo"/>
              </a:rPr>
              <a:t>Celem</a:t>
            </a:r>
            <a:r>
              <a:rPr lang="en-US" sz="1200">
                <a:solidFill>
                  <a:srgbClr val="000000"/>
                </a:solidFill>
                <a:latin typeface="Arimo"/>
              </a:rPr>
              <a:t> </a:t>
            </a:r>
            <a:r>
              <a:rPr lang="en-US" sz="1200" err="1">
                <a:solidFill>
                  <a:srgbClr val="000000"/>
                </a:solidFill>
                <a:latin typeface="Arimo"/>
              </a:rPr>
              <a:t>projektu</a:t>
            </a:r>
            <a:r>
              <a:rPr lang="en-US" sz="1200">
                <a:solidFill>
                  <a:srgbClr val="000000"/>
                </a:solidFill>
                <a:latin typeface="Arimo"/>
              </a:rPr>
              <a:t> </a:t>
            </a:r>
            <a:r>
              <a:rPr lang="en-US" sz="1200" err="1">
                <a:solidFill>
                  <a:srgbClr val="000000"/>
                </a:solidFill>
                <a:latin typeface="Arimo"/>
              </a:rPr>
              <a:t>było</a:t>
            </a:r>
            <a:r>
              <a:rPr lang="en-US" sz="1200">
                <a:solidFill>
                  <a:srgbClr val="000000"/>
                </a:solidFill>
                <a:latin typeface="Arimo"/>
              </a:rPr>
              <a:t> </a:t>
            </a:r>
            <a:r>
              <a:rPr lang="en-US" sz="1200" err="1">
                <a:solidFill>
                  <a:srgbClr val="000000"/>
                </a:solidFill>
                <a:latin typeface="Arimo"/>
              </a:rPr>
              <a:t>stworzenie</a:t>
            </a:r>
            <a:r>
              <a:rPr lang="en-US" sz="1200">
                <a:solidFill>
                  <a:srgbClr val="000000"/>
                </a:solidFill>
                <a:latin typeface="Arimo"/>
              </a:rPr>
              <a:t> </a:t>
            </a:r>
            <a:r>
              <a:rPr lang="en-US" sz="1200" err="1">
                <a:solidFill>
                  <a:srgbClr val="000000"/>
                </a:solidFill>
                <a:latin typeface="Arimo"/>
              </a:rPr>
              <a:t>systemu</a:t>
            </a:r>
            <a:r>
              <a:rPr lang="en-US" sz="1200">
                <a:solidFill>
                  <a:srgbClr val="000000"/>
                </a:solidFill>
                <a:latin typeface="Arimo"/>
              </a:rPr>
              <a:t> </a:t>
            </a:r>
            <a:r>
              <a:rPr lang="en-US" sz="1200" err="1">
                <a:solidFill>
                  <a:srgbClr val="000000"/>
                </a:solidFill>
                <a:latin typeface="Arimo"/>
              </a:rPr>
              <a:t>nawigacji</a:t>
            </a:r>
            <a:r>
              <a:rPr lang="en-US" sz="1200">
                <a:solidFill>
                  <a:srgbClr val="000000"/>
                </a:solidFill>
                <a:latin typeface="Arimo"/>
              </a:rPr>
              <a:t> po </a:t>
            </a:r>
            <a:r>
              <a:rPr lang="en-US" sz="1200" err="1">
                <a:solidFill>
                  <a:srgbClr val="000000"/>
                </a:solidFill>
                <a:latin typeface="Arimo"/>
              </a:rPr>
              <a:t>budynkach</a:t>
            </a:r>
            <a:r>
              <a:rPr lang="en-US" sz="1200">
                <a:solidFill>
                  <a:srgbClr val="000000"/>
                </a:solidFill>
                <a:latin typeface="Arimo"/>
              </a:rPr>
              <a:t> </a:t>
            </a:r>
            <a:r>
              <a:rPr lang="en-US" sz="1200" err="1">
                <a:solidFill>
                  <a:srgbClr val="000000"/>
                </a:solidFill>
                <a:latin typeface="Arimo"/>
              </a:rPr>
              <a:t>użyteczności</a:t>
            </a:r>
            <a:r>
              <a:rPr lang="en-US" sz="1200">
                <a:solidFill>
                  <a:srgbClr val="000000"/>
                </a:solidFill>
                <a:latin typeface="Arimo"/>
              </a:rPr>
              <a:t> </a:t>
            </a:r>
            <a:r>
              <a:rPr lang="en-US" sz="1200" err="1">
                <a:solidFill>
                  <a:srgbClr val="000000"/>
                </a:solidFill>
                <a:latin typeface="Arimo"/>
              </a:rPr>
              <a:t>publicznej</a:t>
            </a:r>
            <a:r>
              <a:rPr lang="en-US" sz="1200">
                <a:solidFill>
                  <a:srgbClr val="000000"/>
                </a:solidFill>
                <a:latin typeface="Arimo"/>
              </a:rPr>
              <a:t> (</a:t>
            </a:r>
            <a:r>
              <a:rPr lang="en-US" sz="1200" err="1">
                <a:solidFill>
                  <a:srgbClr val="000000"/>
                </a:solidFill>
                <a:latin typeface="Arimo"/>
              </a:rPr>
              <a:t>głównie</a:t>
            </a:r>
            <a:r>
              <a:rPr lang="en-US" sz="1200">
                <a:solidFill>
                  <a:srgbClr val="000000"/>
                </a:solidFill>
                <a:latin typeface="Arimo"/>
              </a:rPr>
              <a:t> </a:t>
            </a:r>
            <a:r>
              <a:rPr lang="en-US" sz="1200" err="1">
                <a:solidFill>
                  <a:srgbClr val="000000"/>
                </a:solidFill>
                <a:latin typeface="Arimo"/>
              </a:rPr>
              <a:t>centrach</a:t>
            </a:r>
            <a:r>
              <a:rPr lang="en-US" sz="1200">
                <a:solidFill>
                  <a:srgbClr val="000000"/>
                </a:solidFill>
                <a:latin typeface="Arimo"/>
              </a:rPr>
              <a:t> </a:t>
            </a:r>
            <a:r>
              <a:rPr lang="en-US" sz="1200" err="1">
                <a:solidFill>
                  <a:srgbClr val="000000"/>
                </a:solidFill>
                <a:latin typeface="Arimo"/>
              </a:rPr>
              <a:t>leczenia</a:t>
            </a:r>
            <a:r>
              <a:rPr lang="en-US" sz="1200">
                <a:solidFill>
                  <a:srgbClr val="000000"/>
                </a:solidFill>
                <a:latin typeface="Arimo"/>
              </a:rPr>
              <a:t> </a:t>
            </a:r>
            <a:r>
              <a:rPr lang="en-US" sz="1200" err="1">
                <a:solidFill>
                  <a:srgbClr val="000000"/>
                </a:solidFill>
                <a:latin typeface="Arimo"/>
              </a:rPr>
              <a:t>specjalistycznego</a:t>
            </a:r>
            <a:r>
              <a:rPr lang="en-US" sz="1200">
                <a:solidFill>
                  <a:srgbClr val="000000"/>
                </a:solidFill>
                <a:latin typeface="Arimo"/>
              </a:rPr>
              <a:t>, np. </a:t>
            </a:r>
            <a:r>
              <a:rPr lang="en-US" sz="1200" err="1">
                <a:solidFill>
                  <a:srgbClr val="000000"/>
                </a:solidFill>
                <a:latin typeface="Arimo"/>
              </a:rPr>
              <a:t>onkologicznego</a:t>
            </a:r>
            <a:r>
              <a:rPr lang="en-US" sz="1200">
                <a:solidFill>
                  <a:srgbClr val="000000"/>
                </a:solidFill>
                <a:latin typeface="Arimo"/>
              </a:rPr>
              <a:t>). System </a:t>
            </a:r>
            <a:r>
              <a:rPr lang="en-US" sz="1200" err="1">
                <a:solidFill>
                  <a:srgbClr val="000000"/>
                </a:solidFill>
                <a:latin typeface="Arimo"/>
              </a:rPr>
              <a:t>opiera</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sieci</a:t>
            </a:r>
            <a:r>
              <a:rPr lang="en-US" sz="1200">
                <a:solidFill>
                  <a:srgbClr val="000000"/>
                </a:solidFill>
                <a:latin typeface="Arimo"/>
              </a:rPr>
              <a:t> check </a:t>
            </a:r>
            <a:r>
              <a:rPr lang="en-US" sz="1200" err="1">
                <a:solidFill>
                  <a:srgbClr val="000000"/>
                </a:solidFill>
                <a:latin typeface="Arimo"/>
              </a:rPr>
              <a:t>pointów</a:t>
            </a:r>
            <a:r>
              <a:rPr lang="en-US" sz="1200">
                <a:solidFill>
                  <a:srgbClr val="000000"/>
                </a:solidFill>
                <a:latin typeface="Arimo"/>
              </a:rPr>
              <a:t>, </a:t>
            </a:r>
            <a:r>
              <a:rPr lang="en-US" sz="1200" err="1">
                <a:solidFill>
                  <a:srgbClr val="000000"/>
                </a:solidFill>
                <a:latin typeface="Arimo"/>
              </a:rPr>
              <a:t>składającej</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z </a:t>
            </a:r>
            <a:r>
              <a:rPr lang="en-US" sz="1200" err="1">
                <a:solidFill>
                  <a:srgbClr val="000000"/>
                </a:solidFill>
                <a:latin typeface="Arimo"/>
              </a:rPr>
              <a:t>powiązanych</a:t>
            </a:r>
            <a:r>
              <a:rPr lang="en-US" sz="1200">
                <a:solidFill>
                  <a:srgbClr val="000000"/>
                </a:solidFill>
                <a:latin typeface="Arimo"/>
              </a:rPr>
              <a:t> </a:t>
            </a:r>
            <a:r>
              <a:rPr lang="en-US" sz="1200" err="1">
                <a:solidFill>
                  <a:srgbClr val="000000"/>
                </a:solidFill>
                <a:latin typeface="Arimo"/>
              </a:rPr>
              <a:t>wzajemnie</a:t>
            </a:r>
            <a:r>
              <a:rPr lang="en-US" sz="1200">
                <a:solidFill>
                  <a:srgbClr val="000000"/>
                </a:solidFill>
                <a:latin typeface="Arimo"/>
              </a:rPr>
              <a:t> </a:t>
            </a:r>
            <a:r>
              <a:rPr lang="en-US" sz="1200" err="1">
                <a:solidFill>
                  <a:srgbClr val="000000"/>
                </a:solidFill>
                <a:latin typeface="Arimo"/>
              </a:rPr>
              <a:t>urządzeń</a:t>
            </a:r>
            <a:r>
              <a:rPr lang="en-US" sz="1200">
                <a:solidFill>
                  <a:srgbClr val="000000"/>
                </a:solidFill>
                <a:latin typeface="Arimo"/>
              </a:rPr>
              <a:t>, a </a:t>
            </a:r>
            <a:r>
              <a:rPr lang="en-US" sz="1200" err="1">
                <a:solidFill>
                  <a:srgbClr val="000000"/>
                </a:solidFill>
                <a:latin typeface="Arimo"/>
              </a:rPr>
              <a:t>dzięki</a:t>
            </a:r>
            <a:r>
              <a:rPr lang="en-US" sz="1200">
                <a:solidFill>
                  <a:srgbClr val="000000"/>
                </a:solidFill>
                <a:latin typeface="Arimo"/>
              </a:rPr>
              <a:t> </a:t>
            </a:r>
            <a:r>
              <a:rPr lang="en-US" sz="1200" err="1">
                <a:solidFill>
                  <a:srgbClr val="000000"/>
                </a:solidFill>
                <a:latin typeface="Arimo"/>
              </a:rPr>
              <a:t>niemu</a:t>
            </a:r>
            <a:r>
              <a:rPr lang="en-US" sz="1200">
                <a:solidFill>
                  <a:srgbClr val="000000"/>
                </a:solidFill>
                <a:latin typeface="Arimo"/>
              </a:rPr>
              <a:t>, </a:t>
            </a:r>
            <a:r>
              <a:rPr lang="en-US" sz="1200" err="1">
                <a:solidFill>
                  <a:srgbClr val="000000"/>
                </a:solidFill>
                <a:latin typeface="Arimo"/>
              </a:rPr>
              <a:t>pacjenci</a:t>
            </a:r>
            <a:r>
              <a:rPr lang="en-US" sz="1200">
                <a:solidFill>
                  <a:srgbClr val="000000"/>
                </a:solidFill>
                <a:latin typeface="Arimo"/>
              </a:rPr>
              <a:t>/</a:t>
            </a:r>
            <a:r>
              <a:rPr lang="en-US" sz="1200" err="1">
                <a:solidFill>
                  <a:srgbClr val="000000"/>
                </a:solidFill>
                <a:latin typeface="Arimo"/>
              </a:rPr>
              <a:t>tki</a:t>
            </a:r>
            <a:r>
              <a:rPr lang="en-US" sz="1200">
                <a:solidFill>
                  <a:srgbClr val="000000"/>
                </a:solidFill>
                <a:latin typeface="Arimo"/>
              </a:rPr>
              <a:t> o </a:t>
            </a:r>
            <a:r>
              <a:rPr lang="en-US" sz="1200" err="1">
                <a:solidFill>
                  <a:srgbClr val="000000"/>
                </a:solidFill>
                <a:latin typeface="Arimo"/>
              </a:rPr>
              <a:t>obniżonej</a:t>
            </a:r>
            <a:r>
              <a:rPr lang="en-US" sz="1200">
                <a:solidFill>
                  <a:srgbClr val="000000"/>
                </a:solidFill>
                <a:latin typeface="Arimo"/>
              </a:rPr>
              <a:t> </a:t>
            </a:r>
            <a:r>
              <a:rPr lang="en-US" sz="1200" err="1">
                <a:solidFill>
                  <a:srgbClr val="000000"/>
                </a:solidFill>
                <a:latin typeface="Arimo"/>
              </a:rPr>
              <a:t>percepcji</a:t>
            </a:r>
            <a:r>
              <a:rPr lang="en-US" sz="1200">
                <a:solidFill>
                  <a:srgbClr val="000000"/>
                </a:solidFill>
                <a:latin typeface="Arimo"/>
              </a:rPr>
              <a:t> </a:t>
            </a:r>
            <a:r>
              <a:rPr lang="en-US" sz="1200" err="1">
                <a:solidFill>
                  <a:srgbClr val="000000"/>
                </a:solidFill>
                <a:latin typeface="Arimo"/>
              </a:rPr>
              <a:t>spowodowanej</a:t>
            </a:r>
            <a:r>
              <a:rPr lang="en-US" sz="1200">
                <a:solidFill>
                  <a:srgbClr val="000000"/>
                </a:solidFill>
                <a:latin typeface="Arimo"/>
              </a:rPr>
              <a:t> </a:t>
            </a:r>
            <a:r>
              <a:rPr lang="en-US" sz="1200" err="1">
                <a:solidFill>
                  <a:srgbClr val="000000"/>
                </a:solidFill>
                <a:latin typeface="Arimo"/>
              </a:rPr>
              <a:t>chorobą</a:t>
            </a:r>
            <a:r>
              <a:rPr lang="en-US" sz="1200">
                <a:solidFill>
                  <a:srgbClr val="000000"/>
                </a:solidFill>
                <a:latin typeface="Arimo"/>
              </a:rPr>
              <a:t>, </a:t>
            </a:r>
            <a:r>
              <a:rPr lang="en-US" sz="1200" err="1">
                <a:solidFill>
                  <a:srgbClr val="000000"/>
                </a:solidFill>
                <a:latin typeface="Arimo"/>
              </a:rPr>
              <a:t>wiekiem</a:t>
            </a:r>
            <a:r>
              <a:rPr lang="en-US" sz="1200">
                <a:solidFill>
                  <a:srgbClr val="000000"/>
                </a:solidFill>
                <a:latin typeface="Arimo"/>
              </a:rPr>
              <a:t> </a:t>
            </a:r>
            <a:r>
              <a:rPr lang="en-US" sz="1200" err="1">
                <a:solidFill>
                  <a:srgbClr val="000000"/>
                </a:solidFill>
                <a:latin typeface="Arimo"/>
              </a:rPr>
              <a:t>czy</a:t>
            </a:r>
            <a:r>
              <a:rPr lang="en-US" sz="1200">
                <a:solidFill>
                  <a:srgbClr val="000000"/>
                </a:solidFill>
                <a:latin typeface="Arimo"/>
              </a:rPr>
              <a:t> </a:t>
            </a:r>
            <a:r>
              <a:rPr lang="en-US" sz="1200" err="1">
                <a:solidFill>
                  <a:srgbClr val="000000"/>
                </a:solidFill>
                <a:latin typeface="Arimo"/>
              </a:rPr>
              <a:t>brakiem</a:t>
            </a:r>
            <a:r>
              <a:rPr lang="en-US" sz="1200">
                <a:solidFill>
                  <a:srgbClr val="000000"/>
                </a:solidFill>
                <a:latin typeface="Arimo"/>
              </a:rPr>
              <a:t> </a:t>
            </a:r>
            <a:r>
              <a:rPr lang="en-US" sz="1200" err="1">
                <a:solidFill>
                  <a:srgbClr val="000000"/>
                </a:solidFill>
                <a:latin typeface="Arimo"/>
              </a:rPr>
              <a:t>osoby</a:t>
            </a:r>
            <a:r>
              <a:rPr lang="en-US" sz="1200">
                <a:solidFill>
                  <a:srgbClr val="000000"/>
                </a:solidFill>
                <a:latin typeface="Arimo"/>
              </a:rPr>
              <a:t> </a:t>
            </a:r>
            <a:r>
              <a:rPr lang="en-US" sz="1200" err="1">
                <a:solidFill>
                  <a:srgbClr val="000000"/>
                </a:solidFill>
                <a:latin typeface="Arimo"/>
              </a:rPr>
              <a:t>towarzyszącej</a:t>
            </a:r>
            <a:r>
              <a:rPr lang="en-US" sz="1200">
                <a:solidFill>
                  <a:srgbClr val="000000"/>
                </a:solidFill>
                <a:latin typeface="Arimo"/>
              </a:rPr>
              <a:t> są   w </a:t>
            </a:r>
            <a:r>
              <a:rPr lang="en-US" sz="1200" err="1">
                <a:solidFill>
                  <a:srgbClr val="000000"/>
                </a:solidFill>
                <a:latin typeface="Arimo"/>
              </a:rPr>
              <a:t>stanie</a:t>
            </a:r>
            <a:r>
              <a:rPr lang="en-US" sz="1200">
                <a:solidFill>
                  <a:srgbClr val="000000"/>
                </a:solidFill>
                <a:latin typeface="Arimo"/>
              </a:rPr>
              <a:t> </a:t>
            </a:r>
            <a:r>
              <a:rPr lang="en-US" sz="1200" err="1">
                <a:solidFill>
                  <a:srgbClr val="000000"/>
                </a:solidFill>
                <a:latin typeface="Arimo"/>
              </a:rPr>
              <a:t>poruszać</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a:t>
            </a:r>
            <a:r>
              <a:rPr lang="en-US" sz="1200" err="1">
                <a:solidFill>
                  <a:srgbClr val="000000"/>
                </a:solidFill>
                <a:latin typeface="Arimo"/>
              </a:rPr>
              <a:t>bezpieczniej</a:t>
            </a:r>
            <a:r>
              <a:rPr lang="en-US" sz="1200">
                <a:solidFill>
                  <a:srgbClr val="000000"/>
                </a:solidFill>
                <a:latin typeface="Arimo"/>
              </a:rPr>
              <a:t> po </a:t>
            </a:r>
            <a:r>
              <a:rPr lang="en-US" sz="1200" err="1">
                <a:solidFill>
                  <a:srgbClr val="000000"/>
                </a:solidFill>
                <a:latin typeface="Arimo"/>
              </a:rPr>
              <a:t>obiekcie</a:t>
            </a:r>
            <a:r>
              <a:rPr lang="en-US" sz="1200">
                <a:solidFill>
                  <a:srgbClr val="000000"/>
                </a:solidFill>
                <a:latin typeface="Arimo"/>
              </a:rPr>
              <a:t>;</a:t>
            </a:r>
          </a:p>
          <a:p>
            <a:pPr marL="545998" lvl="2" indent="-181999" algn="just">
              <a:lnSpc>
                <a:spcPts val="1770"/>
              </a:lnSpc>
              <a:buFont typeface="Arial"/>
              <a:buChar char="⚬"/>
            </a:pPr>
            <a:r>
              <a:rPr lang="en-US" sz="1200" err="1">
                <a:solidFill>
                  <a:srgbClr val="000000"/>
                </a:solidFill>
                <a:latin typeface="Arimo"/>
              </a:rPr>
              <a:t>przeprowadziliśmy</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a:t>
            </a:r>
            <a:r>
              <a:rPr lang="en-US" sz="1200" err="1">
                <a:solidFill>
                  <a:srgbClr val="000000"/>
                </a:solidFill>
                <a:latin typeface="Arimo"/>
              </a:rPr>
              <a:t>Graj</a:t>
            </a:r>
            <a:r>
              <a:rPr lang="en-US" sz="1200">
                <a:solidFill>
                  <a:srgbClr val="000000"/>
                </a:solidFill>
                <a:latin typeface="Arimo"/>
              </a:rPr>
              <a:t> o </a:t>
            </a:r>
            <a:r>
              <a:rPr lang="en-US" sz="1200" err="1">
                <a:solidFill>
                  <a:srgbClr val="000000"/>
                </a:solidFill>
                <a:latin typeface="Arimo"/>
              </a:rPr>
              <a:t>tron</a:t>
            </a:r>
            <a:r>
              <a:rPr lang="en-US" sz="1200">
                <a:solidFill>
                  <a:srgbClr val="000000"/>
                </a:solidFill>
                <a:latin typeface="Arimo"/>
              </a:rPr>
              <a:t>”. </a:t>
            </a:r>
            <a:r>
              <a:rPr lang="en-US" sz="1200" err="1">
                <a:solidFill>
                  <a:srgbClr val="000000"/>
                </a:solidFill>
                <a:latin typeface="Arimo"/>
              </a:rPr>
              <a:t>Stworzona</a:t>
            </a:r>
            <a:r>
              <a:rPr lang="en-US" sz="1200">
                <a:solidFill>
                  <a:srgbClr val="000000"/>
                </a:solidFill>
                <a:latin typeface="Arimo"/>
              </a:rPr>
              <a:t> </a:t>
            </a:r>
            <a:r>
              <a:rPr lang="en-US" sz="1200" err="1">
                <a:solidFill>
                  <a:srgbClr val="000000"/>
                </a:solidFill>
                <a:latin typeface="Arimo"/>
              </a:rPr>
              <a:t>przez</a:t>
            </a:r>
            <a:r>
              <a:rPr lang="en-US" sz="1200">
                <a:solidFill>
                  <a:srgbClr val="000000"/>
                </a:solidFill>
                <a:latin typeface="Arimo"/>
              </a:rPr>
              <a:t> </a:t>
            </a:r>
            <a:r>
              <a:rPr lang="en-US" sz="1200" err="1">
                <a:solidFill>
                  <a:srgbClr val="000000"/>
                </a:solidFill>
                <a:latin typeface="Arimo"/>
              </a:rPr>
              <a:t>nas</a:t>
            </a:r>
            <a:r>
              <a:rPr lang="en-US" sz="1200">
                <a:solidFill>
                  <a:srgbClr val="000000"/>
                </a:solidFill>
                <a:latin typeface="Arimo"/>
              </a:rPr>
              <a:t> </a:t>
            </a:r>
            <a:r>
              <a:rPr lang="en-US" sz="1200" err="1">
                <a:solidFill>
                  <a:srgbClr val="000000"/>
                </a:solidFill>
                <a:latin typeface="Arimo"/>
              </a:rPr>
              <a:t>specjalnie</a:t>
            </a:r>
            <a:r>
              <a:rPr lang="en-US" sz="1200">
                <a:solidFill>
                  <a:srgbClr val="000000"/>
                </a:solidFill>
                <a:latin typeface="Arimo"/>
              </a:rPr>
              <a:t> </a:t>
            </a:r>
            <a:r>
              <a:rPr lang="en-US" sz="1200" err="1">
                <a:solidFill>
                  <a:srgbClr val="000000"/>
                </a:solidFill>
                <a:latin typeface="Arimo"/>
              </a:rPr>
              <a:t>zaprojektowana</a:t>
            </a:r>
            <a:r>
              <a:rPr lang="en-US" sz="1200">
                <a:solidFill>
                  <a:srgbClr val="000000"/>
                </a:solidFill>
                <a:latin typeface="Arimo"/>
              </a:rPr>
              <a:t> </a:t>
            </a:r>
            <a:r>
              <a:rPr lang="en-US" sz="1200" err="1">
                <a:solidFill>
                  <a:srgbClr val="000000"/>
                </a:solidFill>
                <a:latin typeface="Arimo"/>
              </a:rPr>
              <a:t>gra</a:t>
            </a:r>
            <a:r>
              <a:rPr lang="en-US" sz="1200">
                <a:solidFill>
                  <a:srgbClr val="000000"/>
                </a:solidFill>
                <a:latin typeface="Arimo"/>
              </a:rPr>
              <a:t> </a:t>
            </a:r>
            <a:r>
              <a:rPr lang="en-US" sz="1200" err="1">
                <a:solidFill>
                  <a:srgbClr val="000000"/>
                </a:solidFill>
                <a:latin typeface="Arimo"/>
              </a:rPr>
              <a:t>szkoleniowa</a:t>
            </a:r>
            <a:r>
              <a:rPr lang="en-US" sz="1200">
                <a:solidFill>
                  <a:srgbClr val="000000"/>
                </a:solidFill>
                <a:latin typeface="Arimo"/>
              </a:rPr>
              <a:t> </a:t>
            </a:r>
            <a:r>
              <a:rPr lang="en-US" sz="1200" err="1">
                <a:solidFill>
                  <a:srgbClr val="000000"/>
                </a:solidFill>
                <a:latin typeface="Arimo"/>
              </a:rPr>
              <a:t>rozwija</a:t>
            </a:r>
            <a:r>
              <a:rPr lang="en-US" sz="1200">
                <a:solidFill>
                  <a:srgbClr val="000000"/>
                </a:solidFill>
                <a:latin typeface="Arimo"/>
              </a:rPr>
              <a:t> </a:t>
            </a:r>
            <a:r>
              <a:rPr lang="en-US" sz="1200" err="1">
                <a:solidFill>
                  <a:srgbClr val="000000"/>
                </a:solidFill>
                <a:latin typeface="Arimo"/>
              </a:rPr>
              <a:t>kompetencje</a:t>
            </a:r>
            <a:r>
              <a:rPr lang="en-US" sz="1200">
                <a:solidFill>
                  <a:srgbClr val="000000"/>
                </a:solidFill>
                <a:latin typeface="Arimo"/>
              </a:rPr>
              <a:t> </a:t>
            </a:r>
            <a:r>
              <a:rPr lang="en-US" sz="1200" err="1">
                <a:solidFill>
                  <a:srgbClr val="000000"/>
                </a:solidFill>
                <a:latin typeface="Arimo"/>
              </a:rPr>
              <a:t>managerskie</a:t>
            </a:r>
            <a:r>
              <a:rPr lang="en-US" sz="1200">
                <a:solidFill>
                  <a:srgbClr val="000000"/>
                </a:solidFill>
                <a:latin typeface="Arimo"/>
              </a:rPr>
              <a:t> </a:t>
            </a:r>
            <a:r>
              <a:rPr lang="en-US" sz="1200" err="1">
                <a:solidFill>
                  <a:srgbClr val="000000"/>
                </a:solidFill>
                <a:latin typeface="Arimo"/>
              </a:rPr>
              <a:t>kobiet</a:t>
            </a:r>
            <a:r>
              <a:rPr lang="en-US" sz="1200">
                <a:solidFill>
                  <a:srgbClr val="000000"/>
                </a:solidFill>
                <a:latin typeface="Arimo"/>
              </a:rPr>
              <a:t>. </a:t>
            </a:r>
            <a:r>
              <a:rPr lang="en-US" sz="1200" err="1">
                <a:solidFill>
                  <a:srgbClr val="000000"/>
                </a:solidFill>
                <a:latin typeface="Arimo"/>
              </a:rPr>
              <a:t>Ewaluacja</a:t>
            </a:r>
            <a:r>
              <a:rPr lang="en-US" sz="1200">
                <a:solidFill>
                  <a:srgbClr val="000000"/>
                </a:solidFill>
                <a:latin typeface="Arimo"/>
              </a:rPr>
              <a:t> </a:t>
            </a:r>
            <a:r>
              <a:rPr lang="en-US" sz="1200" err="1">
                <a:solidFill>
                  <a:srgbClr val="000000"/>
                </a:solidFill>
                <a:latin typeface="Arimo"/>
              </a:rPr>
              <a:t>potwierdza</a:t>
            </a:r>
            <a:r>
              <a:rPr lang="en-US" sz="1200">
                <a:solidFill>
                  <a:srgbClr val="000000"/>
                </a:solidFill>
                <a:latin typeface="Arimo"/>
              </a:rPr>
              <a:t> </a:t>
            </a:r>
            <a:r>
              <a:rPr lang="en-US" sz="1200" err="1">
                <a:solidFill>
                  <a:srgbClr val="000000"/>
                </a:solidFill>
                <a:latin typeface="Arimo"/>
              </a:rPr>
              <a:t>użyteczność</a:t>
            </a:r>
            <a:r>
              <a:rPr lang="en-US" sz="1200">
                <a:solidFill>
                  <a:srgbClr val="000000"/>
                </a:solidFill>
                <a:latin typeface="Arimo"/>
              </a:rPr>
              <a:t> </a:t>
            </a:r>
            <a:r>
              <a:rPr lang="en-US" sz="1200" err="1">
                <a:solidFill>
                  <a:srgbClr val="000000"/>
                </a:solidFill>
                <a:latin typeface="Arimo"/>
              </a:rPr>
              <a:t>metody</a:t>
            </a:r>
            <a:r>
              <a:rPr lang="en-US" sz="1200">
                <a:solidFill>
                  <a:srgbClr val="000000"/>
                </a:solidFill>
                <a:latin typeface="Arimo"/>
              </a:rPr>
              <a:t> dla </a:t>
            </a:r>
            <a:r>
              <a:rPr lang="en-US" sz="1200" err="1">
                <a:solidFill>
                  <a:srgbClr val="000000"/>
                </a:solidFill>
                <a:latin typeface="Arimo"/>
              </a:rPr>
              <a:t>kobiet</a:t>
            </a:r>
            <a:r>
              <a:rPr lang="en-US" sz="1200">
                <a:solidFill>
                  <a:srgbClr val="000000"/>
                </a:solidFill>
                <a:latin typeface="Arimo"/>
              </a:rPr>
              <a:t> po 30 </a:t>
            </a:r>
            <a:r>
              <a:rPr lang="en-US" sz="1200" err="1">
                <a:solidFill>
                  <a:srgbClr val="000000"/>
                </a:solidFill>
                <a:latin typeface="Arimo"/>
              </a:rPr>
              <a:t>roku</a:t>
            </a:r>
            <a:r>
              <a:rPr lang="en-US" sz="1200">
                <a:solidFill>
                  <a:srgbClr val="000000"/>
                </a:solidFill>
                <a:latin typeface="Arimo"/>
              </a:rPr>
              <a:t> </a:t>
            </a:r>
            <a:r>
              <a:rPr lang="en-US" sz="1200" err="1">
                <a:solidFill>
                  <a:srgbClr val="000000"/>
                </a:solidFill>
                <a:latin typeface="Arimo"/>
              </a:rPr>
              <a:t>życia</a:t>
            </a:r>
            <a:r>
              <a:rPr lang="en-US" sz="1200">
                <a:solidFill>
                  <a:srgbClr val="000000"/>
                </a:solidFill>
                <a:latin typeface="Arimo"/>
              </a:rPr>
              <a:t> - </a:t>
            </a:r>
            <a:r>
              <a:rPr lang="en-US" sz="1200" err="1">
                <a:solidFill>
                  <a:srgbClr val="000000"/>
                </a:solidFill>
                <a:latin typeface="Arimo"/>
              </a:rPr>
              <a:t>wyposażając</a:t>
            </a:r>
            <a:r>
              <a:rPr lang="en-US" sz="1200">
                <a:solidFill>
                  <a:srgbClr val="000000"/>
                </a:solidFill>
                <a:latin typeface="Arimo"/>
              </a:rPr>
              <a:t> je  w </a:t>
            </a:r>
            <a:r>
              <a:rPr lang="en-US" sz="1200" err="1">
                <a:solidFill>
                  <a:srgbClr val="000000"/>
                </a:solidFill>
                <a:latin typeface="Arimo"/>
              </a:rPr>
              <a:t>wiedze</a:t>
            </a:r>
            <a:r>
              <a:rPr lang="en-US" sz="1200">
                <a:solidFill>
                  <a:srgbClr val="000000"/>
                </a:solidFill>
                <a:latin typeface="Arimo"/>
              </a:rPr>
              <a:t> jak </a:t>
            </a:r>
            <a:r>
              <a:rPr lang="en-US" sz="1200" err="1">
                <a:solidFill>
                  <a:srgbClr val="000000"/>
                </a:solidFill>
                <a:latin typeface="Arimo"/>
              </a:rPr>
              <a:t>zarządzać</a:t>
            </a:r>
            <a:r>
              <a:rPr lang="en-US" sz="1200">
                <a:solidFill>
                  <a:srgbClr val="000000"/>
                </a:solidFill>
                <a:latin typeface="Arimo"/>
              </a:rPr>
              <a:t> i </a:t>
            </a:r>
            <a:r>
              <a:rPr lang="en-US" sz="1200" err="1">
                <a:solidFill>
                  <a:srgbClr val="000000"/>
                </a:solidFill>
                <a:latin typeface="Arimo"/>
              </a:rPr>
              <a:t>budować</a:t>
            </a:r>
            <a:r>
              <a:rPr lang="en-US" sz="1200">
                <a:solidFill>
                  <a:srgbClr val="000000"/>
                </a:solidFill>
                <a:latin typeface="Arimo"/>
              </a:rPr>
              <a:t> </a:t>
            </a:r>
            <a:r>
              <a:rPr lang="en-US" sz="1200" err="1">
                <a:solidFill>
                  <a:srgbClr val="000000"/>
                </a:solidFill>
                <a:latin typeface="Arimo"/>
              </a:rPr>
              <a:t>zespół</a:t>
            </a:r>
            <a:r>
              <a:rPr lang="en-US" sz="1200">
                <a:solidFill>
                  <a:srgbClr val="000000"/>
                </a:solidFill>
                <a:latin typeface="Arimo"/>
              </a:rPr>
              <a:t> w </a:t>
            </a:r>
            <a:r>
              <a:rPr lang="en-US" sz="1200" err="1">
                <a:solidFill>
                  <a:srgbClr val="000000"/>
                </a:solidFill>
                <a:latin typeface="Arimo"/>
              </a:rPr>
              <a:t>oparciu</a:t>
            </a:r>
            <a:r>
              <a:rPr lang="en-US" sz="1200">
                <a:solidFill>
                  <a:srgbClr val="000000"/>
                </a:solidFill>
                <a:latin typeface="Arimo"/>
              </a:rPr>
              <a:t> o </a:t>
            </a:r>
            <a:r>
              <a:rPr lang="en-US" sz="1200" err="1">
                <a:solidFill>
                  <a:srgbClr val="000000"/>
                </a:solidFill>
                <a:latin typeface="Arimo"/>
              </a:rPr>
              <a:t>własny</a:t>
            </a:r>
            <a:r>
              <a:rPr lang="en-US" sz="1200">
                <a:solidFill>
                  <a:srgbClr val="000000"/>
                </a:solidFill>
                <a:latin typeface="Arimo"/>
              </a:rPr>
              <a:t> </a:t>
            </a:r>
            <a:r>
              <a:rPr lang="en-US" sz="1200" err="1">
                <a:solidFill>
                  <a:srgbClr val="000000"/>
                </a:solidFill>
                <a:latin typeface="Arimo"/>
              </a:rPr>
              <a:t>styl</a:t>
            </a:r>
            <a:r>
              <a:rPr lang="en-US" sz="1200">
                <a:solidFill>
                  <a:srgbClr val="000000"/>
                </a:solidFill>
                <a:latin typeface="Arimo"/>
              </a:rPr>
              <a:t> </a:t>
            </a:r>
            <a:r>
              <a:rPr lang="en-US" sz="1200" err="1">
                <a:solidFill>
                  <a:srgbClr val="000000"/>
                </a:solidFill>
                <a:latin typeface="Arimo"/>
              </a:rPr>
              <a:t>zarządzania</a:t>
            </a:r>
            <a:r>
              <a:rPr lang="en-US" sz="1200">
                <a:solidFill>
                  <a:srgbClr val="000000"/>
                </a:solidFill>
                <a:latin typeface="Arimo"/>
              </a:rPr>
              <a:t>. </a:t>
            </a:r>
          </a:p>
          <a:p>
            <a:pPr marL="545998" lvl="2" indent="-181999" algn="just">
              <a:lnSpc>
                <a:spcPts val="1770"/>
              </a:lnSpc>
              <a:buFont typeface="Arial"/>
              <a:buChar char="⚬"/>
            </a:pPr>
            <a:r>
              <a:rPr lang="en-US" sz="1200" err="1">
                <a:solidFill>
                  <a:srgbClr val="000000"/>
                </a:solidFill>
                <a:latin typeface="Arimo"/>
              </a:rPr>
              <a:t>opracowaliśmy</a:t>
            </a:r>
            <a:r>
              <a:rPr lang="en-US" sz="1200">
                <a:solidFill>
                  <a:srgbClr val="000000"/>
                </a:solidFill>
                <a:latin typeface="Arimo"/>
              </a:rPr>
              <a:t> </a:t>
            </a:r>
            <a:r>
              <a:rPr lang="en-US" sz="1200" err="1">
                <a:solidFill>
                  <a:srgbClr val="000000"/>
                </a:solidFill>
                <a:latin typeface="Arimo"/>
              </a:rPr>
              <a:t>produkt</a:t>
            </a:r>
            <a:r>
              <a:rPr lang="en-US" sz="1200">
                <a:solidFill>
                  <a:srgbClr val="000000"/>
                </a:solidFill>
                <a:latin typeface="Arimo"/>
              </a:rPr>
              <a:t> </a:t>
            </a:r>
            <a:r>
              <a:rPr lang="en-US" sz="1200" err="1">
                <a:solidFill>
                  <a:srgbClr val="000000"/>
                </a:solidFill>
                <a:latin typeface="Arimo"/>
              </a:rPr>
              <a:t>finalny</a:t>
            </a:r>
            <a:r>
              <a:rPr lang="en-US" sz="1200">
                <a:solidFill>
                  <a:srgbClr val="000000"/>
                </a:solidFill>
                <a:latin typeface="Arimo"/>
              </a:rPr>
              <a:t> </a:t>
            </a:r>
            <a:r>
              <a:rPr lang="en-US" sz="1200" err="1">
                <a:solidFill>
                  <a:srgbClr val="000000"/>
                </a:solidFill>
                <a:latin typeface="Arimo"/>
              </a:rPr>
              <a:t>innowacji</a:t>
            </a:r>
            <a:r>
              <a:rPr lang="en-US" sz="1200">
                <a:solidFill>
                  <a:srgbClr val="000000"/>
                </a:solidFill>
                <a:latin typeface="Arimo"/>
              </a:rPr>
              <a:t> pt. „CSR -</a:t>
            </a:r>
            <a:r>
              <a:rPr lang="en-US" sz="1200" err="1">
                <a:solidFill>
                  <a:srgbClr val="000000"/>
                </a:solidFill>
                <a:latin typeface="Arimo"/>
              </a:rPr>
              <a:t>Czas</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Sieciowanie</a:t>
            </a:r>
            <a:r>
              <a:rPr lang="en-US" sz="1200">
                <a:solidFill>
                  <a:srgbClr val="000000"/>
                </a:solidFill>
                <a:latin typeface="Arimo"/>
              </a:rPr>
              <a:t>, </a:t>
            </a:r>
            <a:r>
              <a:rPr lang="en-US" sz="1200" err="1">
                <a:solidFill>
                  <a:srgbClr val="000000"/>
                </a:solidFill>
                <a:latin typeface="Arimo"/>
              </a:rPr>
              <a:t>współpracy</a:t>
            </a:r>
            <a:r>
              <a:rPr lang="en-US" sz="1200">
                <a:solidFill>
                  <a:srgbClr val="000000"/>
                </a:solidFill>
                <a:latin typeface="Arimo"/>
              </a:rPr>
              <a:t> </a:t>
            </a:r>
            <a:r>
              <a:rPr lang="en-US" sz="1200" err="1">
                <a:solidFill>
                  <a:srgbClr val="000000"/>
                </a:solidFill>
                <a:latin typeface="Arimo"/>
              </a:rPr>
              <a:t>Rozkręcanie</a:t>
            </a:r>
            <a:r>
              <a:rPr lang="en-US" sz="1200">
                <a:solidFill>
                  <a:srgbClr val="000000"/>
                </a:solidFill>
                <a:latin typeface="Arimo"/>
              </a:rPr>
              <a:t>”. </a:t>
            </a:r>
            <a:r>
              <a:rPr lang="en-US" sz="1200" err="1">
                <a:solidFill>
                  <a:srgbClr val="000000"/>
                </a:solidFill>
                <a:latin typeface="Arimo"/>
              </a:rPr>
              <a:t>Zrealizowaliśmy</a:t>
            </a:r>
            <a:r>
              <a:rPr lang="en-US" sz="1200">
                <a:solidFill>
                  <a:srgbClr val="000000"/>
                </a:solidFill>
                <a:latin typeface="Arimo"/>
              </a:rPr>
              <a:t> </a:t>
            </a:r>
            <a:r>
              <a:rPr lang="en-US" sz="1200" err="1">
                <a:solidFill>
                  <a:srgbClr val="000000"/>
                </a:solidFill>
                <a:latin typeface="Arimo"/>
              </a:rPr>
              <a:t>pomysł</a:t>
            </a:r>
            <a:r>
              <a:rPr lang="en-US" sz="1200">
                <a:solidFill>
                  <a:srgbClr val="000000"/>
                </a:solidFill>
                <a:latin typeface="Arimo"/>
              </a:rPr>
              <a:t>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wzmocnienie</a:t>
            </a:r>
            <a:r>
              <a:rPr lang="en-US" sz="1200">
                <a:solidFill>
                  <a:srgbClr val="000000"/>
                </a:solidFill>
                <a:latin typeface="Arimo"/>
              </a:rPr>
              <a:t> </a:t>
            </a:r>
            <a:r>
              <a:rPr lang="en-US" sz="1200" err="1">
                <a:solidFill>
                  <a:srgbClr val="000000"/>
                </a:solidFill>
                <a:latin typeface="Arimo"/>
              </a:rPr>
              <a:t>współpracy</a:t>
            </a:r>
            <a:r>
              <a:rPr lang="en-US" sz="1200">
                <a:solidFill>
                  <a:srgbClr val="000000"/>
                </a:solidFill>
                <a:latin typeface="Arimo"/>
              </a:rPr>
              <a:t> </a:t>
            </a:r>
            <a:r>
              <a:rPr lang="en-US" sz="1200" err="1">
                <a:solidFill>
                  <a:srgbClr val="000000"/>
                </a:solidFill>
                <a:latin typeface="Arimo"/>
              </a:rPr>
              <a:t>biznesu</a:t>
            </a:r>
            <a:r>
              <a:rPr lang="en-US" sz="1200">
                <a:solidFill>
                  <a:srgbClr val="000000"/>
                </a:solidFill>
                <a:latin typeface="Arimo"/>
              </a:rPr>
              <a:t>                </a:t>
            </a:r>
            <a:br>
              <a:rPr lang="pl-PL" sz="1200">
                <a:solidFill>
                  <a:srgbClr val="000000"/>
                </a:solidFill>
                <a:latin typeface="Arimo"/>
              </a:rPr>
            </a:br>
            <a:r>
              <a:rPr lang="en-US" sz="1200">
                <a:solidFill>
                  <a:srgbClr val="000000"/>
                </a:solidFill>
                <a:latin typeface="Arimo"/>
              </a:rPr>
              <a:t> i </a:t>
            </a:r>
            <a:r>
              <a:rPr lang="en-US" sz="1200" err="1">
                <a:solidFill>
                  <a:srgbClr val="000000"/>
                </a:solidFill>
                <a:latin typeface="Arimo"/>
              </a:rPr>
              <a:t>organizacji</a:t>
            </a:r>
            <a:r>
              <a:rPr lang="en-US" sz="1200">
                <a:solidFill>
                  <a:srgbClr val="000000"/>
                </a:solidFill>
                <a:latin typeface="Arimo"/>
              </a:rPr>
              <a:t> </a:t>
            </a:r>
            <a:r>
              <a:rPr lang="en-US" sz="1200" err="1">
                <a:solidFill>
                  <a:srgbClr val="000000"/>
                </a:solidFill>
                <a:latin typeface="Arimo"/>
              </a:rPr>
              <a:t>pozarządowych</a:t>
            </a:r>
            <a:r>
              <a:rPr lang="en-US" sz="1200">
                <a:solidFill>
                  <a:srgbClr val="000000"/>
                </a:solidFill>
                <a:latin typeface="Arimo"/>
              </a:rPr>
              <a:t> </a:t>
            </a:r>
            <a:r>
              <a:rPr lang="en-US" sz="1200" err="1">
                <a:solidFill>
                  <a:srgbClr val="000000"/>
                </a:solidFill>
                <a:latin typeface="Arimo"/>
              </a:rPr>
              <a:t>zaangażowanych</a:t>
            </a:r>
            <a:r>
              <a:rPr lang="en-US" sz="1200">
                <a:solidFill>
                  <a:srgbClr val="000000"/>
                </a:solidFill>
                <a:latin typeface="Arimo"/>
              </a:rPr>
              <a:t> we </a:t>
            </a:r>
            <a:r>
              <a:rPr lang="en-US" sz="1200" err="1">
                <a:solidFill>
                  <a:srgbClr val="000000"/>
                </a:solidFill>
                <a:latin typeface="Arimo"/>
              </a:rPr>
              <a:t>wsparcie</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z </a:t>
            </a:r>
            <a:r>
              <a:rPr lang="en-US" sz="1200" err="1">
                <a:solidFill>
                  <a:srgbClr val="000000"/>
                </a:solidFill>
                <a:latin typeface="Arimo"/>
              </a:rPr>
              <a:t>grup</a:t>
            </a:r>
            <a:r>
              <a:rPr lang="en-US" sz="1200">
                <a:solidFill>
                  <a:srgbClr val="000000"/>
                </a:solidFill>
                <a:latin typeface="Arimo"/>
              </a:rPr>
              <a:t> </a:t>
            </a:r>
            <a:r>
              <a:rPr lang="en-US" sz="1200" err="1">
                <a:solidFill>
                  <a:srgbClr val="000000"/>
                </a:solidFill>
                <a:latin typeface="Arimo"/>
              </a:rPr>
              <a:t>wrażliwych</a:t>
            </a:r>
            <a:r>
              <a:rPr lang="en-US" sz="1200">
                <a:solidFill>
                  <a:srgbClr val="000000"/>
                </a:solidFill>
                <a:latin typeface="Arimo"/>
              </a:rPr>
              <a:t>. </a:t>
            </a:r>
            <a:r>
              <a:rPr lang="en-US" sz="1200" err="1">
                <a:solidFill>
                  <a:srgbClr val="000000"/>
                </a:solidFill>
                <a:latin typeface="Arimo"/>
              </a:rPr>
              <a:t>Wypracowaliśmy</a:t>
            </a:r>
            <a:r>
              <a:rPr lang="en-US" sz="1200">
                <a:solidFill>
                  <a:srgbClr val="000000"/>
                </a:solidFill>
                <a:latin typeface="Arimo"/>
              </a:rPr>
              <a:t> model </a:t>
            </a:r>
            <a:r>
              <a:rPr lang="en-US" sz="1200" err="1">
                <a:solidFill>
                  <a:srgbClr val="000000"/>
                </a:solidFill>
                <a:latin typeface="Arimo"/>
              </a:rPr>
              <a:t>sieciowania</a:t>
            </a:r>
            <a:r>
              <a:rPr lang="en-US" sz="1200">
                <a:solidFill>
                  <a:srgbClr val="000000"/>
                </a:solidFill>
                <a:latin typeface="Arimo"/>
              </a:rPr>
              <a:t>, </a:t>
            </a:r>
            <a:r>
              <a:rPr lang="en-US" sz="1200" err="1">
                <a:solidFill>
                  <a:srgbClr val="000000"/>
                </a:solidFill>
                <a:latin typeface="Arimo"/>
              </a:rPr>
              <a:t>który</a:t>
            </a:r>
            <a:r>
              <a:rPr lang="en-US" sz="1200">
                <a:solidFill>
                  <a:srgbClr val="000000"/>
                </a:solidFill>
                <a:latin typeface="Arimo"/>
              </a:rPr>
              <a:t> </a:t>
            </a:r>
            <a:r>
              <a:rPr lang="en-US" sz="1200" err="1">
                <a:solidFill>
                  <a:srgbClr val="000000"/>
                </a:solidFill>
                <a:latin typeface="Arimo"/>
              </a:rPr>
              <a:t>przyczynia</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do </a:t>
            </a:r>
            <a:r>
              <a:rPr lang="en-US" sz="1200" err="1">
                <a:solidFill>
                  <a:srgbClr val="000000"/>
                </a:solidFill>
                <a:latin typeface="Arimo"/>
              </a:rPr>
              <a:t>niwelowania</a:t>
            </a:r>
            <a:r>
              <a:rPr lang="en-US" sz="1200">
                <a:solidFill>
                  <a:srgbClr val="000000"/>
                </a:solidFill>
                <a:latin typeface="Arimo"/>
              </a:rPr>
              <a:t> </a:t>
            </a:r>
            <a:r>
              <a:rPr lang="en-US" sz="1200" err="1">
                <a:solidFill>
                  <a:srgbClr val="000000"/>
                </a:solidFill>
                <a:latin typeface="Arimo"/>
              </a:rPr>
              <a:t>problemu</a:t>
            </a:r>
            <a:r>
              <a:rPr lang="en-US" sz="1200">
                <a:solidFill>
                  <a:srgbClr val="000000"/>
                </a:solidFill>
                <a:latin typeface="Arimo"/>
              </a:rPr>
              <a:t> </a:t>
            </a:r>
            <a:r>
              <a:rPr lang="en-US" sz="1200" err="1">
                <a:solidFill>
                  <a:srgbClr val="000000"/>
                </a:solidFill>
                <a:latin typeface="Arimo"/>
              </a:rPr>
              <a:t>niechęci</a:t>
            </a:r>
            <a:r>
              <a:rPr lang="en-US" sz="1200">
                <a:solidFill>
                  <a:srgbClr val="000000"/>
                </a:solidFill>
                <a:latin typeface="Arimo"/>
              </a:rPr>
              <a:t> </a:t>
            </a:r>
            <a:r>
              <a:rPr lang="en-US" sz="1200" err="1">
                <a:solidFill>
                  <a:srgbClr val="000000"/>
                </a:solidFill>
                <a:latin typeface="Arimo"/>
              </a:rPr>
              <a:t>pracodawców</a:t>
            </a:r>
            <a:r>
              <a:rPr lang="en-US" sz="1200">
                <a:solidFill>
                  <a:srgbClr val="000000"/>
                </a:solidFill>
                <a:latin typeface="Arimo"/>
              </a:rPr>
              <a:t> do </a:t>
            </a:r>
            <a:r>
              <a:rPr lang="en-US" sz="1200" err="1">
                <a:solidFill>
                  <a:srgbClr val="000000"/>
                </a:solidFill>
                <a:latin typeface="Arimo"/>
              </a:rPr>
              <a:t>zatrudniania</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zwłaszcza</a:t>
            </a:r>
            <a:r>
              <a:rPr lang="en-US" sz="1200">
                <a:solidFill>
                  <a:srgbClr val="000000"/>
                </a:solidFill>
                <a:latin typeface="Arimo"/>
              </a:rPr>
              <a:t> po </a:t>
            </a:r>
            <a:r>
              <a:rPr lang="en-US" sz="1200" err="1">
                <a:solidFill>
                  <a:srgbClr val="000000"/>
                </a:solidFill>
                <a:latin typeface="Arimo"/>
              </a:rPr>
              <a:t>kryzysach</a:t>
            </a:r>
            <a:r>
              <a:rPr lang="en-US" sz="1200">
                <a:solidFill>
                  <a:srgbClr val="000000"/>
                </a:solidFill>
                <a:latin typeface="Arimo"/>
              </a:rPr>
              <a:t> </a:t>
            </a:r>
            <a:r>
              <a:rPr lang="en-US" sz="1200" err="1">
                <a:solidFill>
                  <a:srgbClr val="000000"/>
                </a:solidFill>
                <a:latin typeface="Arimo"/>
              </a:rPr>
              <a:t>psychicznych</a:t>
            </a:r>
            <a:r>
              <a:rPr lang="en-US" sz="1200">
                <a:solidFill>
                  <a:srgbClr val="000000"/>
                </a:solidFill>
                <a:latin typeface="Arimo"/>
              </a:rPr>
              <a:t>,   </a:t>
            </a:r>
            <a:br>
              <a:rPr lang="pl-PL" sz="1200">
                <a:solidFill>
                  <a:srgbClr val="000000"/>
                </a:solidFill>
                <a:latin typeface="Arimo"/>
              </a:rPr>
            </a:br>
            <a:r>
              <a:rPr lang="pl-PL" sz="1200">
                <a:solidFill>
                  <a:srgbClr val="000000"/>
                </a:solidFill>
                <a:latin typeface="Arimo"/>
              </a:rPr>
              <a:t>|</a:t>
            </a:r>
            <a:r>
              <a:rPr lang="en-US" sz="1200">
                <a:solidFill>
                  <a:srgbClr val="000000"/>
                </a:solidFill>
                <a:latin typeface="Arimo"/>
              </a:rPr>
              <a:t>z </a:t>
            </a:r>
            <a:r>
              <a:rPr lang="en-US" sz="1200" err="1">
                <a:solidFill>
                  <a:srgbClr val="000000"/>
                </a:solidFill>
                <a:latin typeface="Arimo"/>
              </a:rPr>
              <a:t>epilepsją</a:t>
            </a:r>
            <a:r>
              <a:rPr lang="en-US" sz="1200">
                <a:solidFill>
                  <a:srgbClr val="000000"/>
                </a:solidFill>
                <a:latin typeface="Arimo"/>
              </a:rPr>
              <a:t>, </a:t>
            </a:r>
            <a:r>
              <a:rPr lang="en-US" sz="1200" err="1">
                <a:solidFill>
                  <a:srgbClr val="000000"/>
                </a:solidFill>
                <a:latin typeface="Arimo"/>
              </a:rPr>
              <a:t>uzależnionych</a:t>
            </a:r>
            <a:r>
              <a:rPr lang="en-US" sz="1200">
                <a:solidFill>
                  <a:srgbClr val="000000"/>
                </a:solidFill>
                <a:latin typeface="Arimo"/>
              </a:rPr>
              <a:t>, </a:t>
            </a:r>
            <a:r>
              <a:rPr lang="en-US" sz="1200" err="1">
                <a:solidFill>
                  <a:srgbClr val="000000"/>
                </a:solidFill>
                <a:latin typeface="Arimo"/>
              </a:rPr>
              <a:t>zagrożonych</a:t>
            </a:r>
            <a:r>
              <a:rPr lang="en-US" sz="1200">
                <a:solidFill>
                  <a:srgbClr val="000000"/>
                </a:solidFill>
                <a:latin typeface="Arimo"/>
              </a:rPr>
              <a:t> </a:t>
            </a:r>
            <a:r>
              <a:rPr lang="en-US" sz="1200" err="1">
                <a:solidFill>
                  <a:srgbClr val="000000"/>
                </a:solidFill>
                <a:latin typeface="Arimo"/>
              </a:rPr>
              <a:t>bezdomnością</a:t>
            </a:r>
            <a:r>
              <a:rPr lang="en-US" sz="1200">
                <a:solidFill>
                  <a:srgbClr val="000000"/>
                </a:solidFill>
                <a:latin typeface="Arimo"/>
              </a:rPr>
              <a:t>, </a:t>
            </a:r>
            <a:r>
              <a:rPr lang="en-US" sz="1200" err="1">
                <a:solidFill>
                  <a:srgbClr val="000000"/>
                </a:solidFill>
                <a:latin typeface="Arimo"/>
              </a:rPr>
              <a:t>opiekujących</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a:t>
            </a:r>
            <a:r>
              <a:rPr lang="en-US" sz="1200" err="1">
                <a:solidFill>
                  <a:srgbClr val="000000"/>
                </a:solidFill>
                <a:latin typeface="Arimo"/>
              </a:rPr>
              <a:t>samodzielnie</a:t>
            </a:r>
            <a:r>
              <a:rPr lang="en-US" sz="1200">
                <a:solidFill>
                  <a:srgbClr val="000000"/>
                </a:solidFill>
                <a:latin typeface="Arimo"/>
              </a:rPr>
              <a:t> </a:t>
            </a:r>
            <a:r>
              <a:rPr lang="en-US" sz="1200" err="1">
                <a:solidFill>
                  <a:srgbClr val="000000"/>
                </a:solidFill>
                <a:latin typeface="Arimo"/>
              </a:rPr>
              <a:t>osobą</a:t>
            </a:r>
            <a:r>
              <a:rPr lang="en-US" sz="1200">
                <a:solidFill>
                  <a:srgbClr val="000000"/>
                </a:solidFill>
                <a:latin typeface="Arimo"/>
              </a:rPr>
              <a:t> </a:t>
            </a:r>
            <a:r>
              <a:rPr lang="en-US" sz="1200" err="1">
                <a:solidFill>
                  <a:srgbClr val="000000"/>
                </a:solidFill>
                <a:latin typeface="Arimo"/>
              </a:rPr>
              <a:t>zależną</a:t>
            </a:r>
            <a:r>
              <a:rPr lang="en-US" sz="1200">
                <a:solidFill>
                  <a:srgbClr val="000000"/>
                </a:solidFill>
                <a:latin typeface="Arimo"/>
              </a:rPr>
              <a:t>. </a:t>
            </a:r>
            <a:r>
              <a:rPr lang="en-US" sz="1200" err="1">
                <a:solidFill>
                  <a:srgbClr val="000000"/>
                </a:solidFill>
                <a:latin typeface="Arimo"/>
              </a:rPr>
              <a:t>Innowacja</a:t>
            </a:r>
            <a:r>
              <a:rPr lang="en-US" sz="1200">
                <a:solidFill>
                  <a:srgbClr val="000000"/>
                </a:solidFill>
                <a:latin typeface="Arimo"/>
              </a:rPr>
              <a:t> </a:t>
            </a:r>
            <a:r>
              <a:rPr lang="en-US" sz="1200" err="1">
                <a:solidFill>
                  <a:srgbClr val="000000"/>
                </a:solidFill>
                <a:latin typeface="Arimo"/>
              </a:rPr>
              <a:t>zachęca</a:t>
            </a:r>
            <a:r>
              <a:rPr lang="en-US" sz="1200">
                <a:solidFill>
                  <a:srgbClr val="000000"/>
                </a:solidFill>
                <a:latin typeface="Arimo"/>
              </a:rPr>
              <a:t> </a:t>
            </a:r>
            <a:r>
              <a:rPr lang="en-US" sz="1200" err="1">
                <a:solidFill>
                  <a:srgbClr val="000000"/>
                </a:solidFill>
                <a:latin typeface="Arimo"/>
              </a:rPr>
              <a:t>również</a:t>
            </a:r>
            <a:r>
              <a:rPr lang="en-US" sz="1200">
                <a:solidFill>
                  <a:srgbClr val="000000"/>
                </a:solidFill>
                <a:latin typeface="Arimo"/>
              </a:rPr>
              <a:t> </a:t>
            </a:r>
            <a:r>
              <a:rPr lang="en-US" sz="1200" err="1">
                <a:solidFill>
                  <a:srgbClr val="000000"/>
                </a:solidFill>
                <a:latin typeface="Arimo"/>
              </a:rPr>
              <a:t>organizacje</a:t>
            </a:r>
            <a:r>
              <a:rPr lang="en-US" sz="1200">
                <a:solidFill>
                  <a:srgbClr val="000000"/>
                </a:solidFill>
                <a:latin typeface="Arimo"/>
              </a:rPr>
              <a:t> </a:t>
            </a:r>
            <a:r>
              <a:rPr lang="en-US" sz="1200" err="1">
                <a:solidFill>
                  <a:srgbClr val="000000"/>
                </a:solidFill>
                <a:latin typeface="Arimo"/>
              </a:rPr>
              <a:t>społeczne</a:t>
            </a:r>
            <a:r>
              <a:rPr lang="en-US" sz="1200">
                <a:solidFill>
                  <a:srgbClr val="000000"/>
                </a:solidFill>
                <a:latin typeface="Arimo"/>
              </a:rPr>
              <a:t> </a:t>
            </a:r>
            <a:r>
              <a:rPr lang="en-US" sz="1200" err="1">
                <a:solidFill>
                  <a:srgbClr val="000000"/>
                </a:solidFill>
                <a:latin typeface="Arimo"/>
              </a:rPr>
              <a:t>wspierające</a:t>
            </a:r>
            <a:r>
              <a:rPr lang="en-US" sz="1200">
                <a:solidFill>
                  <a:srgbClr val="000000"/>
                </a:solidFill>
                <a:latin typeface="Arimo"/>
              </a:rPr>
              <a:t> </a:t>
            </a:r>
            <a:r>
              <a:rPr lang="en-US" sz="1200" err="1">
                <a:solidFill>
                  <a:srgbClr val="000000"/>
                </a:solidFill>
                <a:latin typeface="Arimo"/>
              </a:rPr>
              <a:t>osoby</a:t>
            </a:r>
            <a:r>
              <a:rPr lang="en-US" sz="1200">
                <a:solidFill>
                  <a:srgbClr val="000000"/>
                </a:solidFill>
                <a:latin typeface="Arimo"/>
              </a:rPr>
              <a:t> </a:t>
            </a:r>
            <a:r>
              <a:rPr lang="en-US" sz="1200" err="1">
                <a:solidFill>
                  <a:srgbClr val="000000"/>
                </a:solidFill>
                <a:latin typeface="Arimo"/>
              </a:rPr>
              <a:t>doświadczające</a:t>
            </a:r>
            <a:r>
              <a:rPr lang="en-US" sz="1200">
                <a:solidFill>
                  <a:srgbClr val="000000"/>
                </a:solidFill>
                <a:latin typeface="Arimo"/>
              </a:rPr>
              <a:t> </a:t>
            </a:r>
            <a:r>
              <a:rPr lang="en-US" sz="1200" err="1">
                <a:solidFill>
                  <a:srgbClr val="000000"/>
                </a:solidFill>
                <a:latin typeface="Arimo"/>
              </a:rPr>
              <a:t>wykluczenia</a:t>
            </a:r>
            <a:r>
              <a:rPr lang="en-US" sz="1200">
                <a:solidFill>
                  <a:srgbClr val="000000"/>
                </a:solidFill>
                <a:latin typeface="Arimo"/>
              </a:rPr>
              <a:t>, w </a:t>
            </a:r>
            <a:r>
              <a:rPr lang="en-US" sz="1200" err="1">
                <a:solidFill>
                  <a:srgbClr val="000000"/>
                </a:solidFill>
                <a:latin typeface="Arimo"/>
              </a:rPr>
              <a:t>podjęciu</a:t>
            </a:r>
            <a:r>
              <a:rPr lang="en-US" sz="1200">
                <a:solidFill>
                  <a:srgbClr val="000000"/>
                </a:solidFill>
                <a:latin typeface="Arimo"/>
              </a:rPr>
              <a:t> </a:t>
            </a:r>
            <a:r>
              <a:rPr lang="en-US" sz="1200" err="1">
                <a:solidFill>
                  <a:srgbClr val="000000"/>
                </a:solidFill>
                <a:latin typeface="Arimo"/>
              </a:rPr>
              <a:t>współpracy</a:t>
            </a:r>
            <a:r>
              <a:rPr lang="en-US" sz="1200">
                <a:solidFill>
                  <a:srgbClr val="000000"/>
                </a:solidFill>
                <a:latin typeface="Arimo"/>
              </a:rPr>
              <a:t> z </a:t>
            </a:r>
            <a:r>
              <a:rPr lang="en-US" sz="1200" err="1">
                <a:solidFill>
                  <a:srgbClr val="000000"/>
                </a:solidFill>
                <a:latin typeface="Arimo"/>
              </a:rPr>
              <a:t>biznesem</a:t>
            </a:r>
            <a:r>
              <a:rPr lang="en-US" sz="1200">
                <a:solidFill>
                  <a:srgbClr val="000000"/>
                </a:solidFill>
                <a:latin typeface="Arimo"/>
              </a:rPr>
              <a:t> w </a:t>
            </a:r>
            <a:r>
              <a:rPr lang="en-US" sz="1200" err="1">
                <a:solidFill>
                  <a:srgbClr val="000000"/>
                </a:solidFill>
                <a:latin typeface="Arimo"/>
              </a:rPr>
              <a:t>kierunku</a:t>
            </a:r>
            <a:r>
              <a:rPr lang="en-US" sz="1200">
                <a:solidFill>
                  <a:srgbClr val="000000"/>
                </a:solidFill>
                <a:latin typeface="Arimo"/>
              </a:rPr>
              <a:t> </a:t>
            </a:r>
            <a:r>
              <a:rPr lang="en-US" sz="1200" err="1">
                <a:solidFill>
                  <a:srgbClr val="000000"/>
                </a:solidFill>
                <a:latin typeface="Arimo"/>
              </a:rPr>
              <a:t>aktywizacji</a:t>
            </a:r>
            <a:r>
              <a:rPr lang="en-US" sz="1200">
                <a:solidFill>
                  <a:srgbClr val="000000"/>
                </a:solidFill>
                <a:latin typeface="Arimo"/>
              </a:rPr>
              <a:t> </a:t>
            </a:r>
            <a:r>
              <a:rPr lang="en-US" sz="1200" err="1">
                <a:solidFill>
                  <a:srgbClr val="000000"/>
                </a:solidFill>
                <a:latin typeface="Arimo"/>
              </a:rPr>
              <a:t>zawodowej</a:t>
            </a:r>
            <a:r>
              <a:rPr lang="en-US" sz="1200">
                <a:solidFill>
                  <a:srgbClr val="000000"/>
                </a:solidFill>
                <a:latin typeface="Arimo"/>
              </a:rPr>
              <a:t> </a:t>
            </a:r>
            <a:r>
              <a:rPr lang="en-US" sz="1200" err="1">
                <a:solidFill>
                  <a:srgbClr val="000000"/>
                </a:solidFill>
                <a:latin typeface="Arimo"/>
              </a:rPr>
              <a:t>swoich</a:t>
            </a:r>
            <a:r>
              <a:rPr lang="en-US" sz="1200">
                <a:solidFill>
                  <a:srgbClr val="000000"/>
                </a:solidFill>
                <a:latin typeface="Arimo"/>
              </a:rPr>
              <a:t> </a:t>
            </a:r>
            <a:r>
              <a:rPr lang="en-US" sz="1200" err="1">
                <a:solidFill>
                  <a:srgbClr val="000000"/>
                </a:solidFill>
                <a:latin typeface="Arimo"/>
              </a:rPr>
              <a:t>podopiecznych</a:t>
            </a:r>
            <a:r>
              <a:rPr lang="en-US" sz="1200">
                <a:solidFill>
                  <a:srgbClr val="000000"/>
                </a:solidFill>
                <a:latin typeface="Arimo"/>
              </a:rPr>
              <a:t>;</a:t>
            </a:r>
          </a:p>
          <a:p>
            <a:pPr marL="545998" lvl="2" indent="-181999" algn="just">
              <a:lnSpc>
                <a:spcPts val="1770"/>
              </a:lnSpc>
              <a:buFont typeface="Arial"/>
              <a:buChar char="⚬"/>
            </a:pPr>
            <a:r>
              <a:rPr lang="en-US" sz="1200" err="1">
                <a:solidFill>
                  <a:srgbClr val="000000"/>
                </a:solidFill>
                <a:latin typeface="Arimo"/>
              </a:rPr>
              <a:t>stworzyliśmy</a:t>
            </a:r>
            <a:r>
              <a:rPr lang="en-US" sz="1200">
                <a:solidFill>
                  <a:srgbClr val="000000"/>
                </a:solidFill>
                <a:latin typeface="Arimo"/>
              </a:rPr>
              <a:t> model </a:t>
            </a:r>
            <a:r>
              <a:rPr lang="en-US" sz="1200" err="1">
                <a:solidFill>
                  <a:srgbClr val="000000"/>
                </a:solidFill>
                <a:latin typeface="Arimo"/>
              </a:rPr>
              <a:t>wzmacniający</a:t>
            </a:r>
            <a:r>
              <a:rPr lang="en-US" sz="1200">
                <a:solidFill>
                  <a:srgbClr val="000000"/>
                </a:solidFill>
                <a:latin typeface="Arimo"/>
              </a:rPr>
              <a:t> </a:t>
            </a:r>
            <a:r>
              <a:rPr lang="en-US" sz="1200" err="1">
                <a:solidFill>
                  <a:srgbClr val="000000"/>
                </a:solidFill>
                <a:latin typeface="Arimo"/>
              </a:rPr>
              <a:t>tzw</a:t>
            </a:r>
            <a:r>
              <a:rPr lang="en-US" sz="1200">
                <a:solidFill>
                  <a:srgbClr val="000000"/>
                </a:solidFill>
                <a:latin typeface="Arimo"/>
              </a:rPr>
              <a:t>. </a:t>
            </a:r>
            <a:r>
              <a:rPr lang="en-US" sz="1200" err="1">
                <a:solidFill>
                  <a:srgbClr val="000000"/>
                </a:solidFill>
                <a:latin typeface="Arimo"/>
              </a:rPr>
              <a:t>białe</a:t>
            </a:r>
            <a:r>
              <a:rPr lang="en-US" sz="1200">
                <a:solidFill>
                  <a:srgbClr val="000000"/>
                </a:solidFill>
                <a:latin typeface="Arimo"/>
              </a:rPr>
              <a:t> </a:t>
            </a:r>
            <a:r>
              <a:rPr lang="en-US" sz="1200" err="1">
                <a:solidFill>
                  <a:srgbClr val="000000"/>
                </a:solidFill>
                <a:latin typeface="Arimo"/>
              </a:rPr>
              <a:t>miejsca</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  </a:t>
            </a:r>
            <a:r>
              <a:rPr lang="en-US" sz="1200" err="1">
                <a:solidFill>
                  <a:srgbClr val="000000"/>
                </a:solidFill>
                <a:latin typeface="Arimo"/>
              </a:rPr>
              <a:t>dotyczący</a:t>
            </a:r>
            <a:r>
              <a:rPr lang="en-US" sz="1200">
                <a:solidFill>
                  <a:srgbClr val="000000"/>
                </a:solidFill>
                <a:latin typeface="Arimo"/>
              </a:rPr>
              <a:t> </a:t>
            </a:r>
            <a:r>
              <a:rPr lang="en-US" sz="1200" err="1">
                <a:solidFill>
                  <a:srgbClr val="000000"/>
                </a:solidFill>
                <a:latin typeface="Arimo"/>
              </a:rPr>
              <a:t>adaptacji</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migrujących</a:t>
            </a:r>
            <a:r>
              <a:rPr lang="en-US" sz="1200">
                <a:solidFill>
                  <a:srgbClr val="000000"/>
                </a:solidFill>
                <a:latin typeface="Arimo"/>
              </a:rPr>
              <a:t> z </a:t>
            </a:r>
            <a:r>
              <a:rPr lang="en-US" sz="1200" err="1">
                <a:solidFill>
                  <a:srgbClr val="000000"/>
                </a:solidFill>
                <a:latin typeface="Arimo"/>
              </a:rPr>
              <a:t>Ukrainy</a:t>
            </a:r>
            <a:r>
              <a:rPr lang="en-US" sz="1200">
                <a:solidFill>
                  <a:srgbClr val="000000"/>
                </a:solidFill>
                <a:latin typeface="Arimo"/>
              </a:rPr>
              <a:t> </a:t>
            </a:r>
            <a:r>
              <a:rPr lang="en-US" sz="1200" err="1">
                <a:solidFill>
                  <a:srgbClr val="000000"/>
                </a:solidFill>
                <a:latin typeface="Arimo"/>
              </a:rPr>
              <a:t>chcących</a:t>
            </a:r>
            <a:r>
              <a:rPr lang="en-US" sz="1200">
                <a:solidFill>
                  <a:srgbClr val="000000"/>
                </a:solidFill>
                <a:latin typeface="Arimo"/>
              </a:rPr>
              <a:t> </a:t>
            </a:r>
            <a:r>
              <a:rPr lang="en-US" sz="1200" err="1">
                <a:solidFill>
                  <a:srgbClr val="000000"/>
                </a:solidFill>
                <a:latin typeface="Arimo"/>
              </a:rPr>
              <a:t>podjąć</a:t>
            </a:r>
            <a:r>
              <a:rPr lang="en-US" sz="1200">
                <a:solidFill>
                  <a:srgbClr val="000000"/>
                </a:solidFill>
                <a:latin typeface="Arimo"/>
              </a:rPr>
              <a:t> </a:t>
            </a:r>
            <a:r>
              <a:rPr lang="en-US" sz="1200" err="1">
                <a:solidFill>
                  <a:srgbClr val="000000"/>
                </a:solidFill>
                <a:latin typeface="Arimo"/>
              </a:rPr>
              <a:t>zatrudnienie</a:t>
            </a:r>
            <a:r>
              <a:rPr lang="en-US" sz="1200">
                <a:solidFill>
                  <a:srgbClr val="000000"/>
                </a:solidFill>
                <a:latin typeface="Arimo"/>
              </a:rPr>
              <a:t> </a:t>
            </a:r>
            <a:r>
              <a:rPr lang="en-US" sz="1200" err="1">
                <a:solidFill>
                  <a:srgbClr val="000000"/>
                </a:solidFill>
                <a:latin typeface="Arimo"/>
              </a:rPr>
              <a:t>związane</a:t>
            </a:r>
            <a:r>
              <a:rPr lang="en-US" sz="1200">
                <a:solidFill>
                  <a:srgbClr val="000000"/>
                </a:solidFill>
                <a:latin typeface="Arimo"/>
              </a:rPr>
              <a:t> z </a:t>
            </a:r>
            <a:r>
              <a:rPr lang="en-US" sz="1200" err="1">
                <a:solidFill>
                  <a:srgbClr val="000000"/>
                </a:solidFill>
                <a:latin typeface="Arimo"/>
              </a:rPr>
              <a:t>opieką</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starszych</a:t>
            </a:r>
            <a:r>
              <a:rPr lang="en-US" sz="1200">
                <a:solidFill>
                  <a:srgbClr val="000000"/>
                </a:solidFill>
                <a:latin typeface="Arimo"/>
              </a:rPr>
              <a:t> </a:t>
            </a:r>
            <a:br>
              <a:rPr lang="pl-PL" sz="1200">
                <a:solidFill>
                  <a:srgbClr val="000000"/>
                </a:solidFill>
                <a:latin typeface="Arimo"/>
              </a:rPr>
            </a:br>
            <a:r>
              <a:rPr lang="en-US" sz="1200">
                <a:solidFill>
                  <a:srgbClr val="000000"/>
                </a:solidFill>
                <a:latin typeface="Arimo"/>
              </a:rPr>
              <a:t>w </a:t>
            </a:r>
            <a:r>
              <a:rPr lang="en-US" sz="1200" err="1">
                <a:solidFill>
                  <a:srgbClr val="000000"/>
                </a:solidFill>
                <a:latin typeface="Arimo"/>
              </a:rPr>
              <a:t>Polsce</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ma </a:t>
            </a:r>
            <a:r>
              <a:rPr lang="en-US" sz="1200" err="1">
                <a:solidFill>
                  <a:srgbClr val="000000"/>
                </a:solidFill>
                <a:latin typeface="Arimo"/>
              </a:rPr>
              <a:t>przyczynić</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do </a:t>
            </a:r>
            <a:r>
              <a:rPr lang="en-US" sz="1200" err="1">
                <a:solidFill>
                  <a:srgbClr val="000000"/>
                </a:solidFill>
                <a:latin typeface="Arimo"/>
              </a:rPr>
              <a:t>pomocy</a:t>
            </a:r>
            <a:r>
              <a:rPr lang="en-US" sz="1200">
                <a:solidFill>
                  <a:srgbClr val="000000"/>
                </a:solidFill>
                <a:latin typeface="Arimo"/>
              </a:rPr>
              <a:t> dla </a:t>
            </a:r>
            <a:r>
              <a:rPr lang="en-US" sz="1200" err="1">
                <a:solidFill>
                  <a:srgbClr val="000000"/>
                </a:solidFill>
                <a:latin typeface="Arimo"/>
              </a:rPr>
              <a:t>osób</a:t>
            </a:r>
            <a:r>
              <a:rPr lang="en-US" sz="1200">
                <a:solidFill>
                  <a:srgbClr val="000000"/>
                </a:solidFill>
                <a:latin typeface="Arimo"/>
              </a:rPr>
              <a:t> z </a:t>
            </a:r>
            <a:r>
              <a:rPr lang="en-US" sz="1200" err="1">
                <a:solidFill>
                  <a:srgbClr val="000000"/>
                </a:solidFill>
                <a:latin typeface="Arimo"/>
              </a:rPr>
              <a:t>Ukrainy</a:t>
            </a:r>
            <a:r>
              <a:rPr lang="en-US" sz="1200">
                <a:solidFill>
                  <a:srgbClr val="000000"/>
                </a:solidFill>
                <a:latin typeface="Arimo"/>
              </a:rPr>
              <a:t> </a:t>
            </a:r>
            <a:r>
              <a:rPr lang="en-US" sz="1200" err="1">
                <a:solidFill>
                  <a:srgbClr val="000000"/>
                </a:solidFill>
                <a:latin typeface="Arimo"/>
              </a:rPr>
              <a:t>doświadczających</a:t>
            </a:r>
            <a:r>
              <a:rPr lang="en-US" sz="1200">
                <a:solidFill>
                  <a:srgbClr val="000000"/>
                </a:solidFill>
                <a:latin typeface="Arimo"/>
              </a:rPr>
              <a:t> </a:t>
            </a:r>
            <a:r>
              <a:rPr lang="en-US" sz="1200" err="1">
                <a:solidFill>
                  <a:srgbClr val="000000"/>
                </a:solidFill>
                <a:latin typeface="Arimo"/>
              </a:rPr>
              <a:t>wojny</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wspierać</a:t>
            </a:r>
            <a:r>
              <a:rPr lang="en-US" sz="1200">
                <a:solidFill>
                  <a:srgbClr val="000000"/>
                </a:solidFill>
                <a:latin typeface="Arimo"/>
              </a:rPr>
              <a:t> </a:t>
            </a:r>
            <a:r>
              <a:rPr lang="en-US" sz="1200" err="1">
                <a:solidFill>
                  <a:srgbClr val="000000"/>
                </a:solidFill>
                <a:latin typeface="Arimo"/>
              </a:rPr>
              <a:t>placówki</a:t>
            </a:r>
            <a:r>
              <a:rPr lang="en-US" sz="1200">
                <a:solidFill>
                  <a:srgbClr val="000000"/>
                </a:solidFill>
                <a:latin typeface="Arimo"/>
              </a:rPr>
              <a:t> w </a:t>
            </a:r>
            <a:r>
              <a:rPr lang="en-US" sz="1200" err="1">
                <a:solidFill>
                  <a:srgbClr val="000000"/>
                </a:solidFill>
                <a:latin typeface="Arimo"/>
              </a:rPr>
              <a:t>zatrudnianiu</a:t>
            </a:r>
            <a:r>
              <a:rPr lang="en-US" sz="1200">
                <a:solidFill>
                  <a:srgbClr val="000000"/>
                </a:solidFill>
                <a:latin typeface="Arimo"/>
              </a:rPr>
              <a:t> </a:t>
            </a:r>
            <a:r>
              <a:rPr lang="en-US" sz="1200" err="1">
                <a:solidFill>
                  <a:srgbClr val="000000"/>
                </a:solidFill>
                <a:latin typeface="Arimo"/>
              </a:rPr>
              <a:t>personelu</a:t>
            </a:r>
            <a:r>
              <a:rPr lang="en-US" sz="1200">
                <a:solidFill>
                  <a:srgbClr val="000000"/>
                </a:solidFill>
                <a:latin typeface="Arimo"/>
              </a:rPr>
              <a:t> z UA,</a:t>
            </a:r>
            <a:br>
              <a:rPr lang="pl-PL" sz="1200">
                <a:solidFill>
                  <a:srgbClr val="000000"/>
                </a:solidFill>
                <a:latin typeface="Arimo"/>
              </a:rPr>
            </a:br>
            <a:r>
              <a:rPr lang="en-US" sz="1200">
                <a:solidFill>
                  <a:srgbClr val="000000"/>
                </a:solidFill>
                <a:latin typeface="Arimo"/>
              </a:rPr>
              <a:t>w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zminimalizowanie</a:t>
            </a:r>
            <a:r>
              <a:rPr lang="en-US" sz="1200">
                <a:solidFill>
                  <a:srgbClr val="000000"/>
                </a:solidFill>
                <a:latin typeface="Arimo"/>
              </a:rPr>
              <a:t> </a:t>
            </a:r>
            <a:r>
              <a:rPr lang="en-US" sz="1200" err="1">
                <a:solidFill>
                  <a:srgbClr val="000000"/>
                </a:solidFill>
                <a:latin typeface="Arimo"/>
              </a:rPr>
              <a:t>kosztów</a:t>
            </a:r>
            <a:r>
              <a:rPr lang="en-US" sz="1200">
                <a:solidFill>
                  <a:srgbClr val="000000"/>
                </a:solidFill>
                <a:latin typeface="Arimo"/>
              </a:rPr>
              <a:t> </a:t>
            </a:r>
            <a:r>
              <a:rPr lang="en-US" sz="1200" err="1">
                <a:solidFill>
                  <a:srgbClr val="000000"/>
                </a:solidFill>
                <a:latin typeface="Arimo"/>
              </a:rPr>
              <a:t>związanych</a:t>
            </a:r>
            <a:r>
              <a:rPr lang="en-US" sz="1200">
                <a:solidFill>
                  <a:srgbClr val="000000"/>
                </a:solidFill>
                <a:latin typeface="Arimo"/>
              </a:rPr>
              <a:t> z </a:t>
            </a:r>
            <a:r>
              <a:rPr lang="en-US" sz="1200" err="1">
                <a:solidFill>
                  <a:srgbClr val="000000"/>
                </a:solidFill>
                <a:latin typeface="Arimo"/>
              </a:rPr>
              <a:t>wyposażeniem</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z UA</a:t>
            </a:r>
            <a:r>
              <a:rPr lang="pl-PL" sz="1200">
                <a:solidFill>
                  <a:srgbClr val="000000"/>
                </a:solidFill>
                <a:latin typeface="Arimo"/>
              </a:rPr>
              <a:t> </a:t>
            </a:r>
            <a:r>
              <a:rPr lang="en-US" sz="1200">
                <a:solidFill>
                  <a:srgbClr val="000000"/>
                </a:solidFill>
                <a:latin typeface="Arimo"/>
              </a:rPr>
              <a:t> w </a:t>
            </a:r>
            <a:r>
              <a:rPr lang="en-US" sz="1200" err="1">
                <a:solidFill>
                  <a:srgbClr val="000000"/>
                </a:solidFill>
                <a:latin typeface="Arimo"/>
              </a:rPr>
              <a:t>uprawnienia</a:t>
            </a:r>
            <a:r>
              <a:rPr lang="en-US" sz="1200">
                <a:solidFill>
                  <a:srgbClr val="000000"/>
                </a:solidFill>
                <a:latin typeface="Arimo"/>
              </a:rPr>
              <a:t>;</a:t>
            </a:r>
          </a:p>
          <a:p>
            <a:pPr marL="545998" lvl="2" indent="-181999" algn="just">
              <a:lnSpc>
                <a:spcPts val="1770"/>
              </a:lnSpc>
              <a:buFont typeface="Arial"/>
              <a:buChar char="⚬"/>
            </a:pPr>
            <a:r>
              <a:rPr lang="en-US" sz="1200" err="1">
                <a:solidFill>
                  <a:srgbClr val="000000"/>
                </a:solidFill>
                <a:latin typeface="Arimo"/>
              </a:rPr>
              <a:t>wymyśliliśmy</a:t>
            </a:r>
            <a:r>
              <a:rPr lang="en-US" sz="1200">
                <a:solidFill>
                  <a:srgbClr val="000000"/>
                </a:solidFill>
                <a:latin typeface="Arimo"/>
              </a:rPr>
              <a:t> i </a:t>
            </a:r>
            <a:r>
              <a:rPr lang="en-US" sz="1200" err="1">
                <a:solidFill>
                  <a:srgbClr val="000000"/>
                </a:solidFill>
                <a:latin typeface="Arimo"/>
              </a:rPr>
              <a:t>opracowaliśmy</a:t>
            </a:r>
            <a:r>
              <a:rPr lang="en-US" sz="1200">
                <a:solidFill>
                  <a:srgbClr val="000000"/>
                </a:solidFill>
                <a:latin typeface="Arimo"/>
              </a:rPr>
              <a:t> </a:t>
            </a:r>
            <a:r>
              <a:rPr lang="en-US" sz="1200" err="1">
                <a:solidFill>
                  <a:srgbClr val="000000"/>
                </a:solidFill>
                <a:latin typeface="Arimo"/>
              </a:rPr>
              <a:t>grę</a:t>
            </a:r>
            <a:r>
              <a:rPr lang="en-US" sz="1200">
                <a:solidFill>
                  <a:srgbClr val="000000"/>
                </a:solidFill>
                <a:latin typeface="Arimo"/>
              </a:rPr>
              <a:t> </a:t>
            </a:r>
            <a:r>
              <a:rPr lang="en-US" sz="1200" err="1">
                <a:solidFill>
                  <a:srgbClr val="000000"/>
                </a:solidFill>
                <a:latin typeface="Arimo"/>
              </a:rPr>
              <a:t>szkoleniową</a:t>
            </a:r>
            <a:r>
              <a:rPr lang="en-US" sz="1200">
                <a:solidFill>
                  <a:srgbClr val="000000"/>
                </a:solidFill>
                <a:latin typeface="Arimo"/>
              </a:rPr>
              <a:t> “</a:t>
            </a:r>
            <a:r>
              <a:rPr lang="en-US" sz="1200" err="1">
                <a:solidFill>
                  <a:srgbClr val="000000"/>
                </a:solidFill>
                <a:latin typeface="Arimo"/>
              </a:rPr>
              <a:t>Zgrajmy</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w </a:t>
            </a:r>
            <a:r>
              <a:rPr lang="en-US" sz="1200" err="1">
                <a:solidFill>
                  <a:srgbClr val="000000"/>
                </a:solidFill>
                <a:latin typeface="Arimo"/>
              </a:rPr>
              <a:t>pracy</a:t>
            </a:r>
            <a:r>
              <a:rPr lang="en-US" sz="1200">
                <a:solidFill>
                  <a:srgbClr val="000000"/>
                </a:solidFill>
                <a:latin typeface="Arimo"/>
              </a:rPr>
              <a:t>”, </a:t>
            </a:r>
            <a:r>
              <a:rPr lang="en-US" sz="1200" err="1">
                <a:solidFill>
                  <a:srgbClr val="000000"/>
                </a:solidFill>
                <a:latin typeface="Arimo"/>
              </a:rPr>
              <a:t>która</a:t>
            </a:r>
            <a:r>
              <a:rPr lang="en-US" sz="1200">
                <a:solidFill>
                  <a:srgbClr val="000000"/>
                </a:solidFill>
                <a:latin typeface="Arimo"/>
              </a:rPr>
              <a:t> ma </a:t>
            </a:r>
            <a:r>
              <a:rPr lang="en-US" sz="1200" err="1">
                <a:solidFill>
                  <a:srgbClr val="000000"/>
                </a:solidFill>
                <a:latin typeface="Arimo"/>
              </a:rPr>
              <a:t>na</a:t>
            </a:r>
            <a:r>
              <a:rPr lang="en-US" sz="1200">
                <a:solidFill>
                  <a:srgbClr val="000000"/>
                </a:solidFill>
                <a:latin typeface="Arimo"/>
              </a:rPr>
              <a:t> </a:t>
            </a:r>
            <a:r>
              <a:rPr lang="en-US" sz="1200" err="1">
                <a:solidFill>
                  <a:srgbClr val="000000"/>
                </a:solidFill>
                <a:latin typeface="Arimo"/>
              </a:rPr>
              <a:t>celu</a:t>
            </a:r>
            <a:r>
              <a:rPr lang="en-US" sz="1200">
                <a:solidFill>
                  <a:srgbClr val="000000"/>
                </a:solidFill>
                <a:latin typeface="Arimo"/>
              </a:rPr>
              <a:t> </a:t>
            </a:r>
            <a:r>
              <a:rPr lang="en-US" sz="1200" err="1">
                <a:solidFill>
                  <a:srgbClr val="000000"/>
                </a:solidFill>
                <a:latin typeface="Arimo"/>
              </a:rPr>
              <a:t>zapoznanie</a:t>
            </a:r>
            <a:r>
              <a:rPr lang="en-US" sz="1200">
                <a:solidFill>
                  <a:srgbClr val="000000"/>
                </a:solidFill>
                <a:latin typeface="Arimo"/>
              </a:rPr>
              <a:t> z </a:t>
            </a:r>
            <a:r>
              <a:rPr lang="en-US" sz="1200" err="1">
                <a:solidFill>
                  <a:srgbClr val="000000"/>
                </a:solidFill>
                <a:latin typeface="Arimo"/>
              </a:rPr>
              <a:t>tematyką</a:t>
            </a:r>
            <a:r>
              <a:rPr lang="en-US" sz="1200">
                <a:solidFill>
                  <a:srgbClr val="000000"/>
                </a:solidFill>
                <a:latin typeface="Arimo"/>
              </a:rPr>
              <a:t> </a:t>
            </a:r>
            <a:r>
              <a:rPr lang="en-US" sz="1200" err="1">
                <a:solidFill>
                  <a:srgbClr val="000000"/>
                </a:solidFill>
                <a:latin typeface="Arimo"/>
              </a:rPr>
              <a:t>zatrudnienia</a:t>
            </a:r>
            <a:r>
              <a:rPr lang="en-US" sz="1200">
                <a:solidFill>
                  <a:srgbClr val="000000"/>
                </a:solidFill>
                <a:latin typeface="Arimo"/>
              </a:rPr>
              <a:t> </a:t>
            </a:r>
            <a:r>
              <a:rPr lang="en-US" sz="1200" err="1">
                <a:solidFill>
                  <a:srgbClr val="000000"/>
                </a:solidFill>
                <a:latin typeface="Arimo"/>
              </a:rPr>
              <a:t>osób</a:t>
            </a:r>
            <a:r>
              <a:rPr lang="en-US" sz="1200">
                <a:solidFill>
                  <a:srgbClr val="000000"/>
                </a:solidFill>
                <a:latin typeface="Arimo"/>
              </a:rPr>
              <a:t> z </a:t>
            </a:r>
            <a:r>
              <a:rPr lang="en-US" sz="1200" err="1">
                <a:solidFill>
                  <a:srgbClr val="000000"/>
                </a:solidFill>
                <a:latin typeface="Arimo"/>
              </a:rPr>
              <a:t>niepełnosprawnościami</a:t>
            </a:r>
            <a:r>
              <a:rPr lang="en-US" sz="1200">
                <a:solidFill>
                  <a:srgbClr val="000000"/>
                </a:solidFill>
                <a:latin typeface="Arimo"/>
              </a:rPr>
              <a:t>. Jest to </a:t>
            </a:r>
            <a:r>
              <a:rPr lang="en-US" sz="1200" err="1">
                <a:solidFill>
                  <a:srgbClr val="000000"/>
                </a:solidFill>
                <a:latin typeface="Arimo"/>
              </a:rPr>
              <a:t>nowe</a:t>
            </a:r>
            <a:r>
              <a:rPr lang="en-US" sz="1200">
                <a:solidFill>
                  <a:srgbClr val="000000"/>
                </a:solidFill>
                <a:latin typeface="Arimo"/>
              </a:rPr>
              <a:t> </a:t>
            </a:r>
            <a:r>
              <a:rPr lang="en-US" sz="1200" err="1">
                <a:solidFill>
                  <a:srgbClr val="000000"/>
                </a:solidFill>
                <a:latin typeface="Arimo"/>
              </a:rPr>
              <a:t>podejście</a:t>
            </a:r>
            <a:r>
              <a:rPr lang="en-US" sz="1200">
                <a:solidFill>
                  <a:srgbClr val="000000"/>
                </a:solidFill>
                <a:latin typeface="Arimo"/>
              </a:rPr>
              <a:t> do </a:t>
            </a:r>
            <a:r>
              <a:rPr lang="en-US" sz="1200" err="1">
                <a:solidFill>
                  <a:srgbClr val="000000"/>
                </a:solidFill>
                <a:latin typeface="Arimo"/>
              </a:rPr>
              <a:t>zaznajomienia</a:t>
            </a:r>
            <a:r>
              <a:rPr lang="en-US" sz="1200">
                <a:solidFill>
                  <a:srgbClr val="000000"/>
                </a:solidFill>
                <a:latin typeface="Arimo"/>
              </a:rPr>
              <a:t> </a:t>
            </a:r>
            <a:r>
              <a:rPr lang="en-US" sz="1200" err="1">
                <a:solidFill>
                  <a:srgbClr val="000000"/>
                </a:solidFill>
                <a:latin typeface="Arimo"/>
              </a:rPr>
              <a:t>grup</a:t>
            </a:r>
            <a:r>
              <a:rPr lang="en-US" sz="1200">
                <a:solidFill>
                  <a:srgbClr val="000000"/>
                </a:solidFill>
                <a:latin typeface="Arimo"/>
              </a:rPr>
              <a:t> </a:t>
            </a:r>
            <a:r>
              <a:rPr lang="en-US" sz="1200" err="1">
                <a:solidFill>
                  <a:srgbClr val="000000"/>
                </a:solidFill>
                <a:latin typeface="Arimo"/>
              </a:rPr>
              <a:t>pracowniczych</a:t>
            </a:r>
            <a:r>
              <a:rPr lang="en-US" sz="1200">
                <a:solidFill>
                  <a:srgbClr val="000000"/>
                </a:solidFill>
                <a:latin typeface="Arimo"/>
              </a:rPr>
              <a:t> z </a:t>
            </a:r>
            <a:r>
              <a:rPr lang="en-US" sz="1200" err="1">
                <a:solidFill>
                  <a:srgbClr val="000000"/>
                </a:solidFill>
                <a:latin typeface="Arimo"/>
              </a:rPr>
              <a:t>tematem</a:t>
            </a:r>
            <a:r>
              <a:rPr lang="en-US" sz="1200">
                <a:solidFill>
                  <a:srgbClr val="000000"/>
                </a:solidFill>
                <a:latin typeface="Arimo"/>
              </a:rPr>
              <a:t> </a:t>
            </a:r>
            <a:r>
              <a:rPr lang="en-US" sz="1200" err="1">
                <a:solidFill>
                  <a:srgbClr val="000000"/>
                </a:solidFill>
                <a:latin typeface="Arimo"/>
              </a:rPr>
              <a:t>zatrudniania</a:t>
            </a:r>
            <a:r>
              <a:rPr lang="en-US" sz="1200">
                <a:solidFill>
                  <a:srgbClr val="000000"/>
                </a:solidFill>
                <a:latin typeface="Arimo"/>
              </a:rPr>
              <a:t> </a:t>
            </a:r>
            <a:r>
              <a:rPr lang="en-US" sz="1200" err="1">
                <a:solidFill>
                  <a:srgbClr val="000000"/>
                </a:solidFill>
                <a:latin typeface="Arimo"/>
              </a:rPr>
              <a:t>pracowników</a:t>
            </a:r>
            <a:r>
              <a:rPr lang="en-US" sz="1200">
                <a:solidFill>
                  <a:srgbClr val="000000"/>
                </a:solidFill>
                <a:latin typeface="Arimo"/>
              </a:rPr>
              <a:t> </a:t>
            </a:r>
            <a:br>
              <a:rPr lang="pl-PL" sz="1200">
                <a:solidFill>
                  <a:srgbClr val="000000"/>
                </a:solidFill>
                <a:latin typeface="Arimo"/>
              </a:rPr>
            </a:br>
            <a:r>
              <a:rPr lang="en-US" sz="1200">
                <a:solidFill>
                  <a:srgbClr val="000000"/>
                </a:solidFill>
                <a:latin typeface="Arimo"/>
              </a:rPr>
              <a:t>z </a:t>
            </a:r>
            <a:r>
              <a:rPr lang="en-US" sz="1200" err="1">
                <a:solidFill>
                  <a:srgbClr val="000000"/>
                </a:solidFill>
                <a:latin typeface="Arimo"/>
              </a:rPr>
              <a:t>niepełnosprawnościami</a:t>
            </a:r>
            <a:r>
              <a:rPr lang="en-US" sz="1200">
                <a:solidFill>
                  <a:srgbClr val="000000"/>
                </a:solidFill>
                <a:latin typeface="Arimo"/>
              </a:rPr>
              <a:t>. </a:t>
            </a:r>
          </a:p>
          <a:p>
            <a:pPr algn="just">
              <a:lnSpc>
                <a:spcPts val="1770"/>
              </a:lnSpc>
            </a:pPr>
            <a:endParaRPr lang="en-US" sz="1200">
              <a:solidFill>
                <a:srgbClr val="000000"/>
              </a:solidFill>
              <a:latin typeface="Arimo"/>
            </a:endParaRPr>
          </a:p>
          <a:p>
            <a:pPr algn="just">
              <a:lnSpc>
                <a:spcPts val="1770"/>
              </a:lnSpc>
            </a:pPr>
            <a:r>
              <a:rPr lang="en-US" sz="1200" err="1">
                <a:solidFill>
                  <a:srgbClr val="000000"/>
                </a:solidFill>
                <a:latin typeface="Arimo"/>
              </a:rPr>
              <a:t>Fundacja</a:t>
            </a:r>
            <a:r>
              <a:rPr lang="en-US" sz="1200">
                <a:solidFill>
                  <a:srgbClr val="000000"/>
                </a:solidFill>
                <a:latin typeface="Arimo"/>
              </a:rPr>
              <a:t> </a:t>
            </a:r>
            <a:r>
              <a:rPr lang="en-US" sz="1200" err="1">
                <a:solidFill>
                  <a:srgbClr val="000000"/>
                </a:solidFill>
                <a:latin typeface="Arimo"/>
              </a:rPr>
              <a:t>Ajkum</a:t>
            </a:r>
            <a:r>
              <a:rPr lang="en-US" sz="1200">
                <a:solidFill>
                  <a:srgbClr val="000000"/>
                </a:solidFill>
                <a:latin typeface="Arimo"/>
              </a:rPr>
              <a:t> </a:t>
            </a:r>
            <a:r>
              <a:rPr lang="en-US" sz="1200" err="1">
                <a:solidFill>
                  <a:srgbClr val="000000"/>
                </a:solidFill>
                <a:latin typeface="Arimo"/>
              </a:rPr>
              <a:t>im</a:t>
            </a:r>
            <a:r>
              <a:rPr lang="en-US" sz="1200">
                <a:solidFill>
                  <a:srgbClr val="000000"/>
                </a:solidFill>
                <a:latin typeface="Arimo"/>
              </a:rPr>
              <a:t>. Anny i </a:t>
            </a:r>
            <a:r>
              <a:rPr lang="en-US" sz="1200" err="1">
                <a:solidFill>
                  <a:srgbClr val="000000"/>
                </a:solidFill>
                <a:latin typeface="Arimo"/>
              </a:rPr>
              <a:t>Józefa</a:t>
            </a:r>
            <a:r>
              <a:rPr lang="en-US" sz="1200">
                <a:solidFill>
                  <a:srgbClr val="000000"/>
                </a:solidFill>
                <a:latin typeface="Arimo"/>
              </a:rPr>
              <a:t> </a:t>
            </a:r>
            <a:r>
              <a:rPr lang="en-US" sz="1200" err="1">
                <a:solidFill>
                  <a:srgbClr val="000000"/>
                </a:solidFill>
                <a:latin typeface="Arimo"/>
              </a:rPr>
              <a:t>Kumorek</a:t>
            </a:r>
            <a:r>
              <a:rPr lang="en-US" sz="1200">
                <a:solidFill>
                  <a:srgbClr val="000000"/>
                </a:solidFill>
                <a:latin typeface="Arimo"/>
              </a:rPr>
              <a:t> </a:t>
            </a:r>
            <a:r>
              <a:rPr lang="en-US" sz="1200" err="1">
                <a:solidFill>
                  <a:srgbClr val="000000"/>
                </a:solidFill>
                <a:latin typeface="Arimo"/>
              </a:rPr>
              <a:t>uzyskała</a:t>
            </a:r>
            <a:r>
              <a:rPr lang="en-US" sz="1200">
                <a:solidFill>
                  <a:srgbClr val="000000"/>
                </a:solidFill>
                <a:latin typeface="Arimo"/>
              </a:rPr>
              <a:t> w 2023 r. status OPP.</a:t>
            </a:r>
          </a:p>
          <a:p>
            <a:pPr algn="just">
              <a:lnSpc>
                <a:spcPts val="1770"/>
              </a:lnSpc>
            </a:pPr>
            <a:endParaRPr lang="en-US" sz="1200">
              <a:solidFill>
                <a:srgbClr val="000000"/>
              </a:solidFill>
              <a:latin typeface="Arimo"/>
            </a:endParaRPr>
          </a:p>
          <a:p>
            <a:pPr algn="just">
              <a:lnSpc>
                <a:spcPts val="1770"/>
              </a:lnSpc>
            </a:pPr>
            <a:r>
              <a:rPr lang="en-US" sz="1200" err="1">
                <a:solidFill>
                  <a:srgbClr val="000000"/>
                </a:solidFill>
                <a:latin typeface="Arimo"/>
              </a:rPr>
              <a:t>Warto</a:t>
            </a:r>
            <a:r>
              <a:rPr lang="en-US" sz="1200">
                <a:solidFill>
                  <a:srgbClr val="000000"/>
                </a:solidFill>
                <a:latin typeface="Arimo"/>
              </a:rPr>
              <a:t> </a:t>
            </a:r>
            <a:r>
              <a:rPr lang="en-US" sz="1200" err="1">
                <a:solidFill>
                  <a:srgbClr val="000000"/>
                </a:solidFill>
                <a:latin typeface="Arimo"/>
              </a:rPr>
              <a:t>również</a:t>
            </a:r>
            <a:r>
              <a:rPr lang="en-US" sz="1200">
                <a:solidFill>
                  <a:srgbClr val="000000"/>
                </a:solidFill>
                <a:latin typeface="Arimo"/>
              </a:rPr>
              <a:t> </a:t>
            </a:r>
            <a:r>
              <a:rPr lang="en-US" sz="1200" err="1">
                <a:solidFill>
                  <a:srgbClr val="000000"/>
                </a:solidFill>
                <a:latin typeface="Arimo"/>
              </a:rPr>
              <a:t>wspomnieć</a:t>
            </a:r>
            <a:r>
              <a:rPr lang="en-US" sz="1200">
                <a:solidFill>
                  <a:srgbClr val="000000"/>
                </a:solidFill>
                <a:latin typeface="Arimo"/>
              </a:rPr>
              <a:t>, </a:t>
            </a:r>
            <a:r>
              <a:rPr lang="en-US" sz="1200" err="1">
                <a:solidFill>
                  <a:srgbClr val="000000"/>
                </a:solidFill>
                <a:latin typeface="Arimo"/>
              </a:rPr>
              <a:t>iż</a:t>
            </a:r>
            <a:r>
              <a:rPr lang="en-US" sz="1200">
                <a:solidFill>
                  <a:srgbClr val="000000"/>
                </a:solidFill>
                <a:latin typeface="Arimo"/>
              </a:rPr>
              <a:t> </a:t>
            </a:r>
            <a:r>
              <a:rPr lang="en-US" sz="1200" err="1">
                <a:solidFill>
                  <a:srgbClr val="000000"/>
                </a:solidFill>
                <a:latin typeface="Arimo"/>
              </a:rPr>
              <a:t>przedstawiciele</a:t>
            </a:r>
            <a:r>
              <a:rPr lang="en-US" sz="1200">
                <a:solidFill>
                  <a:srgbClr val="000000"/>
                </a:solidFill>
                <a:latin typeface="Arimo"/>
              </a:rPr>
              <a:t> </a:t>
            </a:r>
            <a:r>
              <a:rPr lang="en-US" sz="1200" err="1">
                <a:solidFill>
                  <a:srgbClr val="000000"/>
                </a:solidFill>
                <a:latin typeface="Arimo"/>
              </a:rPr>
              <a:t>zarówno</a:t>
            </a:r>
            <a:r>
              <a:rPr lang="en-US" sz="1200">
                <a:solidFill>
                  <a:srgbClr val="000000"/>
                </a:solidFill>
                <a:latin typeface="Arimo"/>
              </a:rPr>
              <a:t> </a:t>
            </a:r>
            <a:r>
              <a:rPr lang="en-US" sz="1200" err="1">
                <a:solidFill>
                  <a:srgbClr val="000000"/>
                </a:solidFill>
                <a:latin typeface="Arimo"/>
              </a:rPr>
              <a:t>Lidera</a:t>
            </a:r>
            <a:r>
              <a:rPr lang="en-US" sz="1200">
                <a:solidFill>
                  <a:srgbClr val="000000"/>
                </a:solidFill>
                <a:latin typeface="Arimo"/>
              </a:rPr>
              <a:t>, jak i </a:t>
            </a:r>
            <a:r>
              <a:rPr lang="en-US" sz="1200" err="1">
                <a:solidFill>
                  <a:srgbClr val="000000"/>
                </a:solidFill>
                <a:latin typeface="Arimo"/>
              </a:rPr>
              <a:t>Partnera</a:t>
            </a:r>
            <a:r>
              <a:rPr lang="en-US" sz="1200">
                <a:solidFill>
                  <a:srgbClr val="000000"/>
                </a:solidFill>
                <a:latin typeface="Arimo"/>
              </a:rPr>
              <a:t> </a:t>
            </a:r>
            <a:r>
              <a:rPr lang="en-US" sz="1200" err="1">
                <a:solidFill>
                  <a:srgbClr val="000000"/>
                </a:solidFill>
                <a:latin typeface="Arimo"/>
              </a:rPr>
              <a:t>projektu</a:t>
            </a:r>
            <a:r>
              <a:rPr lang="en-US" sz="1200">
                <a:solidFill>
                  <a:srgbClr val="000000"/>
                </a:solidFill>
                <a:latin typeface="Arimo"/>
              </a:rPr>
              <a:t> „</a:t>
            </a:r>
            <a:r>
              <a:rPr lang="en-US" sz="1200" err="1">
                <a:solidFill>
                  <a:srgbClr val="000000"/>
                </a:solidFill>
                <a:latin typeface="Arimo"/>
              </a:rPr>
              <a:t>Działasz</a:t>
            </a:r>
            <a:r>
              <a:rPr lang="en-US" sz="1200">
                <a:solidFill>
                  <a:srgbClr val="000000"/>
                </a:solidFill>
                <a:latin typeface="Arimo"/>
              </a:rPr>
              <a:t> </a:t>
            </a:r>
            <a:r>
              <a:rPr lang="en-US" sz="1200" err="1">
                <a:solidFill>
                  <a:srgbClr val="000000"/>
                </a:solidFill>
                <a:latin typeface="Arimo"/>
              </a:rPr>
              <a:t>Szanujesz</a:t>
            </a:r>
            <a:r>
              <a:rPr lang="en-US" sz="1200">
                <a:solidFill>
                  <a:srgbClr val="000000"/>
                </a:solidFill>
                <a:latin typeface="Arimo"/>
              </a:rPr>
              <a:t> – </a:t>
            </a:r>
            <a:r>
              <a:rPr lang="en-US" sz="1200" err="1">
                <a:solidFill>
                  <a:srgbClr val="000000"/>
                </a:solidFill>
                <a:latin typeface="Arimo"/>
              </a:rPr>
              <a:t>Nie</a:t>
            </a:r>
            <a:r>
              <a:rPr lang="en-US" sz="1200">
                <a:solidFill>
                  <a:srgbClr val="000000"/>
                </a:solidFill>
                <a:latin typeface="Arimo"/>
              </a:rPr>
              <a:t> </a:t>
            </a:r>
            <a:r>
              <a:rPr lang="en-US" sz="1200" err="1">
                <a:solidFill>
                  <a:srgbClr val="000000"/>
                </a:solidFill>
                <a:latin typeface="Arimo"/>
              </a:rPr>
              <a:t>mobbingujesz</a:t>
            </a:r>
            <a:r>
              <a:rPr lang="en-US" sz="1200">
                <a:solidFill>
                  <a:srgbClr val="000000"/>
                </a:solidFill>
                <a:latin typeface="Arimo"/>
              </a:rPr>
              <a:t>!” </a:t>
            </a:r>
            <a:r>
              <a:rPr lang="en-US" sz="1200" err="1">
                <a:solidFill>
                  <a:srgbClr val="000000"/>
                </a:solidFill>
                <a:latin typeface="Arimo"/>
              </a:rPr>
              <a:t>zostali</a:t>
            </a:r>
            <a:r>
              <a:rPr lang="en-US" sz="1200">
                <a:solidFill>
                  <a:srgbClr val="000000"/>
                </a:solidFill>
                <a:latin typeface="Arimo"/>
              </a:rPr>
              <a:t> </a:t>
            </a:r>
            <a:r>
              <a:rPr lang="en-US" sz="1200" err="1">
                <a:solidFill>
                  <a:srgbClr val="000000"/>
                </a:solidFill>
                <a:latin typeface="Arimo"/>
              </a:rPr>
              <a:t>powołani</a:t>
            </a:r>
            <a:r>
              <a:rPr lang="en-US" sz="1200">
                <a:solidFill>
                  <a:srgbClr val="000000"/>
                </a:solidFill>
                <a:latin typeface="Arimo"/>
              </a:rPr>
              <a:t> w 2023r w </a:t>
            </a:r>
            <a:r>
              <a:rPr lang="en-US" sz="1200" err="1">
                <a:solidFill>
                  <a:srgbClr val="000000"/>
                </a:solidFill>
                <a:latin typeface="Arimo"/>
              </a:rPr>
              <a:t>skład</a:t>
            </a:r>
            <a:r>
              <a:rPr lang="en-US" sz="1200">
                <a:solidFill>
                  <a:srgbClr val="000000"/>
                </a:solidFill>
                <a:latin typeface="Arimo"/>
              </a:rPr>
              <a:t> </a:t>
            </a:r>
            <a:r>
              <a:rPr lang="en-US" sz="1200" err="1">
                <a:solidFill>
                  <a:srgbClr val="000000"/>
                </a:solidFill>
                <a:latin typeface="Arimo"/>
              </a:rPr>
              <a:t>Okrągłego</a:t>
            </a:r>
            <a:r>
              <a:rPr lang="en-US" sz="1200">
                <a:solidFill>
                  <a:srgbClr val="000000"/>
                </a:solidFill>
                <a:latin typeface="Arimo"/>
              </a:rPr>
              <a:t> </a:t>
            </a:r>
            <a:r>
              <a:rPr lang="en-US" sz="1200" err="1">
                <a:solidFill>
                  <a:srgbClr val="000000"/>
                </a:solidFill>
                <a:latin typeface="Arimo"/>
              </a:rPr>
              <a:t>Stołu</a:t>
            </a:r>
            <a:r>
              <a:rPr lang="en-US" sz="1200">
                <a:solidFill>
                  <a:srgbClr val="000000"/>
                </a:solidFill>
                <a:latin typeface="Arimo"/>
              </a:rPr>
              <a:t> ds. </a:t>
            </a:r>
            <a:r>
              <a:rPr lang="en-US" sz="1200" err="1">
                <a:solidFill>
                  <a:srgbClr val="000000"/>
                </a:solidFill>
                <a:latin typeface="Arimo"/>
              </a:rPr>
              <a:t>Równości</a:t>
            </a:r>
            <a:r>
              <a:rPr lang="en-US" sz="1200">
                <a:solidFill>
                  <a:srgbClr val="000000"/>
                </a:solidFill>
                <a:latin typeface="Arimo"/>
              </a:rPr>
              <a:t> dla </a:t>
            </a:r>
            <a:r>
              <a:rPr lang="en-US" sz="1200" err="1">
                <a:solidFill>
                  <a:srgbClr val="000000"/>
                </a:solidFill>
                <a:latin typeface="Arimo"/>
              </a:rPr>
              <a:t>Programu</a:t>
            </a:r>
            <a:r>
              <a:rPr lang="en-US" sz="1200">
                <a:solidFill>
                  <a:srgbClr val="000000"/>
                </a:solidFill>
                <a:latin typeface="Arimo"/>
              </a:rPr>
              <a:t> </a:t>
            </a:r>
            <a:r>
              <a:rPr lang="en-US" sz="1200" err="1">
                <a:solidFill>
                  <a:srgbClr val="000000"/>
                </a:solidFill>
                <a:latin typeface="Arimo"/>
              </a:rPr>
              <a:t>Fundusze</a:t>
            </a:r>
            <a:r>
              <a:rPr lang="en-US" sz="1200">
                <a:solidFill>
                  <a:srgbClr val="000000"/>
                </a:solidFill>
                <a:latin typeface="Arimo"/>
              </a:rPr>
              <a:t> </a:t>
            </a:r>
            <a:r>
              <a:rPr lang="en-US" sz="1200" err="1">
                <a:solidFill>
                  <a:srgbClr val="000000"/>
                </a:solidFill>
                <a:latin typeface="Arimo"/>
              </a:rPr>
              <a:t>Europejskie</a:t>
            </a:r>
            <a:r>
              <a:rPr lang="en-US" sz="1200">
                <a:solidFill>
                  <a:srgbClr val="000000"/>
                </a:solidFill>
                <a:latin typeface="Arimo"/>
              </a:rPr>
              <a:t> dla </a:t>
            </a:r>
            <a:r>
              <a:rPr lang="en-US" sz="1200" err="1">
                <a:solidFill>
                  <a:srgbClr val="000000"/>
                </a:solidFill>
                <a:latin typeface="Arimo"/>
              </a:rPr>
              <a:t>Śląskiego</a:t>
            </a:r>
            <a:r>
              <a:rPr lang="en-US" sz="1200">
                <a:solidFill>
                  <a:srgbClr val="000000"/>
                </a:solidFill>
                <a:latin typeface="Arimo"/>
              </a:rPr>
              <a:t> 2021-2027 - </a:t>
            </a:r>
            <a:r>
              <a:rPr lang="en-US" sz="1200" err="1">
                <a:solidFill>
                  <a:srgbClr val="000000"/>
                </a:solidFill>
                <a:latin typeface="Arimo"/>
              </a:rPr>
              <a:t>wskazanego</a:t>
            </a:r>
            <a:r>
              <a:rPr lang="en-US" sz="1200">
                <a:solidFill>
                  <a:srgbClr val="000000"/>
                </a:solidFill>
                <a:latin typeface="Arimo"/>
              </a:rPr>
              <a:t> </a:t>
            </a:r>
          </a:p>
        </p:txBody>
      </p:sp>
      <p:sp>
        <p:nvSpPr>
          <p:cNvPr id="12" name="TextBox 12"/>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3" name="TextBox 13"/>
          <p:cNvSpPr txBox="1"/>
          <p:nvPr/>
        </p:nvSpPr>
        <p:spPr>
          <a:xfrm>
            <a:off x="7198016" y="9654659"/>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68789" y="1119812"/>
            <a:ext cx="7070330" cy="8748540"/>
            <a:chOff x="0" y="0"/>
            <a:chExt cx="41509658" cy="51362371"/>
          </a:xfrm>
        </p:grpSpPr>
        <p:sp>
          <p:nvSpPr>
            <p:cNvPr id="3" name="Freeform 3"/>
            <p:cNvSpPr/>
            <p:nvPr/>
          </p:nvSpPr>
          <p:spPr>
            <a:xfrm>
              <a:off x="0" y="0"/>
              <a:ext cx="41509659" cy="51362372"/>
            </a:xfrm>
            <a:custGeom>
              <a:avLst/>
              <a:gdLst/>
              <a:ahLst/>
              <a:cxnLst/>
              <a:rect l="l" t="t" r="r" b="b"/>
              <a:pathLst>
                <a:path w="41509659" h="51362372">
                  <a:moveTo>
                    <a:pt x="0" y="0"/>
                  </a:moveTo>
                  <a:lnTo>
                    <a:pt x="0" y="51362372"/>
                  </a:lnTo>
                  <a:lnTo>
                    <a:pt x="41509659" y="51362372"/>
                  </a:lnTo>
                  <a:lnTo>
                    <a:pt x="41509659" y="0"/>
                  </a:lnTo>
                  <a:lnTo>
                    <a:pt x="0" y="0"/>
                  </a:lnTo>
                  <a:close/>
                  <a:moveTo>
                    <a:pt x="41448698" y="51301411"/>
                  </a:moveTo>
                  <a:lnTo>
                    <a:pt x="59690" y="51301411"/>
                  </a:lnTo>
                  <a:lnTo>
                    <a:pt x="59690" y="59690"/>
                  </a:lnTo>
                  <a:lnTo>
                    <a:pt x="41448698" y="59690"/>
                  </a:lnTo>
                  <a:lnTo>
                    <a:pt x="41448698" y="51301411"/>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69497" y="9512744"/>
            <a:ext cx="6124209"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15" name="TextBox 15"/>
          <p:cNvSpPr txBox="1"/>
          <p:nvPr/>
        </p:nvSpPr>
        <p:spPr>
          <a:xfrm>
            <a:off x="497422"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6" name="TextBox 16"/>
          <p:cNvSpPr txBox="1"/>
          <p:nvPr/>
        </p:nvSpPr>
        <p:spPr>
          <a:xfrm>
            <a:off x="1629051" y="3097877"/>
            <a:ext cx="5441497"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wspieranie działań sprzyjających budowaniu pozytywnych relacji między osobami pracującymi/ wykonującymi zlecenie/ angażującymi się                         w wolontariacie;</a:t>
            </a:r>
          </a:p>
        </p:txBody>
      </p:sp>
      <p:sp>
        <p:nvSpPr>
          <p:cNvPr id="17" name="TextBox 17"/>
          <p:cNvSpPr txBox="1"/>
          <p:nvPr/>
        </p:nvSpPr>
        <p:spPr>
          <a:xfrm>
            <a:off x="1451999" y="311692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a. </a:t>
            </a:r>
          </a:p>
        </p:txBody>
      </p:sp>
      <p:sp>
        <p:nvSpPr>
          <p:cNvPr id="18" name="TextBox 18"/>
          <p:cNvSpPr txBox="1"/>
          <p:nvPr/>
        </p:nvSpPr>
        <p:spPr>
          <a:xfrm>
            <a:off x="1451999" y="382305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b.</a:t>
            </a:r>
          </a:p>
        </p:txBody>
      </p:sp>
      <p:sp>
        <p:nvSpPr>
          <p:cNvPr id="19" name="TextBox 19"/>
          <p:cNvSpPr txBox="1"/>
          <p:nvPr/>
        </p:nvSpPr>
        <p:spPr>
          <a:xfrm>
            <a:off x="1653009" y="3831525"/>
            <a:ext cx="5417540"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budowanie poczucia odpowiedzialności wśród  osób pracujących/ wykonujących zlecenie/ wolontariat i praktykowanie poprawnej komunikacji oraz dobrej współpracy;</a:t>
            </a:r>
          </a:p>
        </p:txBody>
      </p:sp>
      <p:sp>
        <p:nvSpPr>
          <p:cNvPr id="20" name="TextBox 20"/>
          <p:cNvSpPr txBox="1"/>
          <p:nvPr/>
        </p:nvSpPr>
        <p:spPr>
          <a:xfrm>
            <a:off x="1451999" y="458209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c.</a:t>
            </a:r>
          </a:p>
        </p:txBody>
      </p:sp>
      <p:sp>
        <p:nvSpPr>
          <p:cNvPr id="21" name="TextBox 21"/>
          <p:cNvSpPr txBox="1"/>
          <p:nvPr/>
        </p:nvSpPr>
        <p:spPr>
          <a:xfrm>
            <a:off x="1653009" y="4563045"/>
            <a:ext cx="5417540"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uświadamianie osobom pracującym/ wykonującym zlecenie/ wolontariat, negatywnych skutków działań dyskryminujących i mobbingowych;</a:t>
            </a:r>
          </a:p>
        </p:txBody>
      </p:sp>
      <p:sp>
        <p:nvSpPr>
          <p:cNvPr id="22" name="TextBox 22"/>
          <p:cNvSpPr txBox="1"/>
          <p:nvPr/>
        </p:nvSpPr>
        <p:spPr>
          <a:xfrm>
            <a:off x="1451999" y="510406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d.</a:t>
            </a:r>
          </a:p>
        </p:txBody>
      </p:sp>
      <p:sp>
        <p:nvSpPr>
          <p:cNvPr id="23" name="TextBox 23"/>
          <p:cNvSpPr txBox="1"/>
          <p:nvPr/>
        </p:nvSpPr>
        <p:spPr>
          <a:xfrm>
            <a:off x="1653009" y="5085015"/>
            <a:ext cx="5417540" cy="8458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ochronę osób pracujących/ wykonujących zlecenie/ wolontariat, przed dyskryminacją i mobbingiem w miejscu pracy/zaangażowania, bez względu na charakter wykonywanej pracy/zaangażowania lub zakres wykonywanych czynności;</a:t>
            </a:r>
          </a:p>
        </p:txBody>
      </p:sp>
      <p:sp>
        <p:nvSpPr>
          <p:cNvPr id="24" name="TextBox 24"/>
          <p:cNvSpPr txBox="1"/>
          <p:nvPr/>
        </p:nvSpPr>
        <p:spPr>
          <a:xfrm>
            <a:off x="1451999" y="5997510"/>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e.</a:t>
            </a:r>
          </a:p>
        </p:txBody>
      </p:sp>
      <p:sp>
        <p:nvSpPr>
          <p:cNvPr id="25" name="TextBox 25"/>
          <p:cNvSpPr txBox="1"/>
          <p:nvPr/>
        </p:nvSpPr>
        <p:spPr>
          <a:xfrm>
            <a:off x="1451999" y="6457568"/>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f.</a:t>
            </a:r>
          </a:p>
        </p:txBody>
      </p:sp>
      <p:sp>
        <p:nvSpPr>
          <p:cNvPr id="26" name="TextBox 26"/>
          <p:cNvSpPr txBox="1"/>
          <p:nvPr/>
        </p:nvSpPr>
        <p:spPr>
          <a:xfrm>
            <a:off x="1653009" y="6438518"/>
            <a:ext cx="5417540"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pomoc i wsparcie osób pracujących/ wykonujących zlecenie/ wolontariat, zgłaszających obawę naruszenia ich godności.</a:t>
            </a:r>
          </a:p>
        </p:txBody>
      </p:sp>
      <p:sp>
        <p:nvSpPr>
          <p:cNvPr id="27" name="TextBox 27"/>
          <p:cNvSpPr txBox="1"/>
          <p:nvPr/>
        </p:nvSpPr>
        <p:spPr>
          <a:xfrm>
            <a:off x="3631602" y="6979538"/>
            <a:ext cx="680048" cy="359073"/>
          </a:xfrm>
          <a:prstGeom prst="rect">
            <a:avLst/>
          </a:prstGeom>
        </p:spPr>
        <p:txBody>
          <a:bodyPr wrap="square"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err="1">
                <a:solidFill>
                  <a:srgbClr val="000000"/>
                </a:solidFill>
                <a:latin typeface="Arimo Bold"/>
              </a:rPr>
              <a:t>Definicje</a:t>
            </a:r>
            <a:endParaRPr lang="en-US" sz="1200" spc="-48">
              <a:solidFill>
                <a:srgbClr val="000000"/>
              </a:solidFill>
              <a:latin typeface="Arimo Bold"/>
            </a:endParaRPr>
          </a:p>
        </p:txBody>
      </p:sp>
      <p:sp>
        <p:nvSpPr>
          <p:cNvPr id="28" name="TextBox 28"/>
          <p:cNvSpPr txBox="1"/>
          <p:nvPr/>
        </p:nvSpPr>
        <p:spPr>
          <a:xfrm>
            <a:off x="1106511" y="7474838"/>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29" name="TextBox 29"/>
          <p:cNvSpPr txBox="1"/>
          <p:nvPr/>
        </p:nvSpPr>
        <p:spPr>
          <a:xfrm>
            <a:off x="545329" y="7785043"/>
            <a:ext cx="6604796" cy="18288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a:t>
            </a:r>
            <a:r>
              <a:rPr lang="en-US" sz="1200" spc="-48">
                <a:solidFill>
                  <a:srgbClr val="000000"/>
                </a:solidFill>
                <a:latin typeface="Arimo Bold"/>
              </a:rPr>
              <a:t>„Kodeks pracy” lub „KP”</a:t>
            </a:r>
            <a:r>
              <a:rPr lang="en-US" sz="1200" spc="-48">
                <a:solidFill>
                  <a:srgbClr val="000000"/>
                </a:solidFill>
                <a:latin typeface="Arimo"/>
              </a:rPr>
              <a:t> – obowiązujący akt normatywny uchwalony 26 czerwca 1974 r. jako Kodeks pracy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a:t>
            </a:r>
            <a:r>
              <a:rPr lang="en-US" sz="1200" spc="-48">
                <a:solidFill>
                  <a:srgbClr val="000000"/>
                </a:solidFill>
                <a:latin typeface="Arimo Bold"/>
              </a:rPr>
              <a:t> „Kodeks cywilny” </a:t>
            </a:r>
            <a:r>
              <a:rPr lang="en-US" sz="1200" spc="-48">
                <a:solidFill>
                  <a:srgbClr val="000000"/>
                </a:solidFill>
                <a:latin typeface="Arimo"/>
              </a:rPr>
              <a:t>– obowiązujący akt normatywny uchwalony  23 kwietnia 1964 r. jako Kodeks cywilny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„Ustawa o działalności pożytku publicznego i o wolontariacie” </a:t>
            </a:r>
            <a:r>
              <a:rPr lang="en-US" sz="1200" spc="-48">
                <a:solidFill>
                  <a:srgbClr val="000000"/>
                </a:solidFill>
                <a:latin typeface="Arimo"/>
              </a:rPr>
              <a:t>Ustawa z dnia 24 kwietnia 2003 r., regulująca działalność pożytku publicznego, w tym organizacji pożytku publicznego, oraz sposób sprawowania nadzoru nad działalnością pożytku publicznego;</a:t>
            </a: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1653009" y="5978460"/>
            <a:ext cx="5417540"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ograniczanie i eliminowanie konfliktów naruszających zasady współżycia społecznego oraz ich szkodliwych następstw;</a:t>
            </a:r>
          </a:p>
        </p:txBody>
      </p:sp>
      <p:sp>
        <p:nvSpPr>
          <p:cNvPr id="31" name="TextBox 31"/>
          <p:cNvSpPr txBox="1"/>
          <p:nvPr/>
        </p:nvSpPr>
        <p:spPr>
          <a:xfrm>
            <a:off x="3160525" y="128885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2" name="TextBox 32"/>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51</a:t>
            </a:r>
          </a:p>
        </p:txBody>
      </p:sp>
      <p:sp>
        <p:nvSpPr>
          <p:cNvPr id="33" name="TextBox 33"/>
          <p:cNvSpPr txBox="1"/>
          <p:nvPr/>
        </p:nvSpPr>
        <p:spPr>
          <a:xfrm>
            <a:off x="521376" y="1318607"/>
            <a:ext cx="6604796" cy="16840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6. Stowarzyszenie „.............................”  dzięki wdrożeniu Procedury potępia i uznaje za szkodliwe     i niedopuszczalne działania mające znamiona dyskryminacji i mobbingu, naruszające godność pracownic/ków, zleceniobiorczyń/ców i wolontariuszek/y oraz wszelkie eskalowanie sytuacji konfliktowych, naruszających zasady współżycia społecznego w środowisku pracowniczym i osób realizujących zlecenia i wolontariat.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7. Wdrożenie Procedury, tym samym przeciwdziałanie wszelkim przejawom sytuacji noszących znamiona dyskryminacji lub mobbingu następuje m.in. poprzez:</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8343900"/>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Ochrona</a:t>
            </a:r>
            <a:r>
              <a:rPr lang="en-US" sz="1200" spc="-48" dirty="0">
                <a:solidFill>
                  <a:srgbClr val="000000"/>
                </a:solidFill>
                <a:latin typeface="Arimo Bold"/>
              </a:rPr>
              <a:t> </a:t>
            </a:r>
            <a:r>
              <a:rPr lang="en-US" sz="1200" spc="-48" dirty="0" err="1">
                <a:solidFill>
                  <a:srgbClr val="000000"/>
                </a:solidFill>
                <a:latin typeface="Arimo Bold"/>
              </a:rPr>
              <a:t>dóbr</a:t>
            </a:r>
            <a:r>
              <a:rPr lang="en-US" sz="1200" spc="-48" dirty="0">
                <a:solidFill>
                  <a:srgbClr val="000000"/>
                </a:solidFill>
                <a:latin typeface="Arimo Bold"/>
              </a:rPr>
              <a:t> </a:t>
            </a:r>
            <a:r>
              <a:rPr lang="en-US" sz="1200" spc="-48" dirty="0" err="1">
                <a:solidFill>
                  <a:srgbClr val="000000"/>
                </a:solidFill>
                <a:latin typeface="Arimo Bold"/>
              </a:rPr>
              <a:t>osobistych</a:t>
            </a:r>
            <a:r>
              <a:rPr lang="en-US" sz="1200" spc="-48" dirty="0">
                <a:solidFill>
                  <a:srgbClr val="000000"/>
                </a:solidFill>
                <a:latin typeface="Arimo Bold"/>
              </a:rPr>
              <a:t>” </a:t>
            </a:r>
            <a:r>
              <a:rPr lang="en-US" sz="1200" spc="-48" dirty="0">
                <a:solidFill>
                  <a:srgbClr val="000000"/>
                </a:solidFill>
                <a:latin typeface="Arimo"/>
              </a:rPr>
              <a:t>– </a:t>
            </a:r>
            <a:r>
              <a:rPr lang="en-US" sz="1200" spc="-48" dirty="0" err="1">
                <a:solidFill>
                  <a:srgbClr val="000000"/>
                </a:solidFill>
                <a:latin typeface="Arimo"/>
              </a:rPr>
              <a:t>ochrona</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niemajątkowych</a:t>
            </a:r>
            <a:r>
              <a:rPr lang="en-US" sz="1200" spc="-48" dirty="0">
                <a:solidFill>
                  <a:srgbClr val="000000"/>
                </a:solidFill>
                <a:latin typeface="Arimo"/>
              </a:rPr>
              <a:t> </a:t>
            </a:r>
            <a:r>
              <a:rPr lang="en-US" sz="1200" spc="-48" dirty="0" err="1">
                <a:solidFill>
                  <a:srgbClr val="000000"/>
                </a:solidFill>
                <a:latin typeface="Arimo"/>
              </a:rPr>
              <a:t>przysługująca</a:t>
            </a:r>
            <a:r>
              <a:rPr lang="en-US" sz="1200" spc="-48" dirty="0">
                <a:solidFill>
                  <a:srgbClr val="000000"/>
                </a:solidFill>
                <a:latin typeface="Arimo"/>
              </a:rPr>
              <a:t> </a:t>
            </a:r>
            <a:r>
              <a:rPr lang="en-US" sz="1200" spc="-48" dirty="0" err="1">
                <a:solidFill>
                  <a:srgbClr val="000000"/>
                </a:solidFill>
                <a:latin typeface="Arimo"/>
              </a:rPr>
              <a:t>każdej</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fizycznej</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związana</a:t>
            </a:r>
            <a:r>
              <a:rPr lang="en-US" sz="1200" spc="-48" dirty="0">
                <a:solidFill>
                  <a:srgbClr val="000000"/>
                </a:solidFill>
                <a:latin typeface="Arimo"/>
              </a:rPr>
              <a:t> z ich </a:t>
            </a:r>
            <a:r>
              <a:rPr lang="en-US" sz="1200" spc="-48" dirty="0" err="1">
                <a:solidFill>
                  <a:srgbClr val="000000"/>
                </a:solidFill>
                <a:latin typeface="Arimo"/>
              </a:rPr>
              <a:t>indywidualnym</a:t>
            </a:r>
            <a:r>
              <a:rPr lang="en-US" sz="1200" spc="-48" dirty="0">
                <a:solidFill>
                  <a:srgbClr val="000000"/>
                </a:solidFill>
                <a:latin typeface="Arimo"/>
              </a:rPr>
              <a:t> </a:t>
            </a:r>
            <a:r>
              <a:rPr lang="en-US" sz="1200" spc="-48" dirty="0" err="1">
                <a:solidFill>
                  <a:srgbClr val="000000"/>
                </a:solidFill>
                <a:latin typeface="Arimo"/>
              </a:rPr>
              <a:t>istnieniem</a:t>
            </a:r>
            <a:r>
              <a:rPr lang="en-US" sz="1200" spc="-48" dirty="0">
                <a:solidFill>
                  <a:srgbClr val="000000"/>
                </a:solidFill>
                <a:latin typeface="Arimo"/>
              </a:rPr>
              <a:t>. </a:t>
            </a:r>
            <a:r>
              <a:rPr lang="en-US" sz="1200" spc="-48" dirty="0" err="1">
                <a:solidFill>
                  <a:srgbClr val="000000"/>
                </a:solidFill>
                <a:latin typeface="Arimo"/>
              </a:rPr>
              <a:t>Kodeks</a:t>
            </a:r>
            <a:r>
              <a:rPr lang="en-US" sz="1200" spc="-48" dirty="0">
                <a:solidFill>
                  <a:srgbClr val="000000"/>
                </a:solidFill>
                <a:latin typeface="Arimo"/>
              </a:rPr>
              <a:t> </a:t>
            </a:r>
            <a:r>
              <a:rPr lang="en-US" sz="1200" spc="-48" dirty="0" err="1">
                <a:solidFill>
                  <a:srgbClr val="000000"/>
                </a:solidFill>
                <a:latin typeface="Arimo"/>
              </a:rPr>
              <a:t>cywilny</a:t>
            </a:r>
            <a:r>
              <a:rPr lang="en-US" sz="1200" spc="-48" dirty="0">
                <a:solidFill>
                  <a:srgbClr val="000000"/>
                </a:solidFill>
                <a:latin typeface="Arimo"/>
              </a:rPr>
              <a:t> </a:t>
            </a:r>
            <a:r>
              <a:rPr lang="en-US" sz="1200" spc="-48" dirty="0" err="1">
                <a:solidFill>
                  <a:srgbClr val="000000"/>
                </a:solidFill>
                <a:latin typeface="Arimo"/>
              </a:rPr>
              <a:t>wskazuje</a:t>
            </a:r>
            <a:r>
              <a:rPr lang="en-US" sz="1200" spc="-48" dirty="0">
                <a:solidFill>
                  <a:srgbClr val="000000"/>
                </a:solidFill>
                <a:latin typeface="Arimo"/>
              </a:rPr>
              <a:t> w art. 23 </a:t>
            </a:r>
            <a:r>
              <a:rPr lang="en-US" sz="1200" spc="-48" dirty="0" err="1">
                <a:solidFill>
                  <a:srgbClr val="000000"/>
                </a:solidFill>
                <a:latin typeface="Arimo"/>
              </a:rPr>
              <a:t>przykładowe</a:t>
            </a:r>
            <a:r>
              <a:rPr lang="en-US" sz="1200" spc="-48" dirty="0">
                <a:solidFill>
                  <a:srgbClr val="000000"/>
                </a:solidFill>
                <a:latin typeface="Arimo"/>
              </a:rPr>
              <a:t> </a:t>
            </a:r>
            <a:r>
              <a:rPr lang="en-US" sz="1200" spc="-48" dirty="0" err="1">
                <a:solidFill>
                  <a:srgbClr val="000000"/>
                </a:solidFill>
                <a:latin typeface="Arimo"/>
              </a:rPr>
              <a:t>rodzaje</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objętych</a:t>
            </a:r>
            <a:r>
              <a:rPr lang="en-US" sz="1200" spc="-48" dirty="0">
                <a:solidFill>
                  <a:srgbClr val="000000"/>
                </a:solidFill>
                <a:latin typeface="Arimo"/>
              </a:rPr>
              <a:t> </a:t>
            </a:r>
            <a:r>
              <a:rPr lang="en-US" sz="1200" spc="-48" dirty="0" err="1">
                <a:solidFill>
                  <a:srgbClr val="000000"/>
                </a:solidFill>
                <a:latin typeface="Arimo"/>
              </a:rPr>
              <a:t>ochroną</a:t>
            </a:r>
            <a:r>
              <a:rPr lang="en-US" sz="1200" spc="-48" dirty="0">
                <a:solidFill>
                  <a:srgbClr val="000000"/>
                </a:solidFill>
                <a:latin typeface="Arimo"/>
              </a:rPr>
              <a:t>, są </a:t>
            </a:r>
            <a:r>
              <a:rPr lang="en-US" sz="1200" spc="-48" dirty="0" err="1">
                <a:solidFill>
                  <a:srgbClr val="000000"/>
                </a:solidFill>
                <a:latin typeface="Arimo"/>
              </a:rPr>
              <a:t>nimi</a:t>
            </a:r>
            <a:r>
              <a:rPr lang="en-US" sz="1200" spc="-48" dirty="0">
                <a:solidFill>
                  <a:srgbClr val="000000"/>
                </a:solidFill>
                <a:latin typeface="Arimo"/>
              </a:rPr>
              <a:t> np. </a:t>
            </a:r>
            <a:r>
              <a:rPr lang="en-US" sz="1200" spc="-48" dirty="0" err="1">
                <a:solidFill>
                  <a:srgbClr val="000000"/>
                </a:solidFill>
                <a:latin typeface="Arimo"/>
              </a:rPr>
              <a:t>wolność</a:t>
            </a:r>
            <a:r>
              <a:rPr lang="en-US" sz="1200" spc="-48" dirty="0">
                <a:solidFill>
                  <a:srgbClr val="000000"/>
                </a:solidFill>
                <a:latin typeface="Arimo"/>
              </a:rPr>
              <a:t>, </a:t>
            </a:r>
            <a:r>
              <a:rPr lang="en-US" sz="1200" spc="-48" dirty="0" err="1">
                <a:solidFill>
                  <a:srgbClr val="000000"/>
                </a:solidFill>
                <a:latin typeface="Arimo"/>
              </a:rPr>
              <a:t>nazwisko</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pseudonim</a:t>
            </a:r>
            <a:r>
              <a:rPr lang="en-US" sz="1200" spc="-48" dirty="0">
                <a:solidFill>
                  <a:srgbClr val="000000"/>
                </a:solidFill>
                <a:latin typeface="Arimo"/>
              </a:rPr>
              <a:t>, </a:t>
            </a:r>
            <a:r>
              <a:rPr lang="en-US" sz="1200" spc="-48" dirty="0" err="1">
                <a:solidFill>
                  <a:srgbClr val="000000"/>
                </a:solidFill>
                <a:latin typeface="Arimo"/>
              </a:rPr>
              <a:t>wizerunek</a:t>
            </a:r>
            <a:r>
              <a:rPr lang="en-US" sz="1200" spc="-48" dirty="0">
                <a:solidFill>
                  <a:srgbClr val="000000"/>
                </a:solidFill>
                <a:latin typeface="Arimo"/>
              </a:rPr>
              <a:t>. Dobra </a:t>
            </a:r>
            <a:r>
              <a:rPr lang="en-US" sz="1200" spc="-48" dirty="0" err="1">
                <a:solidFill>
                  <a:srgbClr val="000000"/>
                </a:solidFill>
                <a:latin typeface="Arimo"/>
              </a:rPr>
              <a:t>osobiste</a:t>
            </a:r>
            <a:r>
              <a:rPr lang="en-US" sz="1200" spc="-48" dirty="0">
                <a:solidFill>
                  <a:srgbClr val="000000"/>
                </a:solidFill>
                <a:latin typeface="Arimo"/>
              </a:rPr>
              <a:t> </a:t>
            </a:r>
            <a:r>
              <a:rPr lang="en-US" sz="1200" spc="-48" dirty="0" err="1">
                <a:solidFill>
                  <a:srgbClr val="000000"/>
                </a:solidFill>
                <a:latin typeface="Arimo"/>
              </a:rPr>
              <a:t>odnoszą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uznanych</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społeczeństwo</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system prawny </a:t>
            </a:r>
            <a:r>
              <a:rPr lang="en-US" sz="1200" spc="-48" dirty="0" err="1">
                <a:solidFill>
                  <a:srgbClr val="000000"/>
                </a:solidFill>
                <a:latin typeface="Arimo"/>
              </a:rPr>
              <a:t>wartości</a:t>
            </a:r>
            <a:r>
              <a:rPr lang="en-US" sz="1200" spc="-48" dirty="0">
                <a:solidFill>
                  <a:srgbClr val="000000"/>
                </a:solidFill>
                <a:latin typeface="Arimo"/>
              </a:rPr>
              <a:t> </a:t>
            </a:r>
            <a:r>
              <a:rPr lang="en-US" sz="1200" spc="-48" dirty="0" err="1">
                <a:solidFill>
                  <a:srgbClr val="000000"/>
                </a:solidFill>
                <a:latin typeface="Arimo"/>
              </a:rPr>
              <a:t>obejmujących</a:t>
            </a:r>
            <a:r>
              <a:rPr lang="en-US" sz="1200" spc="-48" dirty="0">
                <a:solidFill>
                  <a:srgbClr val="000000"/>
                </a:solidFill>
                <a:latin typeface="Arimo"/>
              </a:rPr>
              <a:t> </a:t>
            </a:r>
            <a:r>
              <a:rPr lang="en-US" sz="1200" spc="-48" dirty="0" err="1">
                <a:solidFill>
                  <a:srgbClr val="000000"/>
                </a:solidFill>
                <a:latin typeface="Arimo"/>
              </a:rPr>
              <a:t>psychiczną</a:t>
            </a:r>
            <a:r>
              <a:rPr lang="en-US" sz="1200" spc="-48" dirty="0">
                <a:solidFill>
                  <a:srgbClr val="000000"/>
                </a:solidFill>
                <a:latin typeface="Arimo"/>
              </a:rPr>
              <a:t> i </a:t>
            </a:r>
            <a:r>
              <a:rPr lang="en-US" sz="1200" spc="-48" dirty="0" err="1">
                <a:solidFill>
                  <a:srgbClr val="000000"/>
                </a:solidFill>
                <a:latin typeface="Arimo"/>
              </a:rPr>
              <a:t>fizyczną</a:t>
            </a:r>
            <a:r>
              <a:rPr lang="en-US" sz="1200" spc="-48" dirty="0">
                <a:solidFill>
                  <a:srgbClr val="000000"/>
                </a:solidFill>
                <a:latin typeface="Arimo"/>
              </a:rPr>
              <a:t> </a:t>
            </a:r>
            <a:r>
              <a:rPr lang="en-US" sz="1200" spc="-48" dirty="0" err="1">
                <a:solidFill>
                  <a:srgbClr val="000000"/>
                </a:solidFill>
                <a:latin typeface="Arimo"/>
              </a:rPr>
              <a:t>integralność</a:t>
            </a:r>
            <a:r>
              <a:rPr lang="en-US" sz="1200" spc="-48" dirty="0">
                <a:solidFill>
                  <a:srgbClr val="000000"/>
                </a:solidFill>
                <a:latin typeface="Arimo"/>
              </a:rPr>
              <a:t> </a:t>
            </a:r>
            <a:r>
              <a:rPr lang="en-US" sz="1200" spc="-48" dirty="0" err="1">
                <a:solidFill>
                  <a:srgbClr val="000000"/>
                </a:solidFill>
                <a:latin typeface="Arimo"/>
              </a:rPr>
              <a:t>człowieka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indywidualność</a:t>
            </a:r>
            <a:r>
              <a:rPr lang="en-US" sz="1200" spc="-48" dirty="0">
                <a:solidFill>
                  <a:srgbClr val="000000"/>
                </a:solidFill>
                <a:latin typeface="Arimo"/>
              </a:rPr>
              <a:t>, </a:t>
            </a:r>
            <a:r>
              <a:rPr lang="en-US" sz="1200" spc="-48" dirty="0" err="1">
                <a:solidFill>
                  <a:srgbClr val="000000"/>
                </a:solidFill>
                <a:latin typeface="Arimo"/>
              </a:rPr>
              <a:t>godność</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pozycję</a:t>
            </a:r>
            <a:r>
              <a:rPr lang="en-US" sz="1200" spc="-48" dirty="0">
                <a:solidFill>
                  <a:srgbClr val="000000"/>
                </a:solidFill>
                <a:latin typeface="Arimo"/>
              </a:rPr>
              <a:t> w </a:t>
            </a:r>
            <a:r>
              <a:rPr lang="en-US" sz="1200" spc="-48" dirty="0" err="1">
                <a:solidFill>
                  <a:srgbClr val="000000"/>
                </a:solidFill>
                <a:latin typeface="Arimo"/>
              </a:rPr>
              <a:t>społeczeństwie</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pracownicy</a:t>
            </a:r>
            <a:r>
              <a:rPr lang="en-US" sz="1200" spc="-48" dirty="0">
                <a:solidFill>
                  <a:srgbClr val="000000"/>
                </a:solidFill>
                <a:latin typeface="Arimo"/>
              </a:rPr>
              <a:t>/ka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a:t>
            </a:r>
            <a:r>
              <a:rPr lang="en-US" sz="1200" spc="-48" dirty="0">
                <a:solidFill>
                  <a:srgbClr val="000000"/>
                </a:solidFill>
                <a:latin typeface="Arimo"/>
                <a:ea typeface="Arimo"/>
              </a:rPr>
              <a:t> –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pracownicy</a:t>
            </a:r>
            <a:r>
              <a:rPr lang="en-US" sz="1200" spc="-48" dirty="0">
                <a:solidFill>
                  <a:srgbClr val="000000"/>
                </a:solidFill>
                <a:latin typeface="Arimo"/>
                <a:ea typeface="Arimo"/>
              </a:rPr>
              <a:t>/ka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pracownic</a:t>
            </a:r>
            <a:r>
              <a:rPr lang="en-US" sz="1200" spc="-48" dirty="0">
                <a:solidFill>
                  <a:srgbClr val="000000"/>
                </a:solidFill>
                <a:latin typeface="Arimo"/>
                <a:ea typeface="Arimo"/>
              </a:rPr>
              <a:t>/</a:t>
            </a:r>
            <a:r>
              <a:rPr lang="en-US" sz="1200" spc="-48" dirty="0" err="1">
                <a:solidFill>
                  <a:srgbClr val="000000"/>
                </a:solidFill>
                <a:latin typeface="Arimo"/>
                <a:ea typeface="Arimo"/>
              </a:rPr>
              <a:t>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pracownic</a:t>
            </a:r>
            <a:r>
              <a:rPr lang="en-US" sz="1200" spc="-48" dirty="0">
                <a:solidFill>
                  <a:srgbClr val="000000"/>
                </a:solidFill>
                <a:latin typeface="Arimo"/>
                <a:ea typeface="Arimo"/>
              </a:rPr>
              <a:t>/</a:t>
            </a:r>
            <a:r>
              <a:rPr lang="en-US" sz="1200" spc="-48" dirty="0" err="1">
                <a:solidFill>
                  <a:srgbClr val="000000"/>
                </a:solidFill>
                <a:latin typeface="Arimo"/>
                <a:ea typeface="Arimo"/>
              </a:rPr>
              <a:t>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8.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pracującej</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52</a:t>
            </a:r>
          </a:p>
        </p:txBody>
      </p:sp>
      <p:sp>
        <p:nvSpPr>
          <p:cNvPr id="8" name="TextBox 19">
            <a:extLst>
              <a:ext uri="{FF2B5EF4-FFF2-40B4-BE49-F238E27FC236}">
                <a16:creationId xmlns:a16="http://schemas.microsoft.com/office/drawing/2014/main" id="{A62EA28D-F2B5-BB1B-DEE8-ED1573B8524F}"/>
              </a:ext>
            </a:extLst>
          </p:cNvPr>
          <p:cNvSpPr txBox="1"/>
          <p:nvPr/>
        </p:nvSpPr>
        <p:spPr>
          <a:xfrm>
            <a:off x="1912349" y="748493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9" name="TextBox 19">
            <a:extLst>
              <a:ext uri="{FF2B5EF4-FFF2-40B4-BE49-F238E27FC236}">
                <a16:creationId xmlns:a16="http://schemas.microsoft.com/office/drawing/2014/main" id="{931B35DB-4F0F-3937-38C5-6AC5C5B4BC3F}"/>
              </a:ext>
            </a:extLst>
          </p:cNvPr>
          <p:cNvSpPr txBox="1"/>
          <p:nvPr/>
        </p:nvSpPr>
        <p:spPr>
          <a:xfrm>
            <a:off x="3547507" y="518877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68961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„Mobbing”</a:t>
            </a:r>
            <a:r>
              <a:rPr lang="en-US" sz="1200" spc="-48">
                <a:solidFill>
                  <a:srgbClr val="000000"/>
                </a:solidFill>
                <a:latin typeface="Arimo"/>
              </a:rPr>
              <a:t> -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pracującej</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skierowane</a:t>
            </a:r>
            <a:r>
              <a:rPr lang="en-US" sz="1200" spc="-48">
                <a:solidFill>
                  <a:srgbClr val="000000"/>
                </a:solidFill>
                <a:latin typeface="Arimo"/>
              </a:rPr>
              <a:t> </a:t>
            </a:r>
            <a:r>
              <a:rPr lang="en-US" sz="1200" spc="-48" err="1">
                <a:solidFill>
                  <a:srgbClr val="000000"/>
                </a:solidFill>
                <a:latin typeface="Arimo"/>
              </a:rPr>
              <a:t>przeciwko</a:t>
            </a:r>
            <a:r>
              <a:rPr lang="en-US" sz="1200" spc="-48">
                <a:solidFill>
                  <a:srgbClr val="000000"/>
                </a:solidFill>
                <a:latin typeface="Arimo"/>
              </a:rPr>
              <a:t> </a:t>
            </a:r>
            <a:r>
              <a:rPr lang="en-US" sz="1200" spc="-48" err="1">
                <a:solidFill>
                  <a:srgbClr val="000000"/>
                </a:solidFill>
                <a:latin typeface="Arimo"/>
              </a:rPr>
              <a:t>niej</a:t>
            </a:r>
            <a:r>
              <a:rPr lang="en-US" sz="1200" spc="-48">
                <a:solidFill>
                  <a:srgbClr val="000000"/>
                </a:solidFill>
                <a:latin typeface="Arimo"/>
              </a:rPr>
              <a:t>, </a:t>
            </a:r>
            <a:r>
              <a:rPr lang="en-US" sz="1200" spc="-48" err="1">
                <a:solidFill>
                  <a:srgbClr val="000000"/>
                </a:solidFill>
                <a:latin typeface="Arimo"/>
              </a:rPr>
              <a:t>polegające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uporczywym</a:t>
            </a:r>
            <a:r>
              <a:rPr lang="en-US" sz="1200" spc="-48">
                <a:solidFill>
                  <a:srgbClr val="000000"/>
                </a:solidFill>
                <a:latin typeface="Arimo"/>
              </a:rPr>
              <a:t> i </a:t>
            </a:r>
            <a:r>
              <a:rPr lang="en-US" sz="1200" spc="-48" err="1">
                <a:solidFill>
                  <a:srgbClr val="000000"/>
                </a:solidFill>
                <a:latin typeface="Arimo"/>
              </a:rPr>
              <a:t>długotrwałym</a:t>
            </a:r>
            <a:r>
              <a:rPr lang="en-US" sz="1200" spc="-48">
                <a:solidFill>
                  <a:srgbClr val="000000"/>
                </a:solidFill>
                <a:latin typeface="Arimo"/>
              </a:rPr>
              <a:t> </a:t>
            </a:r>
            <a:r>
              <a:rPr lang="en-US" sz="1200" spc="-48" err="1">
                <a:solidFill>
                  <a:srgbClr val="000000"/>
                </a:solidFill>
                <a:latin typeface="Arimo"/>
              </a:rPr>
              <a:t>nękaniu</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zastraszaniu</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wywołujące</a:t>
            </a:r>
            <a:r>
              <a:rPr lang="en-US" sz="1200" spc="-48">
                <a:solidFill>
                  <a:srgbClr val="000000"/>
                </a:solidFill>
                <a:latin typeface="Arimo"/>
              </a:rPr>
              <a:t> u </a:t>
            </a:r>
            <a:r>
              <a:rPr lang="en-US" sz="1200" spc="-48" err="1">
                <a:solidFill>
                  <a:srgbClr val="000000"/>
                </a:solidFill>
                <a:latin typeface="Arimo"/>
              </a:rPr>
              <a:t>niej</a:t>
            </a:r>
            <a:r>
              <a:rPr lang="en-US" sz="1200" spc="-48">
                <a:solidFill>
                  <a:srgbClr val="000000"/>
                </a:solidFill>
                <a:latin typeface="Arimo"/>
              </a:rPr>
              <a:t> </a:t>
            </a:r>
            <a:r>
              <a:rPr lang="en-US" sz="1200" spc="-48" err="1">
                <a:solidFill>
                  <a:srgbClr val="000000"/>
                </a:solidFill>
                <a:latin typeface="Arimo"/>
              </a:rPr>
              <a:t>zaniżoną</a:t>
            </a:r>
            <a:r>
              <a:rPr lang="en-US" sz="1200" spc="-48">
                <a:solidFill>
                  <a:srgbClr val="000000"/>
                </a:solidFill>
                <a:latin typeface="Arimo"/>
              </a:rPr>
              <a:t> </a:t>
            </a:r>
            <a:r>
              <a:rPr lang="en-US" sz="1200" spc="-48" err="1">
                <a:solidFill>
                  <a:srgbClr val="000000"/>
                </a:solidFill>
                <a:latin typeface="Arimo"/>
              </a:rPr>
              <a:t>ocenę</a:t>
            </a:r>
            <a:r>
              <a:rPr lang="en-US" sz="1200" spc="-48">
                <a:solidFill>
                  <a:srgbClr val="000000"/>
                </a:solidFill>
                <a:latin typeface="Arimo"/>
              </a:rPr>
              <a:t> </a:t>
            </a:r>
            <a:r>
              <a:rPr lang="en-US" sz="1200" spc="-48" err="1">
                <a:solidFill>
                  <a:srgbClr val="000000"/>
                </a:solidFill>
                <a:latin typeface="Arimo"/>
              </a:rPr>
              <a:t>przydatności</a:t>
            </a:r>
            <a:r>
              <a:rPr lang="en-US" sz="1200" spc="-48">
                <a:solidFill>
                  <a:srgbClr val="000000"/>
                </a:solidFill>
                <a:latin typeface="Arimo"/>
              </a:rPr>
              <a:t> </a:t>
            </a:r>
            <a:r>
              <a:rPr lang="en-US" sz="1200" spc="-48" err="1">
                <a:solidFill>
                  <a:srgbClr val="000000"/>
                </a:solidFill>
                <a:latin typeface="Arimo"/>
              </a:rPr>
              <a:t>zawodowej</a:t>
            </a:r>
            <a:r>
              <a:rPr lang="en-US" sz="1200" spc="-48">
                <a:solidFill>
                  <a:srgbClr val="000000"/>
                </a:solidFill>
                <a:latin typeface="Arimo"/>
              </a:rPr>
              <a:t>, </a:t>
            </a:r>
            <a:r>
              <a:rPr lang="en-US" sz="1200" spc="-48" err="1">
                <a:solidFill>
                  <a:srgbClr val="000000"/>
                </a:solidFill>
                <a:latin typeface="Arimo"/>
              </a:rPr>
              <a:t>powodujące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poniżenie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ośmieszenie</a:t>
            </a:r>
            <a:r>
              <a:rPr lang="en-US" sz="1200" spc="-48">
                <a:solidFill>
                  <a:srgbClr val="000000"/>
                </a:solidFill>
                <a:latin typeface="Arimo"/>
              </a:rPr>
              <a:t>, </a:t>
            </a:r>
            <a:r>
              <a:rPr lang="en-US" sz="1200" spc="-48" err="1">
                <a:solidFill>
                  <a:srgbClr val="000000"/>
                </a:solidFill>
                <a:latin typeface="Arimo"/>
              </a:rPr>
              <a:t>izolowanie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wyeliminowanie</a:t>
            </a:r>
            <a:r>
              <a:rPr lang="en-US" sz="1200" spc="-48">
                <a:solidFill>
                  <a:srgbClr val="000000"/>
                </a:solidFill>
                <a:latin typeface="Arimo"/>
              </a:rPr>
              <a:t> z </a:t>
            </a:r>
            <a:r>
              <a:rPr lang="en-US" sz="1200" spc="-48" err="1">
                <a:solidFill>
                  <a:srgbClr val="000000"/>
                </a:solidFill>
                <a:latin typeface="Arimo"/>
              </a:rPr>
              <a:t>zespołu</a:t>
            </a:r>
            <a:r>
              <a:rPr lang="en-US" sz="1200" spc="-48">
                <a:solidFill>
                  <a:srgbClr val="000000"/>
                </a:solidFill>
                <a:latin typeface="Arimo"/>
              </a:rPr>
              <a:t> </a:t>
            </a:r>
            <a:r>
              <a:rPr lang="en-US" sz="1200" spc="-48" err="1">
                <a:solidFill>
                  <a:srgbClr val="000000"/>
                </a:solidFill>
                <a:latin typeface="Arimo"/>
              </a:rPr>
              <a:t>współpracownic</a:t>
            </a:r>
            <a:r>
              <a:rPr lang="en-US" sz="1200" spc="-48">
                <a:solidFill>
                  <a:srgbClr val="000000"/>
                </a:solidFill>
                <a:latin typeface="Arimo"/>
              </a:rPr>
              <a:t>/</a:t>
            </a:r>
            <a:r>
              <a:rPr lang="en-US" sz="1200" spc="-48" err="1">
                <a:solidFill>
                  <a:srgbClr val="000000"/>
                </a:solidFill>
                <a:latin typeface="Arimo"/>
              </a:rPr>
              <a:t>ków</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a:t>
            </a:r>
            <a:r>
              <a:rPr lang="en-US" sz="1200" spc="-48" err="1">
                <a:solidFill>
                  <a:srgbClr val="000000"/>
                </a:solidFill>
                <a:latin typeface="Arimo Bold"/>
              </a:rPr>
              <a:t>Komisja</a:t>
            </a:r>
            <a:r>
              <a:rPr lang="en-US" sz="1200" spc="-48">
                <a:solidFill>
                  <a:srgbClr val="000000"/>
                </a:solidFill>
                <a:latin typeface="Arimo Bold"/>
              </a:rPr>
              <a:t>” </a:t>
            </a:r>
            <a:r>
              <a:rPr lang="en-US" sz="1200" spc="-48">
                <a:solidFill>
                  <a:srgbClr val="000000"/>
                </a:solidFill>
                <a:latin typeface="Arimo"/>
              </a:rPr>
              <a:t>- organ </a:t>
            </a:r>
            <a:r>
              <a:rPr lang="en-US" sz="1200" spc="-48" err="1">
                <a:solidFill>
                  <a:srgbClr val="000000"/>
                </a:solidFill>
                <a:latin typeface="Arimo"/>
              </a:rPr>
              <a:t>powołany</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Stowarzyszenie</a:t>
            </a:r>
            <a:r>
              <a:rPr lang="en-US" sz="1200" spc="-48">
                <a:solidFill>
                  <a:srgbClr val="000000"/>
                </a:solidFill>
                <a:latin typeface="Arimo"/>
              </a:rPr>
              <a:t>, </a:t>
            </a:r>
            <a:r>
              <a:rPr lang="en-US" sz="1200" spc="-48" err="1">
                <a:solidFill>
                  <a:srgbClr val="000000"/>
                </a:solidFill>
                <a:latin typeface="Arimo"/>
              </a:rPr>
              <a:t>którego</a:t>
            </a:r>
            <a:r>
              <a:rPr lang="en-US" sz="1200" spc="-48">
                <a:solidFill>
                  <a:srgbClr val="000000"/>
                </a:solidFill>
                <a:latin typeface="Arimo"/>
              </a:rPr>
              <a:t> </a:t>
            </a:r>
            <a:r>
              <a:rPr lang="en-US" sz="1200" spc="-48" err="1">
                <a:solidFill>
                  <a:srgbClr val="000000"/>
                </a:solidFill>
                <a:latin typeface="Arimo"/>
              </a:rPr>
              <a:t>zadaniem</a:t>
            </a:r>
            <a:r>
              <a:rPr lang="en-US" sz="1200" spc="-48">
                <a:solidFill>
                  <a:srgbClr val="000000"/>
                </a:solidFill>
                <a:latin typeface="Arimo"/>
              </a:rPr>
              <a:t> jest </a:t>
            </a:r>
            <a:r>
              <a:rPr lang="en-US" sz="1200" spc="-48" err="1">
                <a:solidFill>
                  <a:srgbClr val="000000"/>
                </a:solidFill>
                <a:latin typeface="Arimo"/>
              </a:rPr>
              <a:t>rozpatrywanie</a:t>
            </a:r>
            <a:r>
              <a:rPr lang="en-US" sz="1200" spc="-48">
                <a:solidFill>
                  <a:srgbClr val="000000"/>
                </a:solidFill>
                <a:latin typeface="Arimo"/>
              </a:rPr>
              <a:t>                           i </a:t>
            </a:r>
            <a:r>
              <a:rPr lang="en-US" sz="1200" spc="-48" err="1">
                <a:solidFill>
                  <a:srgbClr val="000000"/>
                </a:solidFill>
                <a:latin typeface="Arimo"/>
              </a:rPr>
              <a:t>wyjaśnianie</a:t>
            </a:r>
            <a:r>
              <a:rPr lang="en-US" sz="1200" spc="-48">
                <a:solidFill>
                  <a:srgbClr val="000000"/>
                </a:solidFill>
                <a:latin typeface="Arimo"/>
              </a:rPr>
              <a:t> </a:t>
            </a:r>
            <a:r>
              <a:rPr lang="en-US" sz="1200" spc="-48" err="1">
                <a:solidFill>
                  <a:srgbClr val="000000"/>
                </a:solidFill>
                <a:latin typeface="Arimo"/>
              </a:rPr>
              <a:t>zgłoszeń</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Celem</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powinno</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ustalenie</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stanowiło</a:t>
            </a:r>
            <a:r>
              <a:rPr lang="en-US" sz="1200" spc="-48">
                <a:solidFill>
                  <a:srgbClr val="000000"/>
                </a:solidFill>
                <a:latin typeface="Arimo"/>
              </a:rPr>
              <a:t> </a:t>
            </a:r>
            <a:r>
              <a:rPr lang="en-US" sz="1200" spc="-48" err="1">
                <a:solidFill>
                  <a:srgbClr val="000000"/>
                </a:solidFill>
                <a:latin typeface="Arimo"/>
              </a:rPr>
              <a:t>jedno</a:t>
            </a:r>
            <a:r>
              <a:rPr lang="en-US" sz="1200" spc="-48">
                <a:solidFill>
                  <a:srgbClr val="000000"/>
                </a:solidFill>
                <a:latin typeface="Arimo"/>
              </a:rPr>
              <a:t> ze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też</a:t>
            </a:r>
            <a:r>
              <a:rPr lang="en-US" sz="1200" spc="-48">
                <a:solidFill>
                  <a:srgbClr val="000000"/>
                </a:solidFill>
                <a:latin typeface="Arimo"/>
              </a:rPr>
              <a:t> </a:t>
            </a:r>
            <a:r>
              <a:rPr lang="en-US" sz="1200" spc="-48" err="1">
                <a:solidFill>
                  <a:srgbClr val="000000"/>
                </a:solidFill>
                <a:latin typeface="Arimo"/>
              </a:rPr>
              <a:t>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a:solidFill>
                  <a:srgbClr val="000000"/>
                </a:solidFill>
                <a:latin typeface="Arimo Bold"/>
              </a:rPr>
              <a:t>„</a:t>
            </a:r>
            <a:r>
              <a:rPr lang="en-US" sz="1200" spc="-48" err="1">
                <a:solidFill>
                  <a:srgbClr val="000000"/>
                </a:solidFill>
                <a:latin typeface="Arimo Bold"/>
              </a:rPr>
              <a:t>Zawiadomienie</a:t>
            </a:r>
            <a:r>
              <a:rPr lang="en-US" sz="1200" spc="-48">
                <a:solidFill>
                  <a:srgbClr val="000000"/>
                </a:solidFill>
                <a:latin typeface="Arimo Bold"/>
              </a:rPr>
              <a:t>” </a:t>
            </a:r>
            <a:r>
              <a:rPr lang="en-US" sz="1200" spc="-48">
                <a:solidFill>
                  <a:srgbClr val="000000"/>
                </a:solidFill>
                <a:latin typeface="Arimo"/>
              </a:rPr>
              <a:t>– </a:t>
            </a:r>
            <a:r>
              <a:rPr lang="en-US" sz="1200" spc="-48" err="1">
                <a:solidFill>
                  <a:srgbClr val="000000"/>
                </a:solidFill>
                <a:latin typeface="Arimo"/>
              </a:rPr>
              <a:t>zgłoszenie</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wolontariacie</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noszącego</a:t>
            </a:r>
            <a:r>
              <a:rPr lang="en-US" sz="1200" spc="-48">
                <a:solidFill>
                  <a:srgbClr val="000000"/>
                </a:solidFill>
                <a:latin typeface="Arimo"/>
              </a:rPr>
              <a:t> </a:t>
            </a:r>
            <a:r>
              <a:rPr lang="en-US" sz="1200" spc="-48" err="1">
                <a:solidFill>
                  <a:srgbClr val="000000"/>
                </a:solidFill>
                <a:latin typeface="Arimo"/>
              </a:rPr>
              <a:t>znamiona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podejrzeń</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przekazane</a:t>
            </a:r>
            <a:r>
              <a:rPr lang="en-US" sz="1200" spc="-48">
                <a:solidFill>
                  <a:srgbClr val="000000"/>
                </a:solidFill>
                <a:latin typeface="Arimo"/>
              </a:rPr>
              <a:t> </a:t>
            </a:r>
            <a:r>
              <a:rPr lang="en-US" sz="1200" spc="-48" err="1">
                <a:solidFill>
                  <a:srgbClr val="000000"/>
                </a:solidFill>
                <a:latin typeface="Arimo"/>
              </a:rPr>
              <a:t>Stowarzyszeniu</a:t>
            </a:r>
            <a:r>
              <a:rPr lang="en-US" sz="1200" spc="-48">
                <a:solidFill>
                  <a:srgbClr val="000000"/>
                </a:solidFill>
                <a:latin typeface="Arimo"/>
              </a:rPr>
              <a:t>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pracodawcy</a:t>
            </a:r>
            <a:r>
              <a:rPr lang="en-US" sz="1200" spc="-48">
                <a:solidFill>
                  <a:srgbClr val="000000"/>
                </a:solidFill>
                <a:latin typeface="Arimo"/>
              </a:rPr>
              <a:t>/</a:t>
            </a:r>
            <a:r>
              <a:rPr lang="en-US" sz="1200" spc="-48" err="1">
                <a:solidFill>
                  <a:srgbClr val="000000"/>
                </a:solidFill>
                <a:latin typeface="Arimo"/>
              </a:rPr>
              <a:t>zleceniodawcy</a:t>
            </a:r>
            <a:r>
              <a:rPr lang="en-US" sz="1200" spc="-48">
                <a:solidFill>
                  <a:srgbClr val="000000"/>
                </a:solidFill>
                <a:latin typeface="Arimo"/>
              </a:rPr>
              <a:t>/</a:t>
            </a:r>
            <a:r>
              <a:rPr lang="en-US" sz="1200" spc="-48" err="1">
                <a:solidFill>
                  <a:srgbClr val="000000"/>
                </a:solidFill>
                <a:latin typeface="Arimo"/>
              </a:rPr>
              <a:t>organizatorowi</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osobę</a:t>
            </a:r>
            <a:r>
              <a:rPr lang="en-US" sz="1200" spc="-48">
                <a:solidFill>
                  <a:srgbClr val="000000"/>
                </a:solidFill>
                <a:latin typeface="Arimo"/>
              </a:rPr>
              <a:t> </a:t>
            </a:r>
            <a:r>
              <a:rPr lang="en-US" sz="1200" spc="-48" err="1">
                <a:solidFill>
                  <a:srgbClr val="000000"/>
                </a:solidFill>
                <a:latin typeface="Arimo"/>
              </a:rPr>
              <a:t>zatrudnioną</a:t>
            </a:r>
            <a:r>
              <a:rPr lang="en-US" sz="1200" spc="-48">
                <a:solidFill>
                  <a:srgbClr val="000000"/>
                </a:solidFill>
                <a:latin typeface="Arimo"/>
              </a:rPr>
              <a:t>/ </a:t>
            </a:r>
            <a:r>
              <a:rPr lang="en-US" sz="1200" spc="-48" err="1">
                <a:solidFill>
                  <a:srgbClr val="000000"/>
                </a:solidFill>
                <a:latin typeface="Arimo"/>
              </a:rPr>
              <a:t>wykonującą</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wolontariat</a:t>
            </a:r>
            <a:r>
              <a:rPr lang="en-US" sz="1200" spc="-48">
                <a:solidFill>
                  <a:srgbClr val="000000"/>
                </a:solidFill>
                <a:latin typeface="Arimo"/>
              </a:rPr>
              <a:t> za </a:t>
            </a:r>
            <a:r>
              <a:rPr lang="en-US" sz="1200" spc="-48" err="1">
                <a:solidFill>
                  <a:srgbClr val="000000"/>
                </a:solidFill>
                <a:latin typeface="Arimo"/>
              </a:rPr>
              <a:t>pośrednictwem</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a:t>
            </a:r>
            <a:r>
              <a:rPr lang="en-US" sz="1200" spc="-48" err="1">
                <a:solidFill>
                  <a:srgbClr val="000000"/>
                </a:solidFill>
                <a:latin typeface="Arimo"/>
              </a:rPr>
              <a:t>komunikacji</a:t>
            </a:r>
            <a:r>
              <a:rPr lang="en-US" sz="1200" spc="-48">
                <a:solidFill>
                  <a:srgbClr val="000000"/>
                </a:solidFill>
                <a:latin typeface="Arimo"/>
              </a:rPr>
              <a:t>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Stowarzyszeniu</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a:t>
            </a:r>
            <a:r>
              <a:rPr lang="en-US" sz="1200" spc="-48" err="1">
                <a:solidFill>
                  <a:srgbClr val="000000"/>
                </a:solidFill>
                <a:latin typeface="Arimo Bold"/>
              </a:rPr>
              <a:t>lub</a:t>
            </a:r>
            <a:r>
              <a:rPr lang="en-US" sz="1200" spc="-48">
                <a:solidFill>
                  <a:srgbClr val="000000"/>
                </a:solidFill>
                <a:latin typeface="Arimo Bold"/>
              </a:rPr>
              <a:t> „</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w </a:t>
            </a:r>
            <a:r>
              <a:rPr lang="en-US" sz="1200" spc="-48" err="1">
                <a:solidFill>
                  <a:srgbClr val="000000"/>
                </a:solidFill>
                <a:latin typeface="Arimo Bold"/>
              </a:rPr>
              <a:t>zatrudnieniu</a:t>
            </a:r>
            <a:r>
              <a:rPr lang="en-US" sz="1200" spc="-48">
                <a:solidFill>
                  <a:srgbClr val="000000"/>
                </a:solidFill>
                <a:latin typeface="Arimo Bold"/>
              </a:rPr>
              <a:t>/</a:t>
            </a:r>
            <a:r>
              <a:rPr lang="en-US" sz="1200" spc="-48" err="1">
                <a:solidFill>
                  <a:srgbClr val="000000"/>
                </a:solidFill>
                <a:latin typeface="Arimo Bold"/>
              </a:rPr>
              <a:t>zleceniu</a:t>
            </a:r>
            <a:r>
              <a:rPr lang="en-US" sz="1200" spc="-48">
                <a:solidFill>
                  <a:srgbClr val="000000"/>
                </a:solidFill>
                <a:latin typeface="Arimo Bold"/>
              </a:rPr>
              <a:t> </a:t>
            </a:r>
            <a:r>
              <a:rPr lang="en-US" sz="1200" spc="-48" err="1">
                <a:solidFill>
                  <a:srgbClr val="000000"/>
                </a:solidFill>
                <a:latin typeface="Arimo Bold"/>
              </a:rPr>
              <a:t>bądź</a:t>
            </a:r>
            <a:r>
              <a:rPr lang="en-US" sz="1200" spc="-48">
                <a:solidFill>
                  <a:srgbClr val="000000"/>
                </a:solidFill>
                <a:latin typeface="Arimo Bold"/>
              </a:rPr>
              <a:t> </a:t>
            </a:r>
            <a:r>
              <a:rPr lang="en-US" sz="1200" spc="-48" err="1">
                <a:solidFill>
                  <a:srgbClr val="000000"/>
                </a:solidFill>
                <a:latin typeface="Arimo Bold"/>
              </a:rPr>
              <a:t>zaangażowaniu</a:t>
            </a:r>
            <a:r>
              <a:rPr lang="en-US" sz="1200" spc="-48">
                <a:solidFill>
                  <a:srgbClr val="000000"/>
                </a:solidFill>
                <a:latin typeface="Arimo Bold"/>
              </a:rPr>
              <a:t> w </a:t>
            </a:r>
            <a:r>
              <a:rPr lang="en-US" sz="1200" spc="-48" err="1">
                <a:solidFill>
                  <a:srgbClr val="000000"/>
                </a:solidFill>
                <a:latin typeface="Arimo Bold"/>
              </a:rPr>
              <a:t>ramach</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Bold"/>
              </a:rPr>
              <a:t>” </a:t>
            </a:r>
            <a:r>
              <a:rPr lang="en-US" sz="1200" spc="-48">
                <a:solidFill>
                  <a:srgbClr val="000000"/>
                </a:solidFill>
                <a:latin typeface="Arimo"/>
              </a:rPr>
              <a:t>- </a:t>
            </a:r>
            <a:r>
              <a:rPr lang="en-US" sz="1200" spc="-48" err="1">
                <a:solidFill>
                  <a:srgbClr val="000000"/>
                </a:solidFill>
                <a:latin typeface="Arimo"/>
              </a:rPr>
              <a:t>działanie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zachowanie</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z </a:t>
            </a:r>
            <a:r>
              <a:rPr lang="en-US" sz="1200" spc="-48" err="1">
                <a:solidFill>
                  <a:srgbClr val="000000"/>
                </a:solidFill>
                <a:latin typeface="Arimo"/>
              </a:rPr>
              <a:t>uwagi</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sprzeczność</a:t>
            </a:r>
            <a:r>
              <a:rPr lang="en-US" sz="1200" spc="-48">
                <a:solidFill>
                  <a:srgbClr val="000000"/>
                </a:solidFill>
                <a:latin typeface="Arimo"/>
              </a:rPr>
              <a:t> z </a:t>
            </a:r>
            <a:r>
              <a:rPr lang="en-US" sz="1200" spc="-48" err="1">
                <a:solidFill>
                  <a:srgbClr val="000000"/>
                </a:solidFill>
                <a:latin typeface="Arimo"/>
              </a:rPr>
              <a:t>obowiązującymi</a:t>
            </a:r>
            <a:r>
              <a:rPr lang="en-US" sz="1200" spc="-48">
                <a:solidFill>
                  <a:srgbClr val="000000"/>
                </a:solidFill>
                <a:latin typeface="Arimo"/>
              </a:rPr>
              <a:t> </a:t>
            </a:r>
            <a:r>
              <a:rPr lang="en-US" sz="1200" spc="-48" err="1">
                <a:solidFill>
                  <a:srgbClr val="000000"/>
                </a:solidFill>
                <a:latin typeface="Arimo"/>
              </a:rPr>
              <a:t>przepisami</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procedurami</a:t>
            </a:r>
            <a:r>
              <a:rPr lang="en-US" sz="1200" spc="-48">
                <a:solidFill>
                  <a:srgbClr val="000000"/>
                </a:solidFill>
                <a:latin typeface="Arimo"/>
              </a:rPr>
              <a:t> i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obowiązującymi</a:t>
            </a:r>
            <a:r>
              <a:rPr lang="en-US" sz="1200" spc="-48">
                <a:solidFill>
                  <a:srgbClr val="000000"/>
                </a:solidFill>
                <a:latin typeface="Arimo"/>
              </a:rPr>
              <a:t>                           w </a:t>
            </a:r>
            <a:r>
              <a:rPr lang="en-US" sz="1200" spc="-48" err="1">
                <a:solidFill>
                  <a:srgbClr val="000000"/>
                </a:solidFill>
                <a:latin typeface="Arimo"/>
              </a:rPr>
              <a:t>Stowarzyszeniu</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powszechnie</a:t>
            </a:r>
            <a:r>
              <a:rPr lang="en-US" sz="1200" spc="-48">
                <a:solidFill>
                  <a:srgbClr val="000000"/>
                </a:solidFill>
                <a:latin typeface="Arimo"/>
              </a:rPr>
              <a:t> </a:t>
            </a:r>
            <a:r>
              <a:rPr lang="en-US" sz="1200" spc="-48" err="1">
                <a:solidFill>
                  <a:srgbClr val="000000"/>
                </a:solidFill>
                <a:latin typeface="Arimo"/>
              </a:rPr>
              <a:t>akceptowanymi</a:t>
            </a:r>
            <a:r>
              <a:rPr lang="en-US" sz="1200" spc="-48">
                <a:solidFill>
                  <a:srgbClr val="000000"/>
                </a:solidFill>
                <a:latin typeface="Arimo"/>
              </a:rPr>
              <a:t>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mobbing, </a:t>
            </a:r>
            <a:r>
              <a:rPr lang="en-US" sz="1200" spc="-48" err="1">
                <a:solidFill>
                  <a:srgbClr val="000000"/>
                </a:solidFill>
                <a:latin typeface="Arimo"/>
              </a:rPr>
              <a:t>nierówne</a:t>
            </a:r>
            <a:r>
              <a:rPr lang="en-US" sz="1200" spc="-48">
                <a:solidFill>
                  <a:srgbClr val="000000"/>
                </a:solidFill>
                <a:latin typeface="Arimo"/>
              </a:rPr>
              <a:t> </a:t>
            </a:r>
            <a:r>
              <a:rPr lang="en-US" sz="1200" spc="-48" err="1">
                <a:solidFill>
                  <a:srgbClr val="000000"/>
                </a:solidFill>
                <a:latin typeface="Arimo"/>
              </a:rPr>
              <a:t>traktowanie</a:t>
            </a:r>
            <a:r>
              <a:rPr lang="en-US" sz="1200" spc="-48">
                <a:solidFill>
                  <a:srgbClr val="000000"/>
                </a:solidFill>
                <a:latin typeface="Arimo"/>
              </a:rPr>
              <a:t>, </a:t>
            </a:r>
            <a:r>
              <a:rPr lang="en-US" sz="1200" spc="-48" err="1">
                <a:solidFill>
                  <a:srgbClr val="000000"/>
                </a:solidFill>
                <a:latin typeface="Arimo"/>
              </a:rPr>
              <a:t>dyskryminacja</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seksualne</a:t>
            </a:r>
            <a:r>
              <a:rPr lang="en-US" sz="1200" spc="-48">
                <a:solidFill>
                  <a:srgbClr val="000000"/>
                </a:solidFill>
                <a:latin typeface="Arimo"/>
              </a:rPr>
              <a:t>, </a:t>
            </a:r>
            <a:r>
              <a:rPr lang="en-US" sz="1200" spc="-48" err="1">
                <a:solidFill>
                  <a:srgbClr val="000000"/>
                </a:solidFill>
                <a:latin typeface="Arimo"/>
              </a:rPr>
              <a:t>naruszenie</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a:solidFill>
                  <a:srgbClr val="000000"/>
                </a:solidFill>
                <a:latin typeface="Arimo Bold"/>
              </a:rPr>
              <a:t>„</a:t>
            </a:r>
            <a:r>
              <a:rPr lang="en-US" sz="1200" spc="-48" err="1">
                <a:solidFill>
                  <a:srgbClr val="000000"/>
                </a:solidFill>
                <a:latin typeface="Arimo Bold"/>
              </a:rPr>
              <a:t>Postępowanie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wyjaśniające</a:t>
            </a:r>
            <a:r>
              <a:rPr lang="en-US" sz="1200" spc="-48">
                <a:solidFill>
                  <a:srgbClr val="000000"/>
                </a:solidFill>
                <a:latin typeface="Arimo"/>
              </a:rPr>
              <a:t> </a:t>
            </a:r>
            <a:r>
              <a:rPr lang="en-US" sz="1200" spc="-48" err="1">
                <a:solidFill>
                  <a:srgbClr val="000000"/>
                </a:solidFill>
                <a:latin typeface="Arimo"/>
              </a:rPr>
              <a:t>prowadzone</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Komisję</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wyjaśnienie</a:t>
            </a:r>
            <a:r>
              <a:rPr lang="en-US" sz="1200" spc="-48">
                <a:solidFill>
                  <a:srgbClr val="000000"/>
                </a:solidFill>
                <a:latin typeface="Arimo"/>
              </a:rPr>
              <a:t> </a:t>
            </a:r>
            <a:r>
              <a:rPr lang="en-US" sz="1200" spc="-48" err="1">
                <a:solidFill>
                  <a:srgbClr val="000000"/>
                </a:solidFill>
                <a:latin typeface="Arimo"/>
              </a:rPr>
              <a:t>okoliczności</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i </a:t>
            </a:r>
            <a:r>
              <a:rPr lang="en-US" sz="1200" spc="-48" err="1">
                <a:solidFill>
                  <a:srgbClr val="000000"/>
                </a:solidFill>
                <a:latin typeface="Arimo"/>
              </a:rPr>
              <a:t>podjęcie</a:t>
            </a:r>
            <a:r>
              <a:rPr lang="en-US" sz="1200" spc="-48">
                <a:solidFill>
                  <a:srgbClr val="000000"/>
                </a:solidFill>
                <a:latin typeface="Arimo"/>
              </a:rPr>
              <a:t> </a:t>
            </a:r>
            <a:r>
              <a:rPr lang="en-US" sz="1200" spc="-48" err="1">
                <a:solidFill>
                  <a:srgbClr val="000000"/>
                </a:solidFill>
                <a:latin typeface="Arimo"/>
              </a:rPr>
              <a:t>stosownych</a:t>
            </a:r>
            <a:r>
              <a:rPr lang="en-US" sz="1200" spc="-48">
                <a:solidFill>
                  <a:srgbClr val="000000"/>
                </a:solidFill>
                <a:latin typeface="Arimo"/>
              </a:rPr>
              <a:t> </a:t>
            </a:r>
            <a:r>
              <a:rPr lang="en-US" sz="1200" spc="-48" err="1">
                <a:solidFill>
                  <a:srgbClr val="000000"/>
                </a:solidFill>
                <a:latin typeface="Arimo"/>
              </a:rPr>
              <a:t>kroków</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Stowarzyszenie</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a:solidFill>
                  <a:srgbClr val="000000"/>
                </a:solidFill>
                <a:latin typeface="Arimo Bold"/>
              </a:rPr>
              <a:t>„</a:t>
            </a:r>
            <a:r>
              <a:rPr lang="en-US" sz="1200" spc="-48" err="1">
                <a:solidFill>
                  <a:srgbClr val="000000"/>
                </a:solidFill>
                <a:latin typeface="Arimo Bold"/>
              </a:rPr>
              <a:t>Pracownica</a:t>
            </a:r>
            <a:r>
              <a:rPr lang="en-US" sz="1200" spc="-48">
                <a:solidFill>
                  <a:srgbClr val="000000"/>
                </a:solidFill>
                <a:latin typeface="Arimo Bold"/>
              </a:rPr>
              <a:t>/ </a:t>
            </a:r>
            <a:r>
              <a:rPr lang="en-US" sz="1200" spc="-48" err="1">
                <a:solidFill>
                  <a:srgbClr val="000000"/>
                </a:solidFill>
                <a:latin typeface="Arimo Bold"/>
              </a:rPr>
              <a:t>pracownik</a:t>
            </a:r>
            <a:r>
              <a:rPr lang="en-US" sz="1200" spc="-48">
                <a:solidFill>
                  <a:srgbClr val="000000"/>
                </a:solidFill>
                <a:latin typeface="Arimo Bold"/>
              </a:rPr>
              <a:t>/ </a:t>
            </a:r>
            <a:r>
              <a:rPr lang="en-US" sz="1200" spc="-48" err="1">
                <a:solidFill>
                  <a:srgbClr val="000000"/>
                </a:solidFill>
                <a:latin typeface="Arimo Bold"/>
              </a:rPr>
              <a:t>zleceniobiorczyni</a:t>
            </a:r>
            <a:r>
              <a:rPr lang="en-US" sz="1200" spc="-48">
                <a:solidFill>
                  <a:srgbClr val="000000"/>
                </a:solidFill>
                <a:latin typeface="Arimo Bold"/>
              </a:rPr>
              <a:t>/ </a:t>
            </a:r>
            <a:r>
              <a:rPr lang="en-US" sz="1200" spc="-48" err="1">
                <a:solidFill>
                  <a:srgbClr val="000000"/>
                </a:solidFill>
                <a:latin typeface="Arimo Bold"/>
              </a:rPr>
              <a:t>zleceniobiorca</a:t>
            </a:r>
            <a:r>
              <a:rPr lang="en-US" sz="1200" spc="-48">
                <a:solidFill>
                  <a:srgbClr val="000000"/>
                </a:solidFill>
                <a:latin typeface="Arimo Bold"/>
              </a:rPr>
              <a:t>”</a:t>
            </a:r>
            <a:r>
              <a:rPr lang="en-US" sz="1200" spc="-48">
                <a:solidFill>
                  <a:srgbClr val="000000"/>
                </a:solidFill>
                <a:latin typeface="Arimo"/>
              </a:rPr>
              <a:t>-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dla </a:t>
            </a:r>
            <a:r>
              <a:rPr lang="en-US" sz="1200" spc="-48" err="1">
                <a:solidFill>
                  <a:srgbClr val="000000"/>
                </a:solidFill>
                <a:latin typeface="Arimo"/>
              </a:rPr>
              <a:t>Stowarzyszenia</a:t>
            </a:r>
            <a:r>
              <a:rPr lang="en-US" sz="1200" spc="-48">
                <a:solidFill>
                  <a:srgbClr val="000000"/>
                </a:solidFill>
                <a:latin typeface="Arimo"/>
              </a:rPr>
              <a:t> „.............................”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/i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cywilno-prawnej</a:t>
            </a:r>
            <a:r>
              <a:rPr lang="en-US" sz="1200" spc="-48">
                <a:solidFill>
                  <a:srgbClr val="000000"/>
                </a:solidFill>
                <a:latin typeface="Arimo"/>
              </a:rPr>
              <a:t> bez </a:t>
            </a:r>
            <a:r>
              <a:rPr lang="en-US" sz="1200" spc="-48" err="1">
                <a:solidFill>
                  <a:srgbClr val="000000"/>
                </a:solidFill>
                <a:latin typeface="Arimo"/>
              </a:rPr>
              <a:t>względu</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rodzaj</a:t>
            </a:r>
            <a:r>
              <a:rPr lang="en-US" sz="1200" spc="-48">
                <a:solidFill>
                  <a:srgbClr val="000000"/>
                </a:solidFill>
                <a:latin typeface="Arimo"/>
              </a:rPr>
              <a:t> </a:t>
            </a:r>
            <a:r>
              <a:rPr lang="en-US" sz="1200" spc="-48" err="1">
                <a:solidFill>
                  <a:srgbClr val="000000"/>
                </a:solidFill>
                <a:latin typeface="Arimo"/>
              </a:rPr>
              <a:t>wykonywanej</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 i </a:t>
            </a:r>
            <a:r>
              <a:rPr lang="en-US" sz="1200" spc="-48" err="1">
                <a:solidFill>
                  <a:srgbClr val="000000"/>
                </a:solidFill>
                <a:latin typeface="Arimo"/>
              </a:rPr>
              <a:t>zajmowane</a:t>
            </a:r>
            <a:r>
              <a:rPr lang="en-US" sz="1200" spc="-48">
                <a:solidFill>
                  <a:srgbClr val="000000"/>
                </a:solidFill>
                <a:latin typeface="Arimo"/>
              </a:rPr>
              <a:t> </a:t>
            </a:r>
            <a:r>
              <a:rPr lang="en-US" sz="1200" spc="-48" err="1">
                <a:solidFill>
                  <a:srgbClr val="000000"/>
                </a:solidFill>
                <a:latin typeface="Arimo"/>
              </a:rPr>
              <a:t>stanowisko</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15. </a:t>
            </a:r>
            <a:r>
              <a:rPr lang="en-US" sz="1200" spc="-48">
                <a:solidFill>
                  <a:srgbClr val="000000"/>
                </a:solidFill>
                <a:latin typeface="Arimo Bold"/>
              </a:rPr>
              <a:t>„</a:t>
            </a:r>
            <a:r>
              <a:rPr lang="en-US" sz="1200" spc="-48" err="1">
                <a:solidFill>
                  <a:srgbClr val="1D1D1B"/>
                </a:solidFill>
                <a:latin typeface="Arimo Bold"/>
              </a:rPr>
              <a:t>Wolontariusz</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a:t>
            </a:r>
            <a:r>
              <a:rPr lang="en-US" sz="1200" spc="-48" err="1">
                <a:solidFill>
                  <a:srgbClr val="000000"/>
                </a:solidFill>
                <a:latin typeface="Arimo"/>
              </a:rPr>
              <a:t>powierzone</a:t>
            </a:r>
            <a:r>
              <a:rPr lang="en-US" sz="1200" spc="-48">
                <a:solidFill>
                  <a:srgbClr val="000000"/>
                </a:solidFill>
                <a:latin typeface="Arimo"/>
              </a:rPr>
              <a:t> </a:t>
            </a:r>
            <a:r>
              <a:rPr lang="en-US" sz="1200" spc="-48" err="1">
                <a:solidFill>
                  <a:srgbClr val="000000"/>
                </a:solidFill>
                <a:latin typeface="Arimo"/>
              </a:rPr>
              <a:t>czynności</a:t>
            </a:r>
            <a:r>
              <a:rPr lang="en-US" sz="1200" spc="-48">
                <a:solidFill>
                  <a:srgbClr val="000000"/>
                </a:solidFill>
                <a:latin typeface="Arimo"/>
              </a:rPr>
              <a:t> dla </a:t>
            </a:r>
            <a:r>
              <a:rPr lang="en-US" sz="1200" spc="-48" err="1">
                <a:solidFill>
                  <a:srgbClr val="000000"/>
                </a:solidFill>
                <a:latin typeface="Arimo"/>
              </a:rPr>
              <a:t>Stowarzyszenia</a:t>
            </a:r>
            <a:r>
              <a:rPr lang="en-US" sz="1200" spc="-48">
                <a:solidFill>
                  <a:srgbClr val="000000"/>
                </a:solidFill>
                <a:latin typeface="Arimo"/>
              </a:rPr>
              <a:t> „.............................”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organizatora</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zgodnie</a:t>
            </a:r>
            <a:r>
              <a:rPr lang="en-US" sz="1200" spc="-48">
                <a:solidFill>
                  <a:srgbClr val="000000"/>
                </a:solidFill>
                <a:latin typeface="Arimo"/>
              </a:rPr>
              <a:t> z art. 42 </a:t>
            </a:r>
            <a:r>
              <a:rPr lang="en-US" sz="1200" spc="-48" err="1">
                <a:solidFill>
                  <a:srgbClr val="000000"/>
                </a:solidFill>
                <a:latin typeface="Arimo"/>
              </a:rPr>
              <a:t>ust</a:t>
            </a:r>
            <a:r>
              <a:rPr lang="en-US" sz="1200" spc="-48">
                <a:solidFill>
                  <a:srgbClr val="000000"/>
                </a:solidFill>
                <a:latin typeface="Arimo"/>
              </a:rPr>
              <a:t>. 1 pkt 1 </a:t>
            </a:r>
            <a:r>
              <a:rPr lang="en-US" sz="1200" spc="-48" err="1">
                <a:solidFill>
                  <a:srgbClr val="000000"/>
                </a:solidFill>
                <a:latin typeface="Arimo"/>
              </a:rPr>
              <a:t>ustawy</a:t>
            </a:r>
            <a:r>
              <a:rPr lang="en-US" sz="1200" spc="-48">
                <a:solidFill>
                  <a:srgbClr val="000000"/>
                </a:solidFill>
                <a:latin typeface="Arimo"/>
              </a:rPr>
              <a:t> z </a:t>
            </a:r>
            <a:r>
              <a:rPr lang="en-US" sz="1200" spc="-48" err="1">
                <a:solidFill>
                  <a:srgbClr val="000000"/>
                </a:solidFill>
                <a:latin typeface="Arimo"/>
              </a:rPr>
              <a:t>dnia</a:t>
            </a:r>
            <a:r>
              <a:rPr lang="en-US" sz="1200" spc="-48">
                <a:solidFill>
                  <a:srgbClr val="000000"/>
                </a:solidFill>
                <a:latin typeface="Arimo"/>
              </a:rPr>
              <a:t> 24 </a:t>
            </a:r>
            <a:r>
              <a:rPr lang="en-US" sz="1200" spc="-48" err="1">
                <a:solidFill>
                  <a:srgbClr val="000000"/>
                </a:solidFill>
                <a:latin typeface="Arimo"/>
              </a:rPr>
              <a:t>kwietnia</a:t>
            </a:r>
            <a:r>
              <a:rPr lang="en-US" sz="1200" spc="-48">
                <a:solidFill>
                  <a:srgbClr val="000000"/>
                </a:solidFill>
                <a:latin typeface="Arimo"/>
              </a:rPr>
              <a:t> 2003 r. o </a:t>
            </a:r>
            <a:r>
              <a:rPr lang="en-US" sz="1200" spc="-48" err="1">
                <a:solidFill>
                  <a:srgbClr val="000000"/>
                </a:solidFill>
                <a:latin typeface="Arimo"/>
              </a:rPr>
              <a:t>działalności</a:t>
            </a:r>
            <a:r>
              <a:rPr lang="en-US" sz="1200" spc="-48">
                <a:solidFill>
                  <a:srgbClr val="000000"/>
                </a:solidFill>
                <a:latin typeface="Arimo"/>
              </a:rPr>
              <a:t> </a:t>
            </a:r>
            <a:r>
              <a:rPr lang="en-US" sz="1200" spc="-48" err="1">
                <a:solidFill>
                  <a:srgbClr val="000000"/>
                </a:solidFill>
                <a:latin typeface="Arimo"/>
              </a:rPr>
              <a:t>pożytku</a:t>
            </a:r>
            <a:r>
              <a:rPr lang="en-US" sz="1200" spc="-48">
                <a:solidFill>
                  <a:srgbClr val="000000"/>
                </a:solidFill>
                <a:latin typeface="Arimo"/>
              </a:rPr>
              <a:t> </a:t>
            </a:r>
            <a:r>
              <a:rPr lang="en-US" sz="1200" spc="-48" err="1">
                <a:solidFill>
                  <a:srgbClr val="000000"/>
                </a:solidFill>
                <a:latin typeface="Arimo"/>
              </a:rPr>
              <a:t>publicznego</a:t>
            </a:r>
            <a:r>
              <a:rPr lang="en-US" sz="1200" spc="-48">
                <a:solidFill>
                  <a:srgbClr val="000000"/>
                </a:solidFill>
                <a:latin typeface="Arimo"/>
              </a:rPr>
              <a:t> i o </a:t>
            </a:r>
            <a:r>
              <a:rPr lang="en-US" sz="1200" spc="-48" err="1">
                <a:solidFill>
                  <a:srgbClr val="000000"/>
                </a:solidFill>
                <a:latin typeface="Arimo"/>
              </a:rPr>
              <a:t>wolontariacie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16.</a:t>
            </a:r>
            <a:r>
              <a:rPr lang="en-US" sz="1200" spc="-48">
                <a:solidFill>
                  <a:srgbClr val="000000"/>
                </a:solidFill>
                <a:latin typeface="Arimo Bold"/>
              </a:rPr>
              <a:t> </a:t>
            </a:r>
            <a:r>
              <a:rPr lang="en-US" sz="1200" spc="-48" err="1">
                <a:solidFill>
                  <a:srgbClr val="000000"/>
                </a:solidFill>
                <a:latin typeface="Arimo Bold"/>
              </a:rPr>
              <a:t>Pracodawca</a:t>
            </a:r>
            <a:r>
              <a:rPr lang="en-US" sz="1200" spc="-48">
                <a:solidFill>
                  <a:srgbClr val="000000"/>
                </a:solidFill>
                <a:latin typeface="Arimo Bold"/>
              </a:rPr>
              <a:t>/</a:t>
            </a:r>
            <a:r>
              <a:rPr lang="en-US" sz="1200" spc="-48" err="1">
                <a:solidFill>
                  <a:srgbClr val="000000"/>
                </a:solidFill>
                <a:latin typeface="Arimo Bold"/>
              </a:rPr>
              <a:t>zleceniodawca</a:t>
            </a:r>
            <a:r>
              <a:rPr lang="en-US" sz="1200" spc="-48">
                <a:solidFill>
                  <a:srgbClr val="000000"/>
                </a:solidFill>
                <a:latin typeface="Arimo Bold"/>
              </a:rPr>
              <a:t>/</a:t>
            </a:r>
            <a:r>
              <a:rPr lang="en-US" sz="1200" spc="-48" err="1">
                <a:solidFill>
                  <a:srgbClr val="000000"/>
                </a:solidFill>
                <a:latin typeface="Arimo Bold"/>
              </a:rPr>
              <a:t>organizator</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Bold"/>
              </a:rPr>
              <a:t> – </a:t>
            </a:r>
            <a:r>
              <a:rPr lang="en-US" sz="1200" spc="-48" err="1">
                <a:solidFill>
                  <a:srgbClr val="000000"/>
                </a:solidFill>
                <a:latin typeface="Arimo"/>
              </a:rPr>
              <a:t>Stowarzyszenie</a:t>
            </a:r>
            <a:r>
              <a:rPr lang="en-US" sz="1200" spc="-48">
                <a:solidFill>
                  <a:srgbClr val="000000"/>
                </a:solidFill>
                <a:latin typeface="Arimo"/>
              </a:rPr>
              <a:t> „.............................”, </a:t>
            </a:r>
            <a:r>
              <a:rPr lang="en-US" sz="1200" spc="-48" err="1">
                <a:solidFill>
                  <a:srgbClr val="000000"/>
                </a:solidFill>
                <a:latin typeface="Arimo"/>
              </a:rPr>
              <a:t>zwane</a:t>
            </a:r>
            <a:r>
              <a:rPr lang="en-US" sz="1200" spc="-48">
                <a:solidFill>
                  <a:srgbClr val="000000"/>
                </a:solidFill>
                <a:latin typeface="Arimo"/>
              </a:rPr>
              <a:t> </a:t>
            </a:r>
            <a:r>
              <a:rPr lang="en-US" sz="1200" spc="-48" err="1">
                <a:solidFill>
                  <a:srgbClr val="000000"/>
                </a:solidFill>
                <a:latin typeface="Arimo"/>
              </a:rPr>
              <a:t>również</a:t>
            </a:r>
            <a:r>
              <a:rPr lang="en-US" sz="1200" spc="-48">
                <a:solidFill>
                  <a:srgbClr val="000000"/>
                </a:solidFill>
                <a:latin typeface="Arimo"/>
              </a:rPr>
              <a:t> </a:t>
            </a:r>
            <a:r>
              <a:rPr lang="en-US" sz="1200" spc="-48" err="1">
                <a:solidFill>
                  <a:srgbClr val="000000"/>
                </a:solidFill>
                <a:latin typeface="Arimo"/>
              </a:rPr>
              <a:t>Stowarzyszeniem</a:t>
            </a:r>
            <a:r>
              <a:rPr lang="en-US" sz="1200" spc="-48">
                <a:solidFill>
                  <a:srgbClr val="000000"/>
                </a:solidFill>
                <a:latin typeface="Arimo"/>
              </a:rPr>
              <a:t>.</a:t>
            </a:r>
          </a:p>
        </p:txBody>
      </p:sp>
      <p:sp>
        <p:nvSpPr>
          <p:cNvPr id="15" name="TextBox 15"/>
          <p:cNvSpPr txBox="1"/>
          <p:nvPr/>
        </p:nvSpPr>
        <p:spPr>
          <a:xfrm>
            <a:off x="2926136" y="415637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6" name="TextBox 16"/>
          <p:cNvSpPr txBox="1"/>
          <p:nvPr/>
        </p:nvSpPr>
        <p:spPr>
          <a:xfrm>
            <a:off x="2787650" y="60325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1797050" y="73279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8" name="TextBox 18"/>
          <p:cNvSpPr txBox="1"/>
          <p:nvPr/>
        </p:nvSpPr>
        <p:spPr>
          <a:xfrm>
            <a:off x="2974043" y="667537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7046883" y="77851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0" name="TextBox 20"/>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53</a:t>
            </a:r>
          </a:p>
        </p:txBody>
      </p:sp>
      <p:sp>
        <p:nvSpPr>
          <p:cNvPr id="21" name="TextBox 39">
            <a:extLst>
              <a:ext uri="{FF2B5EF4-FFF2-40B4-BE49-F238E27FC236}">
                <a16:creationId xmlns:a16="http://schemas.microsoft.com/office/drawing/2014/main" id="{D576AE8F-C107-479C-E1B1-2E47E9ECBE28}"/>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22" name="TextBox 40">
            <a:extLst>
              <a:ext uri="{FF2B5EF4-FFF2-40B4-BE49-F238E27FC236}">
                <a16:creationId xmlns:a16="http://schemas.microsoft.com/office/drawing/2014/main" id="{90C8F45E-2F05-E8EF-469C-D472967E9BA9}"/>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706325" y="1477552"/>
            <a:ext cx="6230421"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II</a:t>
            </a:r>
          </a:p>
          <a:p>
            <a:pPr algn="ctr">
              <a:lnSpc>
                <a:spcPts val="1439"/>
              </a:lnSpc>
              <a:spcBef>
                <a:spcPct val="0"/>
              </a:spcBef>
            </a:pPr>
            <a:r>
              <a:rPr lang="en-US" sz="1200" spc="-48">
                <a:solidFill>
                  <a:srgbClr val="000000"/>
                </a:solidFill>
                <a:latin typeface="Arimo Bold"/>
              </a:rPr>
              <a:t>PRAWA I OBOWIĄZKI STOWARZYSZENIA </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3</a:t>
            </a:r>
          </a:p>
          <a:p>
            <a:pPr algn="ctr">
              <a:lnSpc>
                <a:spcPts val="1439"/>
              </a:lnSpc>
              <a:spcBef>
                <a:spcPct val="0"/>
              </a:spcBef>
            </a:pPr>
            <a:r>
              <a:rPr lang="en-US" sz="1200" spc="-48">
                <a:solidFill>
                  <a:srgbClr val="000000"/>
                </a:solidFill>
                <a:latin typeface="Arimo Bold"/>
              </a:rPr>
              <a:t>Prawa i obowiązki Stowarzyszenia jako pracodawcy/zleceniodawcy/organizatora wolontariatu</a:t>
            </a:r>
          </a:p>
        </p:txBody>
      </p:sp>
      <p:sp>
        <p:nvSpPr>
          <p:cNvPr id="15" name="TextBox 15"/>
          <p:cNvSpPr txBox="1"/>
          <p:nvPr/>
        </p:nvSpPr>
        <p:spPr>
          <a:xfrm>
            <a:off x="536257" y="2514387"/>
            <a:ext cx="6487486" cy="345757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1. Stowarzyszenie prowadzi aktywne działania mające na celu przeciwdziałanie zjawiskom niepożądanym w zatrudnieniu, zleceniu bądź w wykonywaniu świadczeń wolontariatu, oraz podejmuje właściwe działania na wypadek prawdopodobieństwa wystąpienia ww. zjawisk.</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2. Stowarzyszenie jest odpowiedzialne za utrzymywanie i kształtowanie właściwych relacji w miejscu pracy/zaangażowania, opartych na zasadzie wzajemnego szacunku oraz niedopuszczania do naruszenia dóbr osobistych i godności osób pracujących/ realizujących zlecenie/ wolontariat.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Stowarzyszenie jest zobowiązane zapoznać osoby pracujące/ wykonujące zlecenie/ wolontariat                   z Procedurą oraz w przypadku zatrudnienia osób na podstawie KP - z tekstem przepisów dotyczących równego traktowania w zatrudnieniu w formie wyciągu z Kodeksu pracy, który stanowi Załącznik nr 1 do Procedury oraz poinformować ich o obowiązku przestrzegania zawartych tam postanowień.</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Stowarzyszenie jest zobowiązane podjąć działania opisane w Procedurze w każdym przypadku dokonania Zawiadomienia, a także w przypadku informacji o zaistnieniu zjawiska niepożądanego                  w zatrudnieniu/zleceniu bądź zaangażowaniu wolontaryjnym, nawet pomimo, iż nie wpłynęło Zawiadomienie.</a:t>
            </a: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2487934" y="5912986"/>
            <a:ext cx="2584133"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Stowarzyszenia</a:t>
            </a:r>
          </a:p>
        </p:txBody>
      </p:sp>
      <p:sp>
        <p:nvSpPr>
          <p:cNvPr id="17" name="TextBox 17"/>
          <p:cNvSpPr txBox="1"/>
          <p:nvPr/>
        </p:nvSpPr>
        <p:spPr>
          <a:xfrm>
            <a:off x="536257" y="6465436"/>
            <a:ext cx="6487486"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Stowarzyszenie jako pracodawca/zleceniodawca/organizator wolontariatu, podejmuje działania prewencyjne mające na celu przeciwdziałanie zjawiskom niepożądanym                                                                    w zatrudnieniu/zleceniu/zaangażowaniu wolontaryjnym polegające w szczególności na:</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971990" y="7008361"/>
            <a:ext cx="6051753" cy="237172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zamieszczeniu w kanałach komunikacji wykorzystywanych w Stowarzyszeniu aktualnej treści Procedury wraz z tekstem przepisów dotyczących równego traktowania w zatrudnieniu w formie wyciągu z Kodeksu pracy, który stanowi Załącznik nr 1 do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obligatoryjnym przeszkoleniu osób zatrudnionych w ramach umowy o pracę, z zakresu problematyki przeciwdziałania zjawiskom niepożądanym w zatrudnieniu i zaznajomieniu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zaznajomieniu zleceniobiorczyń/ów i wolontariuszek/y z zasadami niniejszej Procedury;</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udostępnianiu osobom pracującym/ wykonującym zlecenie/ wolontariat, materiałów informacyjnych na tematy związane z przeciwdziałaniem zjawiskom niepożądanym;</a:t>
            </a:r>
          </a:p>
        </p:txBody>
      </p:sp>
      <p:sp>
        <p:nvSpPr>
          <p:cNvPr id="19" name="TextBox 19"/>
          <p:cNvSpPr txBox="1"/>
          <p:nvPr/>
        </p:nvSpPr>
        <p:spPr>
          <a:xfrm>
            <a:off x="756000" y="71893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9132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64363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9838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54</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057418" y="1426816"/>
            <a:ext cx="600786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uruchomieniu formularza dostępnego w kanałach komunikacji wykorzystywanych                                w Stowarzyszeniu, umożliwiającego m.in. przekazanie Zawiadomienia przez osoby zatrudnione/ wykonujące zlecenie/ wolontariat;</a:t>
            </a:r>
          </a:p>
        </p:txBody>
      </p:sp>
      <p:sp>
        <p:nvSpPr>
          <p:cNvPr id="15" name="TextBox 15"/>
          <p:cNvSpPr txBox="1"/>
          <p:nvPr/>
        </p:nvSpPr>
        <p:spPr>
          <a:xfrm>
            <a:off x="820242"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6" name="TextBox 16"/>
          <p:cNvSpPr txBox="1"/>
          <p:nvPr/>
        </p:nvSpPr>
        <p:spPr>
          <a:xfrm>
            <a:off x="577793" y="2429833"/>
            <a:ext cx="6487486"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 Stowarzyszenie jest odpowiedzialne za ograniczenie ryzyka organizacyjnego oraz osobowego                       w zarządzaniu pracą, zaangażowaniem cywilnoprawnym i wolontaryjnym oraz promowanie pożądanych, zgodnych z zasadami współżycia społecznego postaw i zachowań między osobami zatrudnionymi                  w ramach umowy o pracę/ wykonującym zlecenie/ wolontariat, w związku z tym zobowiązane jest do:</a:t>
            </a:r>
          </a:p>
        </p:txBody>
      </p:sp>
      <p:grpSp>
        <p:nvGrpSpPr>
          <p:cNvPr id="17" name="Group 17"/>
          <p:cNvGrpSpPr/>
          <p:nvPr/>
        </p:nvGrpSpPr>
        <p:grpSpPr>
          <a:xfrm>
            <a:off x="820242" y="3239089"/>
            <a:ext cx="6245037" cy="364842"/>
            <a:chOff x="0" y="0"/>
            <a:chExt cx="8326716" cy="486456"/>
          </a:xfrm>
        </p:grpSpPr>
        <p:sp>
          <p:nvSpPr>
            <p:cNvPr id="18" name="TextBox 18"/>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rozwiązywania konfliktów z / lub pomiędzy ww. osobami, bez zbędnej zwłoki;</a:t>
              </a:r>
            </a:p>
          </p:txBody>
        </p:sp>
        <p:sp>
          <p:nvSpPr>
            <p:cNvPr id="19" name="TextBox 19"/>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20" name="Group 20"/>
          <p:cNvGrpSpPr/>
          <p:nvPr/>
        </p:nvGrpSpPr>
        <p:grpSpPr>
          <a:xfrm>
            <a:off x="820242" y="3670606"/>
            <a:ext cx="6245037" cy="364842"/>
            <a:chOff x="0" y="0"/>
            <a:chExt cx="8326716" cy="486456"/>
          </a:xfrm>
        </p:grpSpPr>
        <p:sp>
          <p:nvSpPr>
            <p:cNvPr id="21" name="TextBox 21"/>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dawania przykładu właściwej postawy przez swoich Członków;</a:t>
              </a:r>
            </a:p>
          </p:txBody>
        </p:sp>
        <p:sp>
          <p:nvSpPr>
            <p:cNvPr id="22" name="TextBox 22"/>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3" name="Group 23"/>
          <p:cNvGrpSpPr/>
          <p:nvPr/>
        </p:nvGrpSpPr>
        <p:grpSpPr>
          <a:xfrm>
            <a:off x="820242" y="4102123"/>
            <a:ext cx="6245037" cy="542925"/>
            <a:chOff x="0" y="0"/>
            <a:chExt cx="8326716" cy="723900"/>
          </a:xfrm>
        </p:grpSpPr>
        <p:sp>
          <p:nvSpPr>
            <p:cNvPr id="24" name="TextBox 24"/>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wykazania otwartości na informacje zwrotne przekazywane przez pracujące/ wykonujące zlecenie/ wolontariat;</a:t>
              </a:r>
            </a:p>
          </p:txBody>
        </p:sp>
        <p:sp>
          <p:nvSpPr>
            <p:cNvPr id="25" name="TextBox 25"/>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grpSp>
      <p:grpSp>
        <p:nvGrpSpPr>
          <p:cNvPr id="26" name="Group 26"/>
          <p:cNvGrpSpPr/>
          <p:nvPr/>
        </p:nvGrpSpPr>
        <p:grpSpPr>
          <a:xfrm>
            <a:off x="799298" y="4711525"/>
            <a:ext cx="6245037" cy="723900"/>
            <a:chOff x="0" y="0"/>
            <a:chExt cx="8326716" cy="965200"/>
          </a:xfrm>
        </p:grpSpPr>
        <p:sp>
          <p:nvSpPr>
            <p:cNvPr id="27" name="TextBox 27"/>
            <p:cNvSpPr txBox="1"/>
            <p:nvPr/>
          </p:nvSpPr>
          <p:spPr>
            <a:xfrm>
              <a:off x="316235" y="-19050"/>
              <a:ext cx="8010481" cy="9842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rozpatrywania przypadków problemów związanych z relacjami, które wymagają interwencji ze strony Stowarzyszenia w celu ograniczenia ryzyka organizacyjnego i osobowego w zarządzaniu Stowarzyszeniem.</a:t>
              </a:r>
            </a:p>
          </p:txBody>
        </p:sp>
        <p:sp>
          <p:nvSpPr>
            <p:cNvPr id="28" name="TextBox 2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9" name="TextBox 29"/>
          <p:cNvSpPr txBox="1"/>
          <p:nvPr/>
        </p:nvSpPr>
        <p:spPr>
          <a:xfrm>
            <a:off x="577793" y="5704610"/>
            <a:ext cx="6487486"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Stowarzyszenie dba o podnoszenie kompetencji osób pracujących/ realizujących zlecenie/ wolontariat, w zakresie świadomości ryzyka związanego z wystąpieniem zjawisk niepożądanych                                        w zatrudnieniu/zleceniu/wolontariacie. W sytuacji wystąpienia tych zjawisk podejmuje dodatkowe działania informacyjne oraz prewencyjne.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Stowarzyszenie na wniosek każdej z ww. osób, które w Postępowaniu są typowane jako ofiara/y, może zapewnić niezbędną pomoc, w szczególności medyczną, psychologiczną lub prawną.</a:t>
            </a: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286371" y="7357186"/>
            <a:ext cx="7070330" cy="425458"/>
          </a:xfrm>
          <a:prstGeom prst="rect">
            <a:avLst/>
          </a:prstGeom>
        </p:spPr>
        <p:txBody>
          <a:bodyPr lIns="0" tIns="0" rIns="0" bIns="0" rtlCol="0" anchor="t">
            <a:spAutoFit/>
          </a:bodyPr>
          <a:lstStyle/>
          <a:p>
            <a:pPr algn="ctr">
              <a:lnSpc>
                <a:spcPts val="1440"/>
              </a:lnSpc>
              <a:spcBef>
                <a:spcPct val="0"/>
              </a:spcBef>
            </a:pPr>
            <a:r>
              <a:rPr lang="en-US" sz="1200" spc="-48">
                <a:solidFill>
                  <a:srgbClr val="000000"/>
                </a:solidFill>
                <a:latin typeface="Arimo Bold"/>
                <a:ea typeface="Arimo Bold"/>
              </a:rPr>
              <a:t>§ 5</a:t>
            </a:r>
          </a:p>
          <a:p>
            <a:pPr algn="ctr">
              <a:lnSpc>
                <a:spcPts val="360"/>
              </a:lnSpc>
              <a:spcBef>
                <a:spcPct val="0"/>
              </a:spcBef>
            </a:pPr>
            <a:endParaRPr lang="en-US" sz="1200" spc="-48">
              <a:solidFill>
                <a:srgbClr val="000000"/>
              </a:solidFill>
              <a:latin typeface="Arimo Bold"/>
              <a:ea typeface="Arimo Bold"/>
            </a:endParaRPr>
          </a:p>
          <a:p>
            <a:pPr algn="ctr">
              <a:lnSpc>
                <a:spcPts val="1440"/>
              </a:lnSpc>
              <a:spcBef>
                <a:spcPct val="0"/>
              </a:spcBef>
            </a:pPr>
            <a:r>
              <a:rPr lang="en-US" sz="1200" spc="-48">
                <a:solidFill>
                  <a:srgbClr val="000000"/>
                </a:solidFill>
                <a:latin typeface="Arimo Bold"/>
              </a:rPr>
              <a:t>Prawa i obowiązki osób pracujących/ wykonujących zlecenie/ wolontariat w Stowarzyszeniu </a:t>
            </a:r>
          </a:p>
        </p:txBody>
      </p:sp>
      <p:sp>
        <p:nvSpPr>
          <p:cNvPr id="31" name="TextBox 31"/>
          <p:cNvSpPr txBox="1"/>
          <p:nvPr/>
        </p:nvSpPr>
        <p:spPr>
          <a:xfrm>
            <a:off x="683485" y="7992073"/>
            <a:ext cx="6381793"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Osoba zatrudniona, wykonująca zlecenie/ wolontariat, która twierdzi, że w stosunku do niej lub innej osoby wykonującej pracę/zlecenie/wolontariat stosowane jest zjawisko niepożądane, jest uprawniona do przedstawienia Stowarzyszeniu „.............................”  -  Zawiadomienia. </a:t>
            </a:r>
          </a:p>
        </p:txBody>
      </p:sp>
      <p:sp>
        <p:nvSpPr>
          <p:cNvPr id="32" name="TextBox 32"/>
          <p:cNvSpPr txBox="1"/>
          <p:nvPr/>
        </p:nvSpPr>
        <p:spPr>
          <a:xfrm>
            <a:off x="698620" y="8763477"/>
            <a:ext cx="634571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 Bezpodstawne oskarżanie o zjawisko niepożądane wśród osób działających na rzecz Stowarzyszenia jest zabronione. </a:t>
            </a:r>
          </a:p>
        </p:txBody>
      </p:sp>
      <p:sp>
        <p:nvSpPr>
          <p:cNvPr id="33" name="TextBox 33"/>
          <p:cNvSpPr txBox="1"/>
          <p:nvPr/>
        </p:nvSpPr>
        <p:spPr>
          <a:xfrm>
            <a:off x="4037395" y="8334478"/>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4" name="TextBox 34"/>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55</a:t>
            </a:r>
          </a:p>
        </p:txBody>
      </p:sp>
      <p:sp>
        <p:nvSpPr>
          <p:cNvPr id="35" name="TextBox 39">
            <a:extLst>
              <a:ext uri="{FF2B5EF4-FFF2-40B4-BE49-F238E27FC236}">
                <a16:creationId xmlns:a16="http://schemas.microsoft.com/office/drawing/2014/main" id="{7D181F79-3BE8-126B-1CF3-F6F9E8ADA25E}"/>
              </a:ext>
            </a:extLst>
          </p:cNvPr>
          <p:cNvSpPr txBox="1"/>
          <p:nvPr/>
        </p:nvSpPr>
        <p:spPr>
          <a:xfrm>
            <a:off x="668688" y="9508944"/>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36" name="TextBox 40">
            <a:extLst>
              <a:ext uri="{FF2B5EF4-FFF2-40B4-BE49-F238E27FC236}">
                <a16:creationId xmlns:a16="http://schemas.microsoft.com/office/drawing/2014/main" id="{C2022303-5675-470A-11F2-2852B22274D3}"/>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8877"/>
            <a:ext cx="6487486" cy="32766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Osoba zatrudniona na umowę o prace/ wykonująca zlecenie/ wolontariat, będąca domniemaną ofiarą, może zawnioskować do Stowarzyszenia o przeniesienie na inne stanowisko pracy lub do innego miejsca, bądź zastosowania wobec niej innej formy zatrudnienia/zlecenia/zaangażowania. Przeniesienie osoby może polegać na zmianie miejsca wykonywania pracy/zlecenia/wolontariatu, połączonej w razie potrzeby lub konieczności ze zmianą stanowiska na równorzędne. Decyzję w sprawie wniosku ww. osoby podejmuje Stowarzyszenie, biorąc pod uwagę swoje potrzeby i możliwości.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Pracownica/ pracownik, zleceniobiorczyni/ zleceniobiorca, wolontariuszka/wolontariusz, ma obowiązek zapoznać się z treścią niniejszej Procedury.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Pracownica/k jest zobowiązana/y do uczestnictwa w szkoleniach organizowanych przez Stowarzyszenie  dotyczących tematyki przeciwdziałania zjawiskom niepożądanym w zatrudnieniu.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Osoba zatrudniona/ wykonująca zlecenie/ wolontariat jest zobowiązana do powstrzymania się od zachowań noszących znamiona dyskryminacji, mobbingu lub innego rodzaju zjawisk niepożądanych  </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7. Osoba zatrudniona/ wykonująca zlecenie/ wolontariat jest zobowiązana do uczestnictwa na wniosek Komisji w Postępowaniu. </a:t>
            </a:r>
          </a:p>
        </p:txBody>
      </p:sp>
      <p:sp>
        <p:nvSpPr>
          <p:cNvPr id="15" name="TextBox 15"/>
          <p:cNvSpPr txBox="1"/>
          <p:nvPr/>
        </p:nvSpPr>
        <p:spPr>
          <a:xfrm>
            <a:off x="2680738" y="4890579"/>
            <a:ext cx="2281595" cy="538609"/>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err="1">
                <a:solidFill>
                  <a:srgbClr val="000000"/>
                </a:solidFill>
                <a:latin typeface="Arimo Bold"/>
              </a:rPr>
              <a:t>Zasady</a:t>
            </a:r>
            <a:r>
              <a:rPr lang="en-US" sz="1200" spc="-48">
                <a:solidFill>
                  <a:srgbClr val="000000"/>
                </a:solidFill>
                <a:latin typeface="Arimo Bold"/>
              </a:rPr>
              <a:t> </a:t>
            </a:r>
            <a:r>
              <a:rPr lang="en-US" sz="1200" spc="-48" err="1">
                <a:solidFill>
                  <a:srgbClr val="000000"/>
                </a:solidFill>
                <a:latin typeface="Arimo Bold"/>
              </a:rPr>
              <a:t>dokonania</a:t>
            </a:r>
            <a:r>
              <a:rPr lang="en-US" sz="1200" spc="-48">
                <a:solidFill>
                  <a:srgbClr val="000000"/>
                </a:solidFill>
                <a:latin typeface="Arimo Bold"/>
              </a:rPr>
              <a:t> </a:t>
            </a:r>
            <a:r>
              <a:rPr lang="en-US" sz="1200" spc="-48" err="1">
                <a:solidFill>
                  <a:srgbClr val="000000"/>
                </a:solidFill>
                <a:latin typeface="Arimo Bold"/>
              </a:rPr>
              <a:t>Zawiadomienia</a:t>
            </a:r>
            <a:endParaRPr lang="en-US" sz="1200" spc="-48">
              <a:solidFill>
                <a:srgbClr val="000000"/>
              </a:solidFill>
              <a:latin typeface="Arimo Bold"/>
            </a:endParaRPr>
          </a:p>
        </p:txBody>
      </p:sp>
      <p:sp>
        <p:nvSpPr>
          <p:cNvPr id="16" name="TextBox 16"/>
          <p:cNvSpPr txBox="1"/>
          <p:nvPr/>
        </p:nvSpPr>
        <p:spPr>
          <a:xfrm>
            <a:off x="513651" y="5511199"/>
            <a:ext cx="3985960" cy="200025"/>
          </a:xfrm>
          <a:prstGeom prst="rect">
            <a:avLst/>
          </a:prstGeom>
        </p:spPr>
        <p:txBody>
          <a:bodyPr lIns="0" tIns="0" rIns="0" bIns="0" rtlCol="0" anchor="t">
            <a:spAutoFit/>
          </a:bodyPr>
          <a:lstStyle/>
          <a:p>
            <a:pPr marL="259080" lvl="1" indent="-129540" algn="just">
              <a:lnSpc>
                <a:spcPts val="1439"/>
              </a:lnSpc>
              <a:buFont typeface="Arial"/>
              <a:buChar char="•"/>
            </a:pPr>
            <a:r>
              <a:rPr lang="en-US" sz="1200" spc="-48">
                <a:solidFill>
                  <a:srgbClr val="000000"/>
                </a:solidFill>
                <a:latin typeface="Arimo"/>
              </a:rPr>
              <a:t> Złożenie Zawiadomienia może mieć miejsce poprzez:</a:t>
            </a:r>
          </a:p>
        </p:txBody>
      </p:sp>
      <p:sp>
        <p:nvSpPr>
          <p:cNvPr id="17" name="TextBox 17"/>
          <p:cNvSpPr txBox="1"/>
          <p:nvPr/>
        </p:nvSpPr>
        <p:spPr>
          <a:xfrm>
            <a:off x="960082" y="5863624"/>
            <a:ext cx="6051753"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wysłanie elektronicznego formularza zgłoszeniowego, dostępnego w kanałach komunikacji wykorzystywanych w Stowarzyszeniu, lub</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wysłanie bądź przekazanie formularza zgłoszeniowego w formie papierowej, dostępnego do pobrania w kanałach komunikacji wykorzystywanych w Stowarzyszeniu.</a:t>
            </a:r>
          </a:p>
        </p:txBody>
      </p:sp>
      <p:sp>
        <p:nvSpPr>
          <p:cNvPr id="18" name="TextBox 18"/>
          <p:cNvSpPr txBox="1"/>
          <p:nvPr/>
        </p:nvSpPr>
        <p:spPr>
          <a:xfrm>
            <a:off x="731616" y="586362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731616" y="640654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641934" y="6967009"/>
            <a:ext cx="6487486" cy="34575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Osobą uprawnioną do odbierania Zawiadomień jest dedykowana osoba, niebędąca członkiem zarządu, wyznaczona przez zarząd Stowarzyszenia, przy czym jeśli Zawiadomienie dotyczy tejże osoby, obowiązana jest ona do przekazania Zawiadomienia innej osobie – członkini, członkowi Komisji ds. przeciwdziałania dyskryminacji i mobbingowi w Stowarzyszeniu. </a:t>
            </a:r>
          </a:p>
          <a:p>
            <a:pPr algn="just">
              <a:lnSpc>
                <a:spcPts val="1439"/>
              </a:lnSpc>
            </a:pPr>
            <a:r>
              <a:rPr lang="en-US" sz="1200" spc="-48">
                <a:solidFill>
                  <a:srgbClr val="000000"/>
                </a:solidFill>
                <a:latin typeface="Arimo"/>
              </a:rPr>
              <a:t> </a:t>
            </a:r>
          </a:p>
          <a:p>
            <a:pPr algn="just">
              <a:lnSpc>
                <a:spcPts val="1439"/>
              </a:lnSpc>
            </a:pPr>
            <a:r>
              <a:rPr lang="en-US" sz="1200" spc="-48">
                <a:solidFill>
                  <a:srgbClr val="000000"/>
                </a:solidFill>
                <a:latin typeface="Arimo"/>
                <a:ea typeface="Arimo"/>
              </a:rPr>
              <a:t>3. Osoba uprawniona do odbierania Zawiadomień odpowiada za sprawdzenie, czy Zawiadomienie jest kompletne m.in. czy zawiera elementy wskazane w § 6 ust. 4 i 5, a w razie ich braku – wnioskuje o ich uzupełnienie Zawiadamiającego.</a:t>
            </a:r>
          </a:p>
          <a:p>
            <a:pPr algn="just">
              <a:lnSpc>
                <a:spcPts val="1439"/>
              </a:lnSpc>
            </a:pPr>
            <a:endParaRPr lang="en-US" sz="1200" spc="-48">
              <a:solidFill>
                <a:srgbClr val="000000"/>
              </a:solidFill>
              <a:latin typeface="Arimo"/>
              <a:ea typeface="Arimo"/>
            </a:endParaRPr>
          </a:p>
          <a:p>
            <a:pPr algn="just">
              <a:lnSpc>
                <a:spcPts val="1439"/>
              </a:lnSpc>
            </a:pPr>
            <a:r>
              <a:rPr lang="en-US" sz="1200" spc="-48">
                <a:solidFill>
                  <a:srgbClr val="000000"/>
                </a:solidFill>
                <a:latin typeface="Arimo"/>
              </a:rPr>
              <a:t>4. Zawiadomienie powinno zawierać przedstawienie stanu faktycznego oraz wszelkie niezbędne informacje potrzebne do wyjaśnienia sprawy, w tym: daty lub okres, którego ono dotyczy, informacje mogące stanowić dowody dotyczące okoliczności opisanych w Zawiadomieniu, informacje                               o ewentualnych świadkiniach czy świadkach tych zdarzeń oraz wskazanie domniemanej sprawczyni/ domniemanego sprawcy i domniemanej ofiary. </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56</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11936"/>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668392" y="1255106"/>
            <a:ext cx="6487486"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5. Zawiadomienie zawiera dane personalne osoby składającej Zawiadomienie  - imię, nazwisko, oraz dane kontaktowe wskazane przez tą osobę.</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1544848" y="2085273"/>
            <a:ext cx="4355544"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a:solidFill>
                  <a:srgbClr val="000000"/>
                </a:solidFill>
                <a:latin typeface="Arimo Bold"/>
              </a:rPr>
              <a:t>Zasady działania Komisji</a:t>
            </a:r>
          </a:p>
          <a:p>
            <a:pPr algn="ctr">
              <a:lnSpc>
                <a:spcPts val="1439"/>
              </a:lnSpc>
              <a:spcBef>
                <a:spcPct val="0"/>
              </a:spcBef>
            </a:pPr>
            <a:endParaRPr lang="en-US" sz="1200" spc="-48">
              <a:solidFill>
                <a:srgbClr val="000000"/>
              </a:solidFill>
              <a:latin typeface="Arimo Bold"/>
            </a:endParaRPr>
          </a:p>
        </p:txBody>
      </p:sp>
      <p:sp>
        <p:nvSpPr>
          <p:cNvPr id="16" name="TextBox 16"/>
          <p:cNvSpPr txBox="1"/>
          <p:nvPr/>
        </p:nvSpPr>
        <p:spPr>
          <a:xfrm>
            <a:off x="577793" y="3183983"/>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7" name="TextBox 17"/>
          <p:cNvSpPr txBox="1"/>
          <p:nvPr/>
        </p:nvSpPr>
        <p:spPr>
          <a:xfrm>
            <a:off x="928223" y="3183983"/>
            <a:ext cx="62276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Merytorycznym rozpatrzeniem Zawiadomienia w związku z podejrzeniem wystąpienia zjawiska niepożądanego w Stowarzyszeniu zajmuje się Komisja składającą się z 2 do max. 3 osób, w skład której wchodzą:</a:t>
            </a:r>
          </a:p>
        </p:txBody>
      </p:sp>
      <p:sp>
        <p:nvSpPr>
          <p:cNvPr id="18" name="TextBox 18"/>
          <p:cNvSpPr txBox="1"/>
          <p:nvPr/>
        </p:nvSpPr>
        <p:spPr>
          <a:xfrm>
            <a:off x="1397991" y="3820861"/>
            <a:ext cx="5757887"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uprawniona do odbierania Zawiadomień, niebędąca członkinią/członkiem zarządu – Przewodnicząca/y;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Osoba wyznaczona przez Stowarzyszenie lub opiekunka/opiekun wolontariuszek/y (osoba niebędąca członkiem zarządu);</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Ekspertka/ekspert zewnętrzna/y np. psycholożka/psycholog, prawniczka/prawnik, edukatorka/edukator równościowy (opcjonalnie).</a:t>
            </a:r>
          </a:p>
        </p:txBody>
      </p:sp>
      <p:sp>
        <p:nvSpPr>
          <p:cNvPr id="19" name="TextBox 19"/>
          <p:cNvSpPr txBox="1"/>
          <p:nvPr/>
        </p:nvSpPr>
        <p:spPr>
          <a:xfrm>
            <a:off x="1062322" y="386848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1062322" y="436378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1062322" y="490671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668392" y="540201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3" name="TextBox 23"/>
          <p:cNvSpPr txBox="1"/>
          <p:nvPr/>
        </p:nvSpPr>
        <p:spPr>
          <a:xfrm>
            <a:off x="928223" y="5402011"/>
            <a:ext cx="62276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jest każdorazowo powoływana przez Przewodniczącą/ego w ciągu 5 dni od wpłynięcia Zawiadomienia zawierającego elementy wskazane w § 6 ust. 4 i 5, w przypadku braku któregokolwiek z tych elementów termin ten liczony jest od dnia uzupełnienia Zawiadomienia.</a:t>
            </a:r>
          </a:p>
        </p:txBody>
      </p:sp>
      <p:sp>
        <p:nvSpPr>
          <p:cNvPr id="24" name="TextBox 24"/>
          <p:cNvSpPr txBox="1"/>
          <p:nvPr/>
        </p:nvSpPr>
        <p:spPr>
          <a:xfrm>
            <a:off x="943965" y="6125911"/>
            <a:ext cx="6121313"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Skład Komisji ulega zmianie w szczególności:</a:t>
            </a:r>
          </a:p>
        </p:txBody>
      </p:sp>
      <p:sp>
        <p:nvSpPr>
          <p:cNvPr id="25" name="TextBox 25"/>
          <p:cNvSpPr txBox="1"/>
          <p:nvPr/>
        </p:nvSpPr>
        <p:spPr>
          <a:xfrm>
            <a:off x="668392" y="6125911"/>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6" name="TextBox 26"/>
          <p:cNvSpPr txBox="1"/>
          <p:nvPr/>
        </p:nvSpPr>
        <p:spPr>
          <a:xfrm>
            <a:off x="1397991" y="6440236"/>
            <a:ext cx="6051753"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członkinię/ członka Komisji ze Stowarzyszeniem;</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gdy członkini/ członek Komisji zrzeknie się swojej funkcji.</a:t>
            </a:r>
          </a:p>
        </p:txBody>
      </p:sp>
      <p:sp>
        <p:nvSpPr>
          <p:cNvPr id="27" name="TextBox 27"/>
          <p:cNvSpPr txBox="1"/>
          <p:nvPr/>
        </p:nvSpPr>
        <p:spPr>
          <a:xfrm>
            <a:off x="1062322" y="644976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8" name="TextBox 28"/>
          <p:cNvSpPr txBox="1"/>
          <p:nvPr/>
        </p:nvSpPr>
        <p:spPr>
          <a:xfrm>
            <a:off x="1062322" y="681171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9" name="TextBox 29"/>
          <p:cNvSpPr txBox="1"/>
          <p:nvPr/>
        </p:nvSpPr>
        <p:spPr>
          <a:xfrm>
            <a:off x="943965" y="7309050"/>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zostaje rozwiązana w momencie zakończenia danej sprawy.</a:t>
            </a:r>
          </a:p>
        </p:txBody>
      </p:sp>
      <p:sp>
        <p:nvSpPr>
          <p:cNvPr id="30" name="TextBox 30"/>
          <p:cNvSpPr txBox="1"/>
          <p:nvPr/>
        </p:nvSpPr>
        <p:spPr>
          <a:xfrm>
            <a:off x="536257" y="7309050"/>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4.</a:t>
            </a:r>
          </a:p>
        </p:txBody>
      </p:sp>
      <p:sp>
        <p:nvSpPr>
          <p:cNvPr id="31" name="TextBox 31"/>
          <p:cNvSpPr txBox="1"/>
          <p:nvPr/>
        </p:nvSpPr>
        <p:spPr>
          <a:xfrm>
            <a:off x="943965" y="7699641"/>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sytuacji określonej w ust. 3 – Stowarzyszenie niezwłocznie powołuje nowa członkinię/ nowego członka Komisji.</a:t>
            </a:r>
          </a:p>
        </p:txBody>
      </p:sp>
      <p:sp>
        <p:nvSpPr>
          <p:cNvPr id="32" name="TextBox 32"/>
          <p:cNvSpPr txBox="1"/>
          <p:nvPr/>
        </p:nvSpPr>
        <p:spPr>
          <a:xfrm>
            <a:off x="536257" y="7699641"/>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5.</a:t>
            </a:r>
          </a:p>
        </p:txBody>
      </p:sp>
      <p:sp>
        <p:nvSpPr>
          <p:cNvPr id="33" name="TextBox 33"/>
          <p:cNvSpPr txBox="1"/>
          <p:nvPr/>
        </p:nvSpPr>
        <p:spPr>
          <a:xfrm>
            <a:off x="943965" y="8242434"/>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Do zadań Komisji należy w szczególności:</a:t>
            </a:r>
          </a:p>
        </p:txBody>
      </p:sp>
      <p:sp>
        <p:nvSpPr>
          <p:cNvPr id="34" name="TextBox 34"/>
          <p:cNvSpPr txBox="1"/>
          <p:nvPr/>
        </p:nvSpPr>
        <p:spPr>
          <a:xfrm>
            <a:off x="536257" y="8242434"/>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6.</a:t>
            </a:r>
          </a:p>
        </p:txBody>
      </p:sp>
      <p:sp>
        <p:nvSpPr>
          <p:cNvPr id="35" name="TextBox 35"/>
          <p:cNvSpPr txBox="1"/>
          <p:nvPr/>
        </p:nvSpPr>
        <p:spPr>
          <a:xfrm>
            <a:off x="1397991" y="8566217"/>
            <a:ext cx="6051753"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przeprowadzenie rozmów wyjaśniających z osobami wskazanymi w Zawiadomieniu;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ustalanie stanu faktycznego na podstawie zebranych informacji;</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sformułowanie propozycji rozwiązania konfliktu w formie Sprawozdania;</a:t>
            </a:r>
          </a:p>
        </p:txBody>
      </p:sp>
      <p:sp>
        <p:nvSpPr>
          <p:cNvPr id="36" name="TextBox 36"/>
          <p:cNvSpPr txBox="1"/>
          <p:nvPr/>
        </p:nvSpPr>
        <p:spPr>
          <a:xfrm>
            <a:off x="1062322" y="856621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37" name="TextBox 37"/>
          <p:cNvSpPr txBox="1"/>
          <p:nvPr/>
        </p:nvSpPr>
        <p:spPr>
          <a:xfrm>
            <a:off x="1062322" y="892816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38" name="TextBox 38"/>
          <p:cNvSpPr txBox="1"/>
          <p:nvPr/>
        </p:nvSpPr>
        <p:spPr>
          <a:xfrm>
            <a:off x="1062322" y="929011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9" name="TextBox 39"/>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57</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06712"/>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5" name="TextBox 15"/>
          <p:cNvSpPr txBox="1"/>
          <p:nvPr/>
        </p:nvSpPr>
        <p:spPr>
          <a:xfrm>
            <a:off x="860623" y="1306712"/>
            <a:ext cx="6303740" cy="12858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Każda/y z członkiń/ członków Komisji zobowiązana/y jest do zachowania obiektywizmu, bezstronności i poufności przy dokonywaniu ocen konkretnych przypadków, pod rygorem sankcji wynikających                 z obowiązujących przepisów prawa. Członkinie/ członkowie Komisji nie mogą kopiować w celu udostępnienia, ani też w jakikolwiek sposób udostępniać lub rozpowszechniać dokumentów dotyczących rozpatrywanego przypadku zjawiska niepożądanego w Stowarzyszeniu. Dane zawarte                 w materiałach i dokumentach Komisji mogą zawierać dane osobowe i podlegają ochronie przewidzianej w obowiązujących przepisach prawa o ochronie danych osobowych. </a:t>
            </a:r>
          </a:p>
        </p:txBody>
      </p:sp>
      <p:sp>
        <p:nvSpPr>
          <p:cNvPr id="16" name="TextBox 16"/>
          <p:cNvSpPr txBox="1"/>
          <p:nvPr/>
        </p:nvSpPr>
        <p:spPr>
          <a:xfrm>
            <a:off x="577793" y="28185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17" name="TextBox 17"/>
          <p:cNvSpPr txBox="1"/>
          <p:nvPr/>
        </p:nvSpPr>
        <p:spPr>
          <a:xfrm>
            <a:off x="853289" y="2818594"/>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Członkinią/członkiem Komisji nie może być:</a:t>
            </a:r>
          </a:p>
        </p:txBody>
      </p:sp>
      <p:sp>
        <p:nvSpPr>
          <p:cNvPr id="18" name="TextBox 18"/>
          <p:cNvSpPr txBox="1"/>
          <p:nvPr/>
        </p:nvSpPr>
        <p:spPr>
          <a:xfrm>
            <a:off x="1030341" y="318054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304947" y="3180544"/>
            <a:ext cx="5859415" cy="12858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której dotyczy Zawiadomienie;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osoba pozostająca z osobą przekazującą Zawiadomienie  lub z osobą wskazaną                                 w Zawiadomieniu jako domniemana ofiara albo domniemana sprawczyni/ domniemany sprawca – w  stosunku prawnym lub faktycznym budzącym uzasadnione wątpliwości co do jej obiektywizmu i bezstronności. </a:t>
            </a:r>
          </a:p>
          <a:p>
            <a:pPr algn="just">
              <a:lnSpc>
                <a:spcPts val="1439"/>
              </a:lnSpc>
              <a:spcBef>
                <a:spcPct val="0"/>
              </a:spcBef>
            </a:pPr>
            <a:endParaRPr lang="en-US" sz="1200" spc="-48">
              <a:solidFill>
                <a:srgbClr val="000000"/>
              </a:solidFill>
              <a:latin typeface="Arimo"/>
            </a:endParaRPr>
          </a:p>
        </p:txBody>
      </p:sp>
      <p:sp>
        <p:nvSpPr>
          <p:cNvPr id="20" name="TextBox 20"/>
          <p:cNvSpPr txBox="1"/>
          <p:nvPr/>
        </p:nvSpPr>
        <p:spPr>
          <a:xfrm>
            <a:off x="1030341" y="361869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556079" y="44187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2" name="TextBox 22"/>
          <p:cNvSpPr txBox="1"/>
          <p:nvPr/>
        </p:nvSpPr>
        <p:spPr>
          <a:xfrm>
            <a:off x="853289" y="4418794"/>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Stowarzyszenia wyznacza niezwłocznie inną osobę w zastępstwie członkini/ członka Komisji podlegającego wyłączeniu z przyczyn wymienionych w ust. 8.</a:t>
            </a:r>
          </a:p>
        </p:txBody>
      </p:sp>
      <p:sp>
        <p:nvSpPr>
          <p:cNvPr id="23" name="TextBox 23"/>
          <p:cNvSpPr txBox="1"/>
          <p:nvPr/>
        </p:nvSpPr>
        <p:spPr>
          <a:xfrm>
            <a:off x="540005" y="496171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4" name="TextBox 24"/>
          <p:cNvSpPr txBox="1"/>
          <p:nvPr/>
        </p:nvSpPr>
        <p:spPr>
          <a:xfrm>
            <a:off x="853289" y="4961719"/>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członkini bądź członek Komisji wyznaczony przez osobę będącą Przewodniczącą/ym Komisji. </a:t>
            </a:r>
          </a:p>
        </p:txBody>
      </p:sp>
      <p:sp>
        <p:nvSpPr>
          <p:cNvPr id="25" name="TextBox 25"/>
          <p:cNvSpPr txBox="1"/>
          <p:nvPr/>
        </p:nvSpPr>
        <p:spPr>
          <a:xfrm>
            <a:off x="203300" y="5790295"/>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26" name="TextBox 26"/>
          <p:cNvSpPr txBox="1"/>
          <p:nvPr/>
        </p:nvSpPr>
        <p:spPr>
          <a:xfrm>
            <a:off x="853289" y="6437962"/>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rozpoczyna postępowanie niezwłocznie, najpóźniej 7 dni od jej powołania przez Przewodniczącą/ego.</a:t>
            </a:r>
          </a:p>
        </p:txBody>
      </p:sp>
      <p:sp>
        <p:nvSpPr>
          <p:cNvPr id="27" name="TextBox 27"/>
          <p:cNvSpPr txBox="1"/>
          <p:nvPr/>
        </p:nvSpPr>
        <p:spPr>
          <a:xfrm>
            <a:off x="532671" y="6459657"/>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8" name="TextBox 28"/>
          <p:cNvSpPr txBox="1"/>
          <p:nvPr/>
        </p:nvSpPr>
        <p:spPr>
          <a:xfrm>
            <a:off x="853289" y="6980755"/>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Stowarzyszenia wyposaża Komisję w środki (w tym pomieszczenie i materiały) konieczne do wykonywania jej zadań. </a:t>
            </a:r>
          </a:p>
        </p:txBody>
      </p:sp>
      <p:sp>
        <p:nvSpPr>
          <p:cNvPr id="29" name="TextBox 29"/>
          <p:cNvSpPr txBox="1"/>
          <p:nvPr/>
        </p:nvSpPr>
        <p:spPr>
          <a:xfrm>
            <a:off x="532671" y="698068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853289" y="7523614"/>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nie powinien przekroczyć 30 dni, licząc od dnia rozpoczęcia Postępowania o którym mowa w ust. 1.Posiedzenia Komisji realizowane w trybie zdalnym lub bezpośrednim zwołuje Przewodnicząca/y Komisji.</a:t>
            </a:r>
          </a:p>
        </p:txBody>
      </p:sp>
      <p:sp>
        <p:nvSpPr>
          <p:cNvPr id="31" name="TextBox 31"/>
          <p:cNvSpPr txBox="1"/>
          <p:nvPr/>
        </p:nvSpPr>
        <p:spPr>
          <a:xfrm>
            <a:off x="532671" y="752354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2" name="TextBox 32"/>
          <p:cNvSpPr txBox="1"/>
          <p:nvPr/>
        </p:nvSpPr>
        <p:spPr>
          <a:xfrm>
            <a:off x="853289" y="8247315"/>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Komisja w ciągu 3 dni sporządza Sprawozdanie wraz                                   z uzasadnieniem, które przekazuje zarządowi Stowarzyszenia.</a:t>
            </a:r>
          </a:p>
        </p:txBody>
      </p:sp>
      <p:sp>
        <p:nvSpPr>
          <p:cNvPr id="33" name="TextBox 33"/>
          <p:cNvSpPr txBox="1"/>
          <p:nvPr/>
        </p:nvSpPr>
        <p:spPr>
          <a:xfrm>
            <a:off x="845955" y="8790108"/>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Stowarzyszenia oraz zgoda obu stron Postepowania. Zasady określone w § 7 ust. 9 stosuje się odpowiednio.</a:t>
            </a:r>
          </a:p>
        </p:txBody>
      </p:sp>
      <p:sp>
        <p:nvSpPr>
          <p:cNvPr id="34" name="TextBox 34"/>
          <p:cNvSpPr txBox="1"/>
          <p:nvPr/>
        </p:nvSpPr>
        <p:spPr>
          <a:xfrm>
            <a:off x="532671" y="8247315"/>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35" name="TextBox 35"/>
          <p:cNvSpPr txBox="1"/>
          <p:nvPr/>
        </p:nvSpPr>
        <p:spPr>
          <a:xfrm>
            <a:off x="532671" y="879010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36" name="TextBox 36"/>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58</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577793" y="1468147"/>
            <a:ext cx="6412551" cy="542925"/>
            <a:chOff x="0" y="0"/>
            <a:chExt cx="8550068" cy="723900"/>
          </a:xfrm>
        </p:grpSpPr>
        <p:sp>
          <p:nvSpPr>
            <p:cNvPr id="15" name="TextBox 1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6" name="TextBox 16"/>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mediacyjnego nie powinien być dłuższy niż 14 dni. Na zgodny wniosek stron Postępowania lub z innych ważnych powodów Komisja może termin przedłużyć,                             w szczególności, jeśli zaistnieje prawdopodobieństwo ugodowego zakończenia sprawy. </a:t>
              </a:r>
            </a:p>
          </p:txBody>
        </p:sp>
      </p:grpSp>
      <p:sp>
        <p:nvSpPr>
          <p:cNvPr id="17" name="TextBox 17"/>
          <p:cNvSpPr txBox="1"/>
          <p:nvPr/>
        </p:nvSpPr>
        <p:spPr>
          <a:xfrm>
            <a:off x="569656" y="218387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8" name="TextBox 18"/>
          <p:cNvSpPr txBox="1"/>
          <p:nvPr/>
        </p:nvSpPr>
        <p:spPr>
          <a:xfrm>
            <a:off x="849221" y="2183878"/>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 </a:t>
            </a:r>
          </a:p>
        </p:txBody>
      </p:sp>
      <p:sp>
        <p:nvSpPr>
          <p:cNvPr id="19" name="TextBox 19"/>
          <p:cNvSpPr txBox="1"/>
          <p:nvPr/>
        </p:nvSpPr>
        <p:spPr>
          <a:xfrm>
            <a:off x="845152" y="2851984"/>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Ugodę podpisują obie strony postępowania mediacyjnego oraz Mediatorka/Mediator. Zawarcie ugody kończy bieg postępowania mediacyjnego.</a:t>
            </a:r>
          </a:p>
        </p:txBody>
      </p:sp>
      <p:sp>
        <p:nvSpPr>
          <p:cNvPr id="20" name="TextBox 20"/>
          <p:cNvSpPr txBox="1"/>
          <p:nvPr/>
        </p:nvSpPr>
        <p:spPr>
          <a:xfrm>
            <a:off x="569656" y="285198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grpSp>
        <p:nvGrpSpPr>
          <p:cNvPr id="21" name="Group 21"/>
          <p:cNvGrpSpPr/>
          <p:nvPr/>
        </p:nvGrpSpPr>
        <p:grpSpPr>
          <a:xfrm>
            <a:off x="569656" y="5013960"/>
            <a:ext cx="6412551" cy="361950"/>
            <a:chOff x="0" y="0"/>
            <a:chExt cx="8550068" cy="4826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3" name="TextBox 23"/>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Sprawozdanie powinno zawierać opis przeprowadzonych przez Komisję czynności, ustaleń dotyczących stanu faktycznego, wnioski oraz rekomendacje.</a:t>
              </a:r>
            </a:p>
          </p:txBody>
        </p:sp>
      </p:grpSp>
      <p:grpSp>
        <p:nvGrpSpPr>
          <p:cNvPr id="24" name="Group 24"/>
          <p:cNvGrpSpPr/>
          <p:nvPr/>
        </p:nvGrpSpPr>
        <p:grpSpPr>
          <a:xfrm>
            <a:off x="577793" y="5566278"/>
            <a:ext cx="6412551" cy="723900"/>
            <a:chOff x="0" y="0"/>
            <a:chExt cx="8550068" cy="965200"/>
          </a:xfrm>
        </p:grpSpPr>
        <p:sp>
          <p:nvSpPr>
            <p:cNvPr id="25" name="TextBox 2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6" name="TextBox 26"/>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Stowarzyszenie, na podstawie sprawozdania oraz niezależnie od zaleceń w nim zawartych,                   w zależności od charakteru i skali niepożądanych zachowań i zdarzeń, podejmuje działania zmierzające do wyeliminowania stwierdzonych nieprawidłowości i wdraża działania przeciwdziałające ich powstawaniu i ponownemu wystąpieniu.</a:t>
              </a:r>
            </a:p>
          </p:txBody>
        </p:sp>
      </p:grpSp>
      <p:grpSp>
        <p:nvGrpSpPr>
          <p:cNvPr id="27" name="Group 27"/>
          <p:cNvGrpSpPr/>
          <p:nvPr/>
        </p:nvGrpSpPr>
        <p:grpSpPr>
          <a:xfrm>
            <a:off x="615260" y="7394549"/>
            <a:ext cx="6412551" cy="1085850"/>
            <a:chOff x="0" y="0"/>
            <a:chExt cx="8550068" cy="14478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29" name="TextBox 29"/>
            <p:cNvSpPr txBox="1"/>
            <p:nvPr/>
          </p:nvSpPr>
          <p:spPr>
            <a:xfrm>
              <a:off x="367328" y="-19050"/>
              <a:ext cx="8182740"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Sprawczyni/sprawca zjawiska niepożądanego w zatrudnieniu może zostać pociągnięta/y przez Stowarzyszenie jako Pracodawcę do odpowiedzialności finansowej za wyrządzoną szkodę, lub może zostać ukarana/y w inny sposób, w tym za pomocą kary porządkowej lub rozwiązania stosunku pracy, bądź rozwiązania umowy o pracę bez zachowania okresu wypowiedzenia, z winy pracownicy/pracownika (w tzw. trybie dyscyplinarnym).</a:t>
              </a:r>
            </a:p>
            <a:p>
              <a:pPr algn="just">
                <a:lnSpc>
                  <a:spcPts val="1439"/>
                </a:lnSpc>
                <a:spcBef>
                  <a:spcPct val="0"/>
                </a:spcBef>
              </a:pPr>
              <a:endParaRPr lang="en-US" sz="1200" spc="-48">
                <a:solidFill>
                  <a:srgbClr val="000000"/>
                </a:solidFill>
                <a:latin typeface="Arimo"/>
              </a:endParaRPr>
            </a:p>
          </p:txBody>
        </p:sp>
      </p:grpSp>
      <p:sp>
        <p:nvSpPr>
          <p:cNvPr id="30" name="TextBox 30"/>
          <p:cNvSpPr txBox="1"/>
          <p:nvPr/>
        </p:nvSpPr>
        <p:spPr>
          <a:xfrm>
            <a:off x="845152" y="3404301"/>
            <a:ext cx="6137055" cy="16478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przypadku nieprzekazania sprawy do postępowania mediacyjnego lub niezawarcia ugody, Komisja podejmuje decyzję w sprawie zwykłą większością głosów, w terminie określonym w ust. 3. Komisja w ciągu 3 dni sporządza Sprawozdanie wraz z uzasadnieniem, które przekazuje zarządowi Stowarzyszenia. Zawiadamiająca/y, osoba wskazana w Zawiadomieniu jako domniemana ofiara oraz osoba wskazana w Zawiadomieniu jako domniemana sprawczyni/domniemany sprawca, otrzymują ze strony Stowarzyszenia wyciąg ze sprawozdania zawierający najważniejsze ustalenia Komisji i ewentualne rekomendacje do wdrożenia, na które zgodzi się Stowarzyszenie.</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569656" y="3404301"/>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grpSp>
        <p:nvGrpSpPr>
          <p:cNvPr id="32" name="Group 32"/>
          <p:cNvGrpSpPr/>
          <p:nvPr/>
        </p:nvGrpSpPr>
        <p:grpSpPr>
          <a:xfrm>
            <a:off x="569656" y="6480413"/>
            <a:ext cx="6412551" cy="723900"/>
            <a:chOff x="0" y="0"/>
            <a:chExt cx="8550068" cy="965200"/>
          </a:xfrm>
        </p:grpSpPr>
        <p:sp>
          <p:nvSpPr>
            <p:cNvPr id="33" name="TextBox 33"/>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sp>
          <p:nvSpPr>
            <p:cNvPr id="34" name="TextBox 34"/>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w przypadku ustalenia, iż określona osoba faktycznie była zdaniem Komisji ofiarą zjawiska niepożądanego w zatrudnieniu, czynności zaradcze mogą polegać np. na  zaproponowaniu ofierze przeniesienia na inne stanowisko pracy lub do innego miejsca zlecenia/zaangażowania, bądź zastosowania innej formy zatrudnienia czy zaangażowania. </a:t>
              </a:r>
            </a:p>
          </p:txBody>
        </p:sp>
      </p:grpSp>
      <p:grpSp>
        <p:nvGrpSpPr>
          <p:cNvPr id="35" name="Group 35"/>
          <p:cNvGrpSpPr/>
          <p:nvPr/>
        </p:nvGrpSpPr>
        <p:grpSpPr>
          <a:xfrm>
            <a:off x="615260" y="8489585"/>
            <a:ext cx="6412551" cy="1085850"/>
            <a:chOff x="0" y="0"/>
            <a:chExt cx="8550068" cy="1447800"/>
          </a:xfrm>
        </p:grpSpPr>
        <p:sp>
          <p:nvSpPr>
            <p:cNvPr id="36" name="TextBox 3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37" name="TextBox 37"/>
            <p:cNvSpPr txBox="1"/>
            <p:nvPr/>
          </p:nvSpPr>
          <p:spPr>
            <a:xfrm>
              <a:off x="367328" y="-19050"/>
              <a:ext cx="8182740" cy="14668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Sprawczyni/sprawca zjawiska niepożądanego w zleceniu/zaangażowaniu wolontaryjnym, może zostać pociągnięta/y przez Stowarzyszenie jako zleceniodawcę lub organizatora wolontariatu do odpowiedzialności finansowej za wyrządzoną szkodę, lub może zostać ukarana/y w inny sposób,                               w tym za pomocą kary porządkowej bądź rozwiązania umowy, w tym rozwiązania umowy zlecenia/porozumienia z winy osoby realizującej zlecenie/wolontariat, w trybie tzw. natychmiastowym.</a:t>
              </a:r>
            </a:p>
          </p:txBody>
        </p:sp>
      </p:grpSp>
      <p:sp>
        <p:nvSpPr>
          <p:cNvPr id="38" name="TextBox 38"/>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59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123155"/>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317198" y="1566274"/>
            <a:ext cx="4696539" cy="74295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5" name="Group 15"/>
          <p:cNvGrpSpPr/>
          <p:nvPr/>
        </p:nvGrpSpPr>
        <p:grpSpPr>
          <a:xfrm>
            <a:off x="573724" y="2642781"/>
            <a:ext cx="6412551" cy="361950"/>
            <a:chOff x="0" y="0"/>
            <a:chExt cx="8550068" cy="482600"/>
          </a:xfrm>
        </p:grpSpPr>
        <p:sp>
          <p:nvSpPr>
            <p:cNvPr id="16" name="TextBox 1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7" name="TextBox 1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Stowarzyszenie dokłada wszelkich starań mających na celu ochronę danych osobowych przetwarzanych w związku z realizacją zadań wynikających z niniejszej Procedury.</a:t>
              </a:r>
            </a:p>
          </p:txBody>
        </p:sp>
      </p:grpSp>
      <p:grpSp>
        <p:nvGrpSpPr>
          <p:cNvPr id="18" name="Group 18"/>
          <p:cNvGrpSpPr/>
          <p:nvPr/>
        </p:nvGrpSpPr>
        <p:grpSpPr>
          <a:xfrm>
            <a:off x="573724" y="3195231"/>
            <a:ext cx="6412551" cy="1085850"/>
            <a:chOff x="0" y="0"/>
            <a:chExt cx="8550068" cy="1447800"/>
          </a:xfrm>
        </p:grpSpPr>
        <p:sp>
          <p:nvSpPr>
            <p:cNvPr id="19" name="TextBox 1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0" name="TextBox 20"/>
            <p:cNvSpPr txBox="1"/>
            <p:nvPr/>
          </p:nvSpPr>
          <p:spPr>
            <a:xfrm>
              <a:off x="367328" y="-19050"/>
              <a:ext cx="8182740"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Osoby zaangażowane w Postępowanie dotyczące przeciwdziałaniu zjawisk niepożądanych                  w Stowarzyszeniu, są upoważnione do przetwarzania danych osobowych osób występujących                w Postępowaniu, w szczególności osób wskazanych w Zawiadomieniu, wyłącznie w celu wynikającym z prowadzonego Postępowania  oraz są zobowiązania do zachowania tych danych             w poufności, pod rygorem sankcji wynikających z obowiązujących przepisów prawa.</a:t>
              </a:r>
            </a:p>
            <a:p>
              <a:pPr algn="just">
                <a:lnSpc>
                  <a:spcPts val="1439"/>
                </a:lnSpc>
                <a:spcBef>
                  <a:spcPct val="0"/>
                </a:spcBef>
              </a:pPr>
              <a:endParaRPr lang="en-US" sz="1200" spc="-48">
                <a:solidFill>
                  <a:srgbClr val="000000"/>
                </a:solidFill>
                <a:latin typeface="Arimo"/>
              </a:endParaRPr>
            </a:p>
          </p:txBody>
        </p:sp>
      </p:grpSp>
      <p:grpSp>
        <p:nvGrpSpPr>
          <p:cNvPr id="21" name="Group 21"/>
          <p:cNvGrpSpPr/>
          <p:nvPr/>
        </p:nvGrpSpPr>
        <p:grpSpPr>
          <a:xfrm>
            <a:off x="573724" y="4290606"/>
            <a:ext cx="6412551" cy="542925"/>
            <a:chOff x="0" y="0"/>
            <a:chExt cx="8550068" cy="7239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3" name="TextBox 23"/>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Wszystkie osoby zaangażowane w Postępowanie oraz osoby składające Zawiadomienie i w nim wskazane, są informowane o przetwarzaniu przez Stowarzyszenie ich danych osobowych, zgodnie z treścią odpowiednich obowiązków informacyjnych stosowanych przez Stowarzyszenie. </a:t>
              </a:r>
            </a:p>
          </p:txBody>
        </p:sp>
      </p:grpSp>
      <p:sp>
        <p:nvSpPr>
          <p:cNvPr id="24" name="TextBox 24"/>
          <p:cNvSpPr txBox="1"/>
          <p:nvPr/>
        </p:nvSpPr>
        <p:spPr>
          <a:xfrm>
            <a:off x="3163911" y="5149381"/>
            <a:ext cx="123217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p:txBody>
      </p:sp>
      <p:grpSp>
        <p:nvGrpSpPr>
          <p:cNvPr id="25" name="Group 25"/>
          <p:cNvGrpSpPr/>
          <p:nvPr/>
        </p:nvGrpSpPr>
        <p:grpSpPr>
          <a:xfrm>
            <a:off x="573724" y="5863624"/>
            <a:ext cx="6412551" cy="361950"/>
            <a:chOff x="0" y="0"/>
            <a:chExt cx="8550068" cy="482600"/>
          </a:xfrm>
        </p:grpSpPr>
        <p:sp>
          <p:nvSpPr>
            <p:cNvPr id="26" name="TextBox 2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7" name="TextBox 2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Niniejsza Procedura wchodzi w życie z dniem jej ogłoszenia przez Stowarzyszenie „.............................”,  w zwyczajowo przyjęty sposób. </a:t>
              </a:r>
            </a:p>
          </p:txBody>
        </p:sp>
      </p:grpSp>
      <p:grpSp>
        <p:nvGrpSpPr>
          <p:cNvPr id="28" name="Group 28"/>
          <p:cNvGrpSpPr/>
          <p:nvPr/>
        </p:nvGrpSpPr>
        <p:grpSpPr>
          <a:xfrm>
            <a:off x="573724" y="6416074"/>
            <a:ext cx="6412551" cy="361950"/>
            <a:chOff x="0" y="0"/>
            <a:chExt cx="8550068" cy="482600"/>
          </a:xfrm>
        </p:grpSpPr>
        <p:sp>
          <p:nvSpPr>
            <p:cNvPr id="29" name="TextBox 2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367328" y="-19050"/>
              <a:ext cx="8182740" cy="5016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Przegląd Procedury jest podejmowany nie rzadziej niż raz na cztery lata. </a:t>
              </a:r>
            </a:p>
            <a:p>
              <a:pPr algn="just">
                <a:lnSpc>
                  <a:spcPts val="1439"/>
                </a:lnSpc>
                <a:spcBef>
                  <a:spcPct val="0"/>
                </a:spcBef>
              </a:pPr>
              <a:endParaRPr lang="en-US" sz="1200" spc="-48">
                <a:solidFill>
                  <a:srgbClr val="000000"/>
                </a:solidFill>
                <a:latin typeface="Arimo"/>
              </a:endParaRPr>
            </a:p>
          </p:txBody>
        </p:sp>
      </p:grpSp>
      <p:grpSp>
        <p:nvGrpSpPr>
          <p:cNvPr id="31" name="Group 31"/>
          <p:cNvGrpSpPr/>
          <p:nvPr/>
        </p:nvGrpSpPr>
        <p:grpSpPr>
          <a:xfrm>
            <a:off x="573724" y="6787417"/>
            <a:ext cx="6412551" cy="904875"/>
            <a:chOff x="0" y="0"/>
            <a:chExt cx="8550068" cy="1206500"/>
          </a:xfrm>
        </p:grpSpPr>
        <p:sp>
          <p:nvSpPr>
            <p:cNvPr id="32" name="TextBox 3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3" name="TextBox 33"/>
            <p:cNvSpPr txBox="1"/>
            <p:nvPr/>
          </p:nvSpPr>
          <p:spPr>
            <a:xfrm>
              <a:off x="367328" y="-19050"/>
              <a:ext cx="8182740" cy="12255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Wszelkie zmiany Procedury dokonywane przez Stowarzyszenie wymagają formy pisemnej                   w postaci aneksów, z wyłączeniem zmian w treści załączników, które mogą być dokonywane                w każdym czasie, stosownie do okoliczności i zmieniających </a:t>
              </a:r>
            </a:p>
            <a:p>
              <a:pPr algn="just">
                <a:lnSpc>
                  <a:spcPts val="1439"/>
                </a:lnSpc>
              </a:pPr>
              <a:r>
                <a:rPr lang="en-US" sz="1200" spc="-48">
                  <a:solidFill>
                    <a:srgbClr val="000000"/>
                  </a:solidFill>
                  <a:latin typeface="Arimo"/>
                </a:rPr>
                <a:t>się przepisów prawa. </a:t>
              </a:r>
            </a:p>
            <a:p>
              <a:pPr algn="just">
                <a:lnSpc>
                  <a:spcPts val="1439"/>
                </a:lnSpc>
                <a:spcBef>
                  <a:spcPct val="0"/>
                </a:spcBef>
              </a:pPr>
              <a:endParaRPr lang="en-US" sz="1200" spc="-48">
                <a:solidFill>
                  <a:srgbClr val="000000"/>
                </a:solidFill>
                <a:latin typeface="Arimo"/>
              </a:endParaRPr>
            </a:p>
          </p:txBody>
        </p:sp>
      </p:grpSp>
      <p:sp>
        <p:nvSpPr>
          <p:cNvPr id="34" name="TextBox 34"/>
          <p:cNvSpPr txBox="1"/>
          <p:nvPr/>
        </p:nvSpPr>
        <p:spPr>
          <a:xfrm>
            <a:off x="577793" y="7830287"/>
            <a:ext cx="4943594" cy="561975"/>
          </a:xfrm>
          <a:prstGeom prst="rect">
            <a:avLst/>
          </a:prstGeom>
        </p:spPr>
        <p:txBody>
          <a:bodyPr lIns="0" tIns="0" rIns="0" bIns="0" rtlCol="0" anchor="t">
            <a:spAutoFit/>
          </a:bodyPr>
          <a:lstStyle/>
          <a:p>
            <a:pPr>
              <a:lnSpc>
                <a:spcPts val="1439"/>
              </a:lnSpc>
              <a:spcBef>
                <a:spcPct val="0"/>
              </a:spcBef>
            </a:pPr>
            <a:r>
              <a:rPr lang="en-US" sz="1200" spc="-48">
                <a:solidFill>
                  <a:srgbClr val="000000"/>
                </a:solidFill>
                <a:latin typeface="Arimo Italics"/>
              </a:rPr>
              <a:t>Załączniki:</a:t>
            </a:r>
          </a:p>
          <a:p>
            <a:pPr>
              <a:lnSpc>
                <a:spcPts val="1439"/>
              </a:lnSpc>
              <a:spcBef>
                <a:spcPct val="0"/>
              </a:spcBef>
            </a:pPr>
            <a:r>
              <a:rPr lang="en-US" sz="1200" spc="-48">
                <a:solidFill>
                  <a:srgbClr val="000000"/>
                </a:solidFill>
                <a:latin typeface="Arimo Italics"/>
              </a:rPr>
              <a:t>1. Informacja dla pracownic/ków dotycząca równego traktowania w zatrudnieniu.</a:t>
            </a:r>
          </a:p>
          <a:p>
            <a:pPr>
              <a:lnSpc>
                <a:spcPts val="1439"/>
              </a:lnSpc>
              <a:spcBef>
                <a:spcPct val="0"/>
              </a:spcBef>
            </a:pPr>
            <a:r>
              <a:rPr lang="en-US" sz="1200" spc="-48">
                <a:solidFill>
                  <a:srgbClr val="000000"/>
                </a:solidFill>
                <a:latin typeface="Arimo Italics"/>
              </a:rPr>
              <a:t>2. Formularz Zawiadomienia.</a:t>
            </a:r>
          </a:p>
        </p:txBody>
      </p:sp>
      <p:sp>
        <p:nvSpPr>
          <p:cNvPr id="35" name="TextBox 35"/>
          <p:cNvSpPr txBox="1"/>
          <p:nvPr/>
        </p:nvSpPr>
        <p:spPr>
          <a:xfrm>
            <a:off x="2021424" y="599715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6" name="TextBox 36"/>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60</a:t>
            </a:r>
          </a:p>
        </p:txBody>
      </p:sp>
      <p:sp>
        <p:nvSpPr>
          <p:cNvPr id="37" name="TextBox 37"/>
          <p:cNvSpPr txBox="1"/>
          <p:nvPr/>
        </p:nvSpPr>
        <p:spPr>
          <a:xfrm>
            <a:off x="594512" y="9523140"/>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Stowarzyszenia</a:t>
            </a:r>
          </a:p>
        </p:txBody>
      </p:sp>
      <p:sp>
        <p:nvSpPr>
          <p:cNvPr id="38" name="TextBox 38"/>
          <p:cNvSpPr txBox="1"/>
          <p:nvPr/>
        </p:nvSpPr>
        <p:spPr>
          <a:xfrm>
            <a:off x="525817"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sp>
        <p:nvSpPr>
          <p:cNvPr id="11" name="TextBox 11"/>
          <p:cNvSpPr txBox="1"/>
          <p:nvPr/>
        </p:nvSpPr>
        <p:spPr>
          <a:xfrm>
            <a:off x="505660" y="1342876"/>
            <a:ext cx="6631751" cy="5044707"/>
          </a:xfrm>
          <a:prstGeom prst="rect">
            <a:avLst/>
          </a:prstGeom>
        </p:spPr>
        <p:txBody>
          <a:bodyPr lIns="0" tIns="0" rIns="0" bIns="0" rtlCol="0" anchor="t">
            <a:spAutoFit/>
          </a:bodyPr>
          <a:lstStyle/>
          <a:p>
            <a:pPr algn="just">
              <a:lnSpc>
                <a:spcPts val="1770"/>
              </a:lnSpc>
            </a:pPr>
            <a:r>
              <a:rPr lang="en-US" sz="1200">
                <a:solidFill>
                  <a:srgbClr val="000000"/>
                </a:solidFill>
                <a:latin typeface="Arimo"/>
              </a:rPr>
              <a:t>jako </a:t>
            </a:r>
            <a:r>
              <a:rPr lang="en-US" sz="1200" err="1">
                <a:solidFill>
                  <a:srgbClr val="000000"/>
                </a:solidFill>
                <a:latin typeface="Arimo"/>
              </a:rPr>
              <a:t>ciało</a:t>
            </a:r>
            <a:r>
              <a:rPr lang="en-US" sz="1200">
                <a:solidFill>
                  <a:srgbClr val="000000"/>
                </a:solidFill>
                <a:latin typeface="Arimo"/>
              </a:rPr>
              <a:t> </a:t>
            </a:r>
            <a:r>
              <a:rPr lang="en-US" sz="1200" err="1">
                <a:solidFill>
                  <a:srgbClr val="000000"/>
                </a:solidFill>
                <a:latin typeface="Arimo"/>
              </a:rPr>
              <a:t>doradcze</a:t>
            </a:r>
            <a:r>
              <a:rPr lang="en-US" sz="1200">
                <a:solidFill>
                  <a:srgbClr val="000000"/>
                </a:solidFill>
                <a:latin typeface="Arimo"/>
              </a:rPr>
              <a:t> </a:t>
            </a:r>
            <a:r>
              <a:rPr lang="en-US" sz="1200" err="1">
                <a:solidFill>
                  <a:srgbClr val="000000"/>
                </a:solidFill>
                <a:latin typeface="Arimo"/>
              </a:rPr>
              <a:t>Komitetu</a:t>
            </a:r>
            <a:r>
              <a:rPr lang="en-US" sz="1200">
                <a:solidFill>
                  <a:srgbClr val="000000"/>
                </a:solidFill>
                <a:latin typeface="Arimo"/>
              </a:rPr>
              <a:t> </a:t>
            </a:r>
            <a:r>
              <a:rPr lang="en-US" sz="1200" err="1">
                <a:solidFill>
                  <a:srgbClr val="000000"/>
                </a:solidFill>
                <a:latin typeface="Arimo"/>
              </a:rPr>
              <a:t>Monitorującego</a:t>
            </a:r>
            <a:r>
              <a:rPr lang="en-US" sz="1200">
                <a:solidFill>
                  <a:srgbClr val="000000"/>
                </a:solidFill>
                <a:latin typeface="Arimo"/>
              </a:rPr>
              <a:t>, organ </a:t>
            </a:r>
            <a:r>
              <a:rPr lang="en-US" sz="1200" err="1">
                <a:solidFill>
                  <a:srgbClr val="000000"/>
                </a:solidFill>
                <a:latin typeface="Arimo"/>
              </a:rPr>
              <a:t>został</a:t>
            </a:r>
            <a:r>
              <a:rPr lang="en-US" sz="1200">
                <a:solidFill>
                  <a:srgbClr val="000000"/>
                </a:solidFill>
                <a:latin typeface="Arimo"/>
              </a:rPr>
              <a:t> </a:t>
            </a:r>
            <a:r>
              <a:rPr lang="en-US" sz="1200" err="1">
                <a:solidFill>
                  <a:srgbClr val="000000"/>
                </a:solidFill>
                <a:latin typeface="Arimo"/>
              </a:rPr>
              <a:t>powołany</a:t>
            </a:r>
            <a:r>
              <a:rPr lang="en-US" sz="1200">
                <a:solidFill>
                  <a:srgbClr val="000000"/>
                </a:solidFill>
                <a:latin typeface="Arimo"/>
              </a:rPr>
              <a:t> </a:t>
            </a:r>
            <a:r>
              <a:rPr lang="en-US" sz="1200" err="1">
                <a:solidFill>
                  <a:srgbClr val="000000"/>
                </a:solidFill>
                <a:latin typeface="Arimo"/>
              </a:rPr>
              <a:t>Uchwałą</a:t>
            </a:r>
            <a:r>
              <a:rPr lang="en-US" sz="1200">
                <a:solidFill>
                  <a:srgbClr val="000000"/>
                </a:solidFill>
                <a:latin typeface="Arimo"/>
              </a:rPr>
              <a:t> </a:t>
            </a:r>
            <a:r>
              <a:rPr lang="en-US" sz="1200" err="1">
                <a:solidFill>
                  <a:srgbClr val="000000"/>
                </a:solidFill>
                <a:latin typeface="Arimo"/>
              </a:rPr>
              <a:t>Zarządu</a:t>
            </a:r>
            <a:r>
              <a:rPr lang="en-US" sz="1200">
                <a:solidFill>
                  <a:srgbClr val="000000"/>
                </a:solidFill>
                <a:latin typeface="Arimo"/>
              </a:rPr>
              <a:t> </a:t>
            </a:r>
            <a:r>
              <a:rPr lang="en-US" sz="1200" err="1">
                <a:solidFill>
                  <a:srgbClr val="000000"/>
                </a:solidFill>
                <a:latin typeface="Arimo"/>
              </a:rPr>
              <a:t>Województwa</a:t>
            </a:r>
            <a:r>
              <a:rPr lang="en-US" sz="1200">
                <a:solidFill>
                  <a:srgbClr val="000000"/>
                </a:solidFill>
                <a:latin typeface="Arimo"/>
              </a:rPr>
              <a:t> </a:t>
            </a:r>
            <a:r>
              <a:rPr lang="en-US" sz="1200" err="1">
                <a:solidFill>
                  <a:srgbClr val="000000"/>
                </a:solidFill>
                <a:latin typeface="Arimo"/>
              </a:rPr>
              <a:t>Śląskiego</a:t>
            </a:r>
            <a:r>
              <a:rPr lang="en-US" sz="1200">
                <a:solidFill>
                  <a:srgbClr val="000000"/>
                </a:solidFill>
                <a:latin typeface="Arimo"/>
              </a:rPr>
              <a:t>.</a:t>
            </a:r>
          </a:p>
          <a:p>
            <a:pPr algn="just">
              <a:lnSpc>
                <a:spcPts val="1770"/>
              </a:lnSpc>
            </a:pPr>
            <a:endParaRPr lang="en-US" sz="1200">
              <a:solidFill>
                <a:srgbClr val="000000"/>
              </a:solidFill>
              <a:latin typeface="Arimo"/>
            </a:endParaRPr>
          </a:p>
          <a:p>
            <a:pPr algn="just">
              <a:lnSpc>
                <a:spcPts val="1770"/>
              </a:lnSpc>
            </a:pPr>
            <a:r>
              <a:rPr lang="en-US" sz="1200" err="1">
                <a:solidFill>
                  <a:srgbClr val="000000"/>
                </a:solidFill>
                <a:latin typeface="Arimo"/>
              </a:rPr>
              <a:t>Poprzez</a:t>
            </a:r>
            <a:r>
              <a:rPr lang="en-US" sz="1200">
                <a:solidFill>
                  <a:srgbClr val="000000"/>
                </a:solidFill>
                <a:latin typeface="Arimo"/>
              </a:rPr>
              <a:t> </a:t>
            </a:r>
            <a:r>
              <a:rPr lang="en-US" sz="1200" err="1">
                <a:solidFill>
                  <a:srgbClr val="000000"/>
                </a:solidFill>
                <a:latin typeface="Arimo"/>
              </a:rPr>
              <a:t>ogólnopolski</a:t>
            </a:r>
            <a:r>
              <a:rPr lang="en-US" sz="1200">
                <a:solidFill>
                  <a:srgbClr val="000000"/>
                </a:solidFill>
                <a:latin typeface="Arimo"/>
              </a:rPr>
              <a:t> </a:t>
            </a:r>
            <a:r>
              <a:rPr lang="en-US" sz="1200" err="1">
                <a:solidFill>
                  <a:srgbClr val="000000"/>
                </a:solidFill>
                <a:latin typeface="Arimo"/>
              </a:rPr>
              <a:t>projekt</a:t>
            </a:r>
            <a:r>
              <a:rPr lang="en-US" sz="1200">
                <a:solidFill>
                  <a:srgbClr val="000000"/>
                </a:solidFill>
                <a:latin typeface="Arimo"/>
              </a:rPr>
              <a:t> pt. „</a:t>
            </a:r>
            <a:r>
              <a:rPr lang="en-US" sz="1200" err="1">
                <a:solidFill>
                  <a:srgbClr val="000000"/>
                </a:solidFill>
                <a:latin typeface="Arimo"/>
              </a:rPr>
              <a:t>Działasz</a:t>
            </a:r>
            <a:r>
              <a:rPr lang="en-US" sz="1200">
                <a:solidFill>
                  <a:srgbClr val="000000"/>
                </a:solidFill>
                <a:latin typeface="Arimo"/>
              </a:rPr>
              <a:t> - </a:t>
            </a:r>
            <a:r>
              <a:rPr lang="en-US" sz="1200" err="1">
                <a:solidFill>
                  <a:srgbClr val="000000"/>
                </a:solidFill>
                <a:latin typeface="Arimo"/>
              </a:rPr>
              <a:t>Szanujesz</a:t>
            </a:r>
            <a:r>
              <a:rPr lang="en-US" sz="1200">
                <a:solidFill>
                  <a:srgbClr val="000000"/>
                </a:solidFill>
                <a:latin typeface="Arimo"/>
              </a:rPr>
              <a:t> – Nie </a:t>
            </a:r>
            <a:r>
              <a:rPr lang="en-US" sz="1200" err="1">
                <a:solidFill>
                  <a:srgbClr val="000000"/>
                </a:solidFill>
                <a:latin typeface="Arimo"/>
              </a:rPr>
              <a:t>mobbingujesz</a:t>
            </a:r>
            <a:r>
              <a:rPr lang="en-US" sz="1200">
                <a:solidFill>
                  <a:srgbClr val="000000"/>
                </a:solidFill>
                <a:latin typeface="Arimo"/>
              </a:rPr>
              <a:t>!”. </a:t>
            </a:r>
            <a:r>
              <a:rPr lang="en-US" sz="1200" err="1">
                <a:solidFill>
                  <a:srgbClr val="000000"/>
                </a:solidFill>
                <a:latin typeface="Arimo"/>
              </a:rPr>
              <a:t>chcemy</a:t>
            </a:r>
            <a:r>
              <a:rPr lang="en-US" sz="1200">
                <a:solidFill>
                  <a:srgbClr val="000000"/>
                </a:solidFill>
                <a:latin typeface="Arimo"/>
              </a:rPr>
              <a:t> </a:t>
            </a:r>
            <a:r>
              <a:rPr lang="en-US" sz="1200" err="1">
                <a:solidFill>
                  <a:srgbClr val="000000"/>
                </a:solidFill>
                <a:latin typeface="Arimo"/>
              </a:rPr>
              <a:t>dalej</a:t>
            </a:r>
            <a:r>
              <a:rPr lang="en-US" sz="1200">
                <a:solidFill>
                  <a:srgbClr val="000000"/>
                </a:solidFill>
                <a:latin typeface="Arimo"/>
              </a:rPr>
              <a:t> </a:t>
            </a:r>
            <a:r>
              <a:rPr lang="en-US" sz="1200" err="1">
                <a:solidFill>
                  <a:srgbClr val="000000"/>
                </a:solidFill>
                <a:latin typeface="Arimo"/>
              </a:rPr>
              <a:t>realizować</a:t>
            </a:r>
            <a:r>
              <a:rPr lang="en-US" sz="1200">
                <a:solidFill>
                  <a:srgbClr val="000000"/>
                </a:solidFill>
                <a:latin typeface="Arimo"/>
              </a:rPr>
              <a:t> </a:t>
            </a:r>
            <a:r>
              <a:rPr lang="en-US" sz="1200" err="1">
                <a:solidFill>
                  <a:srgbClr val="000000"/>
                </a:solidFill>
                <a:latin typeface="Arimo"/>
              </a:rPr>
              <a:t>projekty</a:t>
            </a:r>
            <a:r>
              <a:rPr lang="en-US" sz="1200">
                <a:solidFill>
                  <a:srgbClr val="000000"/>
                </a:solidFill>
                <a:latin typeface="Arimo"/>
              </a:rPr>
              <a:t>, </a:t>
            </a:r>
            <a:r>
              <a:rPr lang="en-US" sz="1200" err="1">
                <a:solidFill>
                  <a:srgbClr val="000000"/>
                </a:solidFill>
                <a:latin typeface="Arimo"/>
              </a:rPr>
              <a:t>świadczyć</a:t>
            </a:r>
            <a:r>
              <a:rPr lang="en-US" sz="1200">
                <a:solidFill>
                  <a:srgbClr val="000000"/>
                </a:solidFill>
                <a:latin typeface="Arimo"/>
              </a:rPr>
              <a:t> </a:t>
            </a:r>
            <a:r>
              <a:rPr lang="en-US" sz="1200" err="1">
                <a:solidFill>
                  <a:srgbClr val="000000"/>
                </a:solidFill>
                <a:latin typeface="Arimo"/>
              </a:rPr>
              <a:t>pomoc</a:t>
            </a:r>
            <a:r>
              <a:rPr lang="en-US" sz="1200">
                <a:solidFill>
                  <a:srgbClr val="000000"/>
                </a:solidFill>
                <a:latin typeface="Arimo"/>
              </a:rPr>
              <a:t> w </a:t>
            </a:r>
            <a:r>
              <a:rPr lang="en-US" sz="1200" err="1">
                <a:solidFill>
                  <a:srgbClr val="000000"/>
                </a:solidFill>
                <a:latin typeface="Arimo"/>
              </a:rPr>
              <a:t>ramach</a:t>
            </a:r>
            <a:r>
              <a:rPr lang="en-US" sz="1200">
                <a:solidFill>
                  <a:srgbClr val="000000"/>
                </a:solidFill>
                <a:latin typeface="Arimo"/>
              </a:rPr>
              <a:t> </a:t>
            </a:r>
            <a:r>
              <a:rPr lang="en-US" sz="1200" err="1">
                <a:solidFill>
                  <a:srgbClr val="000000"/>
                </a:solidFill>
                <a:latin typeface="Arimo"/>
              </a:rPr>
              <a:t>działalności</a:t>
            </a:r>
            <a:r>
              <a:rPr lang="en-US" sz="1200">
                <a:solidFill>
                  <a:srgbClr val="000000"/>
                </a:solidFill>
                <a:latin typeface="Arimo"/>
              </a:rPr>
              <a:t> </a:t>
            </a:r>
            <a:r>
              <a:rPr lang="en-US" sz="1200" err="1">
                <a:solidFill>
                  <a:srgbClr val="000000"/>
                </a:solidFill>
                <a:latin typeface="Arimo"/>
              </a:rPr>
              <a:t>odpłatnej</a:t>
            </a:r>
            <a:r>
              <a:rPr lang="en-US" sz="1200">
                <a:solidFill>
                  <a:srgbClr val="000000"/>
                </a:solidFill>
                <a:latin typeface="Arimo"/>
              </a:rPr>
              <a:t> - </a:t>
            </a:r>
            <a:r>
              <a:rPr lang="en-US" sz="1200" err="1">
                <a:solidFill>
                  <a:srgbClr val="000000"/>
                </a:solidFill>
                <a:latin typeface="Arimo"/>
              </a:rPr>
              <a:t>wzmacniając</a:t>
            </a:r>
            <a:r>
              <a:rPr lang="en-US" sz="1200">
                <a:solidFill>
                  <a:srgbClr val="000000"/>
                </a:solidFill>
                <a:latin typeface="Arimo"/>
              </a:rPr>
              <a:t> </a:t>
            </a:r>
            <a:r>
              <a:rPr lang="en-US" sz="1200" err="1">
                <a:solidFill>
                  <a:srgbClr val="000000"/>
                </a:solidFill>
                <a:latin typeface="Arimo"/>
              </a:rPr>
              <a:t>świadomość</a:t>
            </a:r>
            <a:r>
              <a:rPr lang="en-US" sz="1200">
                <a:solidFill>
                  <a:srgbClr val="000000"/>
                </a:solidFill>
                <a:latin typeface="Arimo"/>
              </a:rPr>
              <a:t> i </a:t>
            </a:r>
            <a:r>
              <a:rPr lang="en-US" sz="1200" err="1">
                <a:solidFill>
                  <a:srgbClr val="000000"/>
                </a:solidFill>
                <a:latin typeface="Arimo"/>
              </a:rPr>
              <a:t>wiedzę</a:t>
            </a:r>
            <a:r>
              <a:rPr lang="en-US" sz="1200">
                <a:solidFill>
                  <a:srgbClr val="000000"/>
                </a:solidFill>
                <a:latin typeface="Arimo"/>
              </a:rPr>
              <a:t> z </a:t>
            </a:r>
            <a:r>
              <a:rPr lang="en-US" sz="1200" err="1">
                <a:solidFill>
                  <a:srgbClr val="000000"/>
                </a:solidFill>
                <a:latin typeface="Arimo"/>
              </a:rPr>
              <a:t>zakresu</a:t>
            </a:r>
            <a:r>
              <a:rPr lang="en-US" sz="1200">
                <a:solidFill>
                  <a:srgbClr val="000000"/>
                </a:solidFill>
                <a:latin typeface="Arimo"/>
              </a:rPr>
              <a:t> </a:t>
            </a:r>
            <a:r>
              <a:rPr lang="en-US" sz="1200" err="1">
                <a:solidFill>
                  <a:srgbClr val="000000"/>
                </a:solidFill>
                <a:latin typeface="Arimo"/>
              </a:rPr>
              <a:t>prawa</a:t>
            </a:r>
            <a:r>
              <a:rPr lang="en-US" sz="1200">
                <a:solidFill>
                  <a:srgbClr val="000000"/>
                </a:solidFill>
                <a:latin typeface="Arimo"/>
              </a:rPr>
              <a:t> pracy i </a:t>
            </a:r>
            <a:r>
              <a:rPr lang="en-US" sz="1200" err="1">
                <a:solidFill>
                  <a:srgbClr val="000000"/>
                </a:solidFill>
                <a:latin typeface="Arimo"/>
              </a:rPr>
              <a:t>prewencji</a:t>
            </a:r>
            <a:r>
              <a:rPr lang="en-US" sz="1200">
                <a:solidFill>
                  <a:srgbClr val="000000"/>
                </a:solidFill>
                <a:latin typeface="Arimo"/>
              </a:rPr>
              <a:t>, aby nie </a:t>
            </a:r>
            <a:r>
              <a:rPr lang="en-US" sz="1200" err="1">
                <a:solidFill>
                  <a:srgbClr val="000000"/>
                </a:solidFill>
                <a:latin typeface="Arimo"/>
              </a:rPr>
              <a:t>dopuścić</a:t>
            </a:r>
            <a:r>
              <a:rPr lang="en-US" sz="1200">
                <a:solidFill>
                  <a:srgbClr val="000000"/>
                </a:solidFill>
                <a:latin typeface="Arimo"/>
              </a:rPr>
              <a:t> do </a:t>
            </a:r>
            <a:r>
              <a:rPr lang="en-US" sz="1200" err="1">
                <a:solidFill>
                  <a:srgbClr val="000000"/>
                </a:solidFill>
                <a:latin typeface="Arimo"/>
              </a:rPr>
              <a:t>złych</a:t>
            </a:r>
            <a:r>
              <a:rPr lang="en-US" sz="1200">
                <a:solidFill>
                  <a:srgbClr val="000000"/>
                </a:solidFill>
                <a:latin typeface="Arimo"/>
              </a:rPr>
              <a:t> </a:t>
            </a:r>
            <a:r>
              <a:rPr lang="en-US" sz="1200" err="1">
                <a:solidFill>
                  <a:srgbClr val="000000"/>
                </a:solidFill>
                <a:latin typeface="Arimo"/>
              </a:rPr>
              <a:t>zjawisk</a:t>
            </a:r>
            <a:r>
              <a:rPr lang="en-US" sz="1200">
                <a:solidFill>
                  <a:srgbClr val="000000"/>
                </a:solidFill>
                <a:latin typeface="Arimo"/>
              </a:rPr>
              <a:t> </a:t>
            </a:r>
            <a:r>
              <a:rPr lang="en-US" sz="1200" err="1">
                <a:solidFill>
                  <a:srgbClr val="000000"/>
                </a:solidFill>
                <a:latin typeface="Arimo"/>
              </a:rPr>
              <a:t>czy</a:t>
            </a:r>
            <a:r>
              <a:rPr lang="en-US" sz="1200">
                <a:solidFill>
                  <a:srgbClr val="000000"/>
                </a:solidFill>
                <a:latin typeface="Arimo"/>
              </a:rPr>
              <a:t> </a:t>
            </a:r>
            <a:r>
              <a:rPr lang="en-US" sz="1200" err="1">
                <a:solidFill>
                  <a:srgbClr val="000000"/>
                </a:solidFill>
                <a:latin typeface="Arimo"/>
              </a:rPr>
              <a:t>zdarzeń</a:t>
            </a:r>
            <a:r>
              <a:rPr lang="en-US" sz="1200">
                <a:solidFill>
                  <a:srgbClr val="000000"/>
                </a:solidFill>
                <a:latin typeface="Arimo"/>
              </a:rPr>
              <a:t> </a:t>
            </a:r>
            <a:r>
              <a:rPr lang="en-US" sz="1200" err="1">
                <a:solidFill>
                  <a:srgbClr val="000000"/>
                </a:solidFill>
                <a:latin typeface="Arimo"/>
              </a:rPr>
              <a:t>noszących</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czy</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a:t>
            </a:r>
          </a:p>
          <a:p>
            <a:pPr algn="just">
              <a:lnSpc>
                <a:spcPts val="1770"/>
              </a:lnSpc>
            </a:pPr>
            <a:endParaRPr lang="en-US" sz="1200">
              <a:solidFill>
                <a:srgbClr val="000000"/>
              </a:solidFill>
              <a:latin typeface="Arimo"/>
            </a:endParaRPr>
          </a:p>
          <a:p>
            <a:pPr algn="just">
              <a:lnSpc>
                <a:spcPts val="1770"/>
              </a:lnSpc>
            </a:pPr>
            <a:r>
              <a:rPr lang="en-US" sz="1200" err="1">
                <a:solidFill>
                  <a:srgbClr val="000000"/>
                </a:solidFill>
                <a:latin typeface="Arimo"/>
              </a:rPr>
              <a:t>Realizacja</a:t>
            </a:r>
            <a:r>
              <a:rPr lang="en-US" sz="1200">
                <a:solidFill>
                  <a:srgbClr val="000000"/>
                </a:solidFill>
                <a:latin typeface="Arimo"/>
              </a:rPr>
              <a:t> </a:t>
            </a:r>
            <a:r>
              <a:rPr lang="en-US" sz="1200" err="1">
                <a:solidFill>
                  <a:srgbClr val="000000"/>
                </a:solidFill>
                <a:latin typeface="Arimo"/>
              </a:rPr>
              <a:t>projektu</a:t>
            </a:r>
            <a:r>
              <a:rPr lang="en-US" sz="1200">
                <a:solidFill>
                  <a:srgbClr val="000000"/>
                </a:solidFill>
                <a:latin typeface="Arimo"/>
              </a:rPr>
              <a:t> nie </a:t>
            </a:r>
            <a:r>
              <a:rPr lang="en-US" sz="1200" err="1">
                <a:solidFill>
                  <a:srgbClr val="000000"/>
                </a:solidFill>
                <a:latin typeface="Arimo"/>
              </a:rPr>
              <a:t>pozwala</a:t>
            </a:r>
            <a:r>
              <a:rPr lang="en-US" sz="1200">
                <a:solidFill>
                  <a:srgbClr val="000000"/>
                </a:solidFill>
                <a:latin typeface="Arimo"/>
              </a:rPr>
              <a:t> </a:t>
            </a:r>
            <a:r>
              <a:rPr lang="en-US" sz="1200" err="1">
                <a:solidFill>
                  <a:srgbClr val="000000"/>
                </a:solidFill>
                <a:latin typeface="Arimo"/>
              </a:rPr>
              <a:t>nam</a:t>
            </a:r>
            <a:r>
              <a:rPr lang="en-US" sz="1200">
                <a:solidFill>
                  <a:srgbClr val="000000"/>
                </a:solidFill>
                <a:latin typeface="Arimo"/>
              </a:rPr>
              <a:t> </a:t>
            </a:r>
            <a:r>
              <a:rPr lang="en-US" sz="1200" err="1">
                <a:solidFill>
                  <a:srgbClr val="000000"/>
                </a:solidFill>
                <a:latin typeface="Arimo"/>
              </a:rPr>
              <a:t>poprzestać</a:t>
            </a:r>
            <a:r>
              <a:rPr lang="en-US" sz="1200">
                <a:solidFill>
                  <a:srgbClr val="000000"/>
                </a:solidFill>
                <a:latin typeface="Arimo"/>
              </a:rPr>
              <a:t> na </a:t>
            </a:r>
            <a:r>
              <a:rPr lang="en-US" sz="1200" err="1">
                <a:solidFill>
                  <a:srgbClr val="000000"/>
                </a:solidFill>
                <a:latin typeface="Arimo"/>
              </a:rPr>
              <a:t>jednorazowym</a:t>
            </a:r>
            <a:r>
              <a:rPr lang="en-US" sz="1200">
                <a:solidFill>
                  <a:srgbClr val="000000"/>
                </a:solidFill>
                <a:latin typeface="Arimo"/>
              </a:rPr>
              <a:t> </a:t>
            </a:r>
            <a:r>
              <a:rPr lang="en-US" sz="1200" err="1">
                <a:solidFill>
                  <a:srgbClr val="000000"/>
                </a:solidFill>
                <a:latin typeface="Arimo"/>
              </a:rPr>
              <a:t>działaniu</a:t>
            </a:r>
            <a:r>
              <a:rPr lang="en-US" sz="1200">
                <a:solidFill>
                  <a:srgbClr val="000000"/>
                </a:solidFill>
                <a:latin typeface="Arimo"/>
              </a:rPr>
              <a:t> i tym </a:t>
            </a:r>
            <a:r>
              <a:rPr lang="en-US" sz="1200" err="1">
                <a:solidFill>
                  <a:srgbClr val="000000"/>
                </a:solidFill>
                <a:latin typeface="Arimo"/>
              </a:rPr>
              <a:t>samym</a:t>
            </a:r>
            <a:r>
              <a:rPr lang="en-US" sz="1200">
                <a:solidFill>
                  <a:srgbClr val="000000"/>
                </a:solidFill>
                <a:latin typeface="Arimo"/>
              </a:rPr>
              <a:t> </a:t>
            </a:r>
            <a:r>
              <a:rPr lang="en-US" sz="1200" err="1">
                <a:solidFill>
                  <a:srgbClr val="000000"/>
                </a:solidFill>
                <a:latin typeface="Arimo"/>
              </a:rPr>
              <a:t>chcemy</a:t>
            </a:r>
            <a:r>
              <a:rPr lang="en-US" sz="1200">
                <a:solidFill>
                  <a:srgbClr val="000000"/>
                </a:solidFill>
                <a:latin typeface="Arimo"/>
              </a:rPr>
              <a:t> </a:t>
            </a:r>
            <a:r>
              <a:rPr lang="en-US" sz="1200" err="1">
                <a:solidFill>
                  <a:srgbClr val="000000"/>
                </a:solidFill>
                <a:latin typeface="Arimo"/>
              </a:rPr>
              <a:t>rozwijać</a:t>
            </a:r>
            <a:r>
              <a:rPr lang="en-US" sz="1200">
                <a:solidFill>
                  <a:srgbClr val="000000"/>
                </a:solidFill>
                <a:latin typeface="Arimo"/>
              </a:rPr>
              <a:t> </a:t>
            </a:r>
            <a:r>
              <a:rPr lang="en-US" sz="1200" err="1">
                <a:solidFill>
                  <a:srgbClr val="000000"/>
                </a:solidFill>
                <a:latin typeface="Arimo"/>
              </a:rPr>
              <a:t>swoje</a:t>
            </a:r>
            <a:r>
              <a:rPr lang="en-US" sz="1200">
                <a:solidFill>
                  <a:srgbClr val="000000"/>
                </a:solidFill>
                <a:latin typeface="Arimo"/>
              </a:rPr>
              <a:t> doświadczenie w tym </a:t>
            </a:r>
            <a:r>
              <a:rPr lang="en-US" sz="1200" err="1">
                <a:solidFill>
                  <a:srgbClr val="000000"/>
                </a:solidFill>
                <a:latin typeface="Arimo"/>
              </a:rPr>
              <a:t>temacie</a:t>
            </a:r>
            <a:r>
              <a:rPr lang="en-US" sz="1200">
                <a:solidFill>
                  <a:srgbClr val="000000"/>
                </a:solidFill>
                <a:latin typeface="Arimo"/>
              </a:rPr>
              <a:t>. </a:t>
            </a:r>
            <a:r>
              <a:rPr lang="en-US" sz="1200" err="1">
                <a:solidFill>
                  <a:srgbClr val="000000"/>
                </a:solidFill>
                <a:latin typeface="Arimo"/>
              </a:rPr>
              <a:t>Szczególnie</a:t>
            </a:r>
            <a:r>
              <a:rPr lang="en-US" sz="1200">
                <a:solidFill>
                  <a:srgbClr val="000000"/>
                </a:solidFill>
                <a:latin typeface="Arimo"/>
              </a:rPr>
              <a:t> </a:t>
            </a:r>
            <a:r>
              <a:rPr lang="en-US" sz="1200" err="1">
                <a:solidFill>
                  <a:srgbClr val="000000"/>
                </a:solidFill>
                <a:latin typeface="Arimo"/>
              </a:rPr>
              <a:t>zależy</a:t>
            </a:r>
            <a:r>
              <a:rPr lang="en-US" sz="1200">
                <a:solidFill>
                  <a:srgbClr val="000000"/>
                </a:solidFill>
                <a:latin typeface="Arimo"/>
              </a:rPr>
              <a:t> </a:t>
            </a:r>
            <a:r>
              <a:rPr lang="en-US" sz="1200" err="1">
                <a:solidFill>
                  <a:srgbClr val="000000"/>
                </a:solidFill>
                <a:latin typeface="Arimo"/>
              </a:rPr>
              <a:t>nam</a:t>
            </a:r>
            <a:r>
              <a:rPr lang="en-US" sz="1200">
                <a:solidFill>
                  <a:srgbClr val="000000"/>
                </a:solidFill>
                <a:latin typeface="Arimo"/>
              </a:rPr>
              <a:t> na </a:t>
            </a:r>
            <a:r>
              <a:rPr lang="en-US" sz="1200" err="1">
                <a:solidFill>
                  <a:srgbClr val="000000"/>
                </a:solidFill>
                <a:latin typeface="Arimo"/>
              </a:rPr>
              <a:t>wzmacnianiu</a:t>
            </a:r>
            <a:r>
              <a:rPr lang="en-US" sz="1200">
                <a:solidFill>
                  <a:srgbClr val="000000"/>
                </a:solidFill>
                <a:latin typeface="Arimo"/>
              </a:rPr>
              <a:t> </a:t>
            </a:r>
            <a:r>
              <a:rPr lang="en-US" sz="1200" err="1">
                <a:solidFill>
                  <a:srgbClr val="000000"/>
                </a:solidFill>
                <a:latin typeface="Arimo"/>
              </a:rPr>
              <a:t>kompetencji</a:t>
            </a:r>
            <a:r>
              <a:rPr lang="en-US" sz="1200">
                <a:solidFill>
                  <a:srgbClr val="000000"/>
                </a:solidFill>
                <a:latin typeface="Arimo"/>
              </a:rPr>
              <a:t> </a:t>
            </a:r>
            <a:r>
              <a:rPr lang="en-US" sz="1200" err="1">
                <a:solidFill>
                  <a:srgbClr val="000000"/>
                </a:solidFill>
                <a:latin typeface="Arimo"/>
              </a:rPr>
              <a:t>punktów</a:t>
            </a:r>
            <a:r>
              <a:rPr lang="en-US" sz="1200">
                <a:solidFill>
                  <a:srgbClr val="000000"/>
                </a:solidFill>
                <a:latin typeface="Arimo"/>
              </a:rPr>
              <a:t> </a:t>
            </a:r>
            <a:r>
              <a:rPr lang="en-US" sz="1200" err="1">
                <a:solidFill>
                  <a:srgbClr val="000000"/>
                </a:solidFill>
                <a:latin typeface="Arimo"/>
              </a:rPr>
              <a:t>poradnictwa</a:t>
            </a:r>
            <a:r>
              <a:rPr lang="en-US" sz="1200">
                <a:solidFill>
                  <a:srgbClr val="000000"/>
                </a:solidFill>
                <a:latin typeface="Arimo"/>
              </a:rPr>
              <a:t> </a:t>
            </a:r>
            <a:r>
              <a:rPr lang="en-US" sz="1200" err="1">
                <a:solidFill>
                  <a:srgbClr val="000000"/>
                </a:solidFill>
                <a:latin typeface="Arimo"/>
              </a:rPr>
              <a:t>obywatelskiego</a:t>
            </a:r>
            <a:r>
              <a:rPr lang="en-US" sz="1200">
                <a:solidFill>
                  <a:srgbClr val="000000"/>
                </a:solidFill>
                <a:latin typeface="Arimo"/>
              </a:rPr>
              <a:t>, </a:t>
            </a:r>
            <a:r>
              <a:rPr lang="en-US" sz="1200" err="1">
                <a:solidFill>
                  <a:srgbClr val="000000"/>
                </a:solidFill>
                <a:latin typeface="Arimo"/>
              </a:rPr>
              <a:t>wymianie</a:t>
            </a:r>
            <a:r>
              <a:rPr lang="en-US" sz="1200">
                <a:solidFill>
                  <a:srgbClr val="000000"/>
                </a:solidFill>
                <a:latin typeface="Arimo"/>
              </a:rPr>
              <a:t> </a:t>
            </a:r>
            <a:r>
              <a:rPr lang="en-US" sz="1200" err="1">
                <a:solidFill>
                  <a:srgbClr val="000000"/>
                </a:solidFill>
                <a:latin typeface="Arimo"/>
              </a:rPr>
              <a:t>dobrych</a:t>
            </a:r>
            <a:r>
              <a:rPr lang="en-US" sz="1200">
                <a:solidFill>
                  <a:srgbClr val="000000"/>
                </a:solidFill>
                <a:latin typeface="Arimo"/>
              </a:rPr>
              <a:t> </a:t>
            </a:r>
            <a:r>
              <a:rPr lang="en-US" sz="1200" err="1">
                <a:solidFill>
                  <a:srgbClr val="000000"/>
                </a:solidFill>
                <a:latin typeface="Arimo"/>
              </a:rPr>
              <a:t>praktyk</a:t>
            </a:r>
            <a:r>
              <a:rPr lang="en-US" sz="1200">
                <a:solidFill>
                  <a:srgbClr val="000000"/>
                </a:solidFill>
                <a:latin typeface="Arimo"/>
              </a:rPr>
              <a:t>, </a:t>
            </a:r>
            <a:r>
              <a:rPr lang="en-US" sz="1200" err="1">
                <a:solidFill>
                  <a:srgbClr val="000000"/>
                </a:solidFill>
                <a:latin typeface="Arimo"/>
              </a:rPr>
              <a:t>edukowaniu</a:t>
            </a:r>
            <a:r>
              <a:rPr lang="en-US" sz="1200">
                <a:solidFill>
                  <a:srgbClr val="000000"/>
                </a:solidFill>
                <a:latin typeface="Arimo"/>
              </a:rPr>
              <a:t> </a:t>
            </a:r>
            <a:r>
              <a:rPr lang="en-US" sz="1200" err="1">
                <a:solidFill>
                  <a:srgbClr val="000000"/>
                </a:solidFill>
                <a:latin typeface="Arimo"/>
              </a:rPr>
              <a:t>pracodawców</a:t>
            </a:r>
            <a:r>
              <a:rPr lang="en-US" sz="1200">
                <a:solidFill>
                  <a:srgbClr val="000000"/>
                </a:solidFill>
                <a:latin typeface="Arimo"/>
              </a:rPr>
              <a:t> w </a:t>
            </a:r>
            <a:r>
              <a:rPr lang="en-US" sz="1200" err="1">
                <a:solidFill>
                  <a:srgbClr val="000000"/>
                </a:solidFill>
                <a:latin typeface="Arimo"/>
              </a:rPr>
              <a:t>temacie</a:t>
            </a:r>
            <a:r>
              <a:rPr lang="en-US" sz="1200">
                <a:solidFill>
                  <a:srgbClr val="000000"/>
                </a:solidFill>
                <a:latin typeface="Arimo"/>
              </a:rPr>
              <a:t> </a:t>
            </a:r>
            <a:r>
              <a:rPr lang="en-US" sz="1200" err="1">
                <a:solidFill>
                  <a:srgbClr val="000000"/>
                </a:solidFill>
                <a:latin typeface="Arimo"/>
              </a:rPr>
              <a:t>prewencji</a:t>
            </a:r>
            <a:r>
              <a:rPr lang="en-US" sz="1200">
                <a:solidFill>
                  <a:srgbClr val="000000"/>
                </a:solidFill>
                <a:latin typeface="Arimo"/>
              </a:rPr>
              <a:t> </a:t>
            </a:r>
            <a:r>
              <a:rPr lang="en-US" sz="1200" err="1">
                <a:solidFill>
                  <a:srgbClr val="000000"/>
                </a:solidFill>
                <a:latin typeface="Arimo"/>
              </a:rPr>
              <a:t>antymobbingowej</a:t>
            </a:r>
            <a:r>
              <a:rPr lang="en-US" sz="1200">
                <a:solidFill>
                  <a:srgbClr val="000000"/>
                </a:solidFill>
                <a:latin typeface="Arimo"/>
              </a:rPr>
              <a:t>, </a:t>
            </a:r>
            <a:r>
              <a:rPr lang="en-US" sz="1200" err="1">
                <a:solidFill>
                  <a:srgbClr val="000000"/>
                </a:solidFill>
                <a:latin typeface="Arimo"/>
              </a:rPr>
              <a:t>monitorowaniu</a:t>
            </a:r>
            <a:r>
              <a:rPr lang="en-US" sz="1200">
                <a:solidFill>
                  <a:srgbClr val="000000"/>
                </a:solidFill>
                <a:latin typeface="Arimo"/>
              </a:rPr>
              <a:t> </a:t>
            </a:r>
            <a:r>
              <a:rPr lang="en-US" sz="1200" err="1">
                <a:solidFill>
                  <a:srgbClr val="000000"/>
                </a:solidFill>
                <a:latin typeface="Arimo"/>
              </a:rPr>
              <a:t>efektywności</a:t>
            </a:r>
            <a:r>
              <a:rPr lang="en-US" sz="1200">
                <a:solidFill>
                  <a:srgbClr val="000000"/>
                </a:solidFill>
                <a:latin typeface="Arimo"/>
              </a:rPr>
              <a:t> </a:t>
            </a:r>
            <a:r>
              <a:rPr lang="en-US" sz="1200" err="1">
                <a:solidFill>
                  <a:srgbClr val="000000"/>
                </a:solidFill>
                <a:latin typeface="Arimo"/>
              </a:rPr>
              <a:t>stosowanych</a:t>
            </a:r>
            <a:r>
              <a:rPr lang="en-US" sz="1200">
                <a:solidFill>
                  <a:srgbClr val="000000"/>
                </a:solidFill>
                <a:latin typeface="Arimo"/>
              </a:rPr>
              <a:t> </a:t>
            </a:r>
            <a:r>
              <a:rPr lang="en-US" sz="1200" err="1">
                <a:solidFill>
                  <a:srgbClr val="000000"/>
                </a:solidFill>
                <a:latin typeface="Arimo"/>
              </a:rPr>
              <a:t>procedur</a:t>
            </a:r>
            <a:r>
              <a:rPr lang="en-US" sz="1200">
                <a:solidFill>
                  <a:srgbClr val="000000"/>
                </a:solidFill>
                <a:latin typeface="Arimo"/>
              </a:rPr>
              <a:t> </a:t>
            </a:r>
            <a:r>
              <a:rPr lang="en-US" sz="1200" err="1">
                <a:solidFill>
                  <a:srgbClr val="000000"/>
                </a:solidFill>
                <a:latin typeface="Arimo"/>
              </a:rPr>
              <a:t>antymobbingowych</a:t>
            </a:r>
            <a:r>
              <a:rPr lang="en-US" sz="1200">
                <a:solidFill>
                  <a:srgbClr val="000000"/>
                </a:solidFill>
                <a:latin typeface="Arimo"/>
              </a:rPr>
              <a:t> </a:t>
            </a:r>
            <a:r>
              <a:rPr lang="en-US" sz="1200" err="1">
                <a:solidFill>
                  <a:srgbClr val="000000"/>
                </a:solidFill>
                <a:latin typeface="Arimo"/>
              </a:rPr>
              <a:t>itp</a:t>
            </a:r>
            <a:r>
              <a:rPr lang="en-US" sz="1200">
                <a:solidFill>
                  <a:srgbClr val="000000"/>
                </a:solidFill>
                <a:latin typeface="Arimo"/>
              </a:rPr>
              <a:t>. </a:t>
            </a:r>
            <a:r>
              <a:rPr lang="en-US" sz="1200" err="1">
                <a:solidFill>
                  <a:srgbClr val="000000"/>
                </a:solidFill>
                <a:latin typeface="Arimo"/>
              </a:rPr>
              <a:t>Chcemy</a:t>
            </a:r>
            <a:r>
              <a:rPr lang="en-US" sz="1200">
                <a:solidFill>
                  <a:srgbClr val="000000"/>
                </a:solidFill>
                <a:latin typeface="Arimo"/>
              </a:rPr>
              <a:t> </a:t>
            </a:r>
            <a:r>
              <a:rPr lang="en-US" sz="1200" err="1">
                <a:solidFill>
                  <a:srgbClr val="000000"/>
                </a:solidFill>
                <a:latin typeface="Arimo"/>
              </a:rPr>
              <a:t>także</a:t>
            </a:r>
            <a:r>
              <a:rPr lang="en-US" sz="1200">
                <a:solidFill>
                  <a:srgbClr val="000000"/>
                </a:solidFill>
                <a:latin typeface="Arimo"/>
              </a:rPr>
              <a:t> </a:t>
            </a:r>
            <a:r>
              <a:rPr lang="en-US" sz="1200" err="1">
                <a:solidFill>
                  <a:srgbClr val="000000"/>
                </a:solidFill>
                <a:latin typeface="Arimo"/>
              </a:rPr>
              <a:t>wspierać</a:t>
            </a:r>
            <a:r>
              <a:rPr lang="en-US" sz="1200">
                <a:solidFill>
                  <a:srgbClr val="000000"/>
                </a:solidFill>
                <a:latin typeface="Arimo"/>
              </a:rPr>
              <a:t> i </a:t>
            </a:r>
            <a:r>
              <a:rPr lang="en-US" sz="1200" err="1">
                <a:solidFill>
                  <a:srgbClr val="000000"/>
                </a:solidFill>
                <a:latin typeface="Arimo"/>
              </a:rPr>
              <a:t>dotrzeć</a:t>
            </a:r>
            <a:r>
              <a:rPr lang="en-US" sz="1200">
                <a:solidFill>
                  <a:srgbClr val="000000"/>
                </a:solidFill>
                <a:latin typeface="Arimo"/>
              </a:rPr>
              <a:t> do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pracowników</a:t>
            </a:r>
            <a:r>
              <a:rPr lang="en-US" sz="1200">
                <a:solidFill>
                  <a:srgbClr val="000000"/>
                </a:solidFill>
                <a:latin typeface="Arimo"/>
              </a:rPr>
              <a:t> </a:t>
            </a:r>
            <a:r>
              <a:rPr lang="pl-PL" sz="1200">
                <a:solidFill>
                  <a:srgbClr val="000000"/>
                </a:solidFill>
                <a:latin typeface="Arimo"/>
              </a:rPr>
              <a:t>              </a:t>
            </a:r>
            <a:r>
              <a:rPr lang="en-US" sz="1200">
                <a:solidFill>
                  <a:srgbClr val="000000"/>
                </a:solidFill>
                <a:latin typeface="Arimo"/>
              </a:rPr>
              <a:t>z </a:t>
            </a:r>
            <a:r>
              <a:rPr lang="en-US" sz="1200" err="1">
                <a:solidFill>
                  <a:srgbClr val="000000"/>
                </a:solidFill>
                <a:latin typeface="Arimo"/>
              </a:rPr>
              <a:t>mniejszych</a:t>
            </a:r>
            <a:r>
              <a:rPr lang="en-US" sz="1200">
                <a:solidFill>
                  <a:srgbClr val="000000"/>
                </a:solidFill>
                <a:latin typeface="Arimo"/>
              </a:rPr>
              <a:t> </a:t>
            </a:r>
            <a:r>
              <a:rPr lang="en-US" sz="1200" err="1">
                <a:solidFill>
                  <a:srgbClr val="000000"/>
                </a:solidFill>
                <a:latin typeface="Arimo"/>
              </a:rPr>
              <a:t>miejscowości</a:t>
            </a:r>
            <a:r>
              <a:rPr lang="en-US" sz="1200">
                <a:solidFill>
                  <a:srgbClr val="000000"/>
                </a:solidFill>
                <a:latin typeface="Arimo"/>
              </a:rPr>
              <a:t>, dla </a:t>
            </a:r>
            <a:r>
              <a:rPr lang="en-US" sz="1200" err="1">
                <a:solidFill>
                  <a:srgbClr val="000000"/>
                </a:solidFill>
                <a:latin typeface="Arimo"/>
              </a:rPr>
              <a:t>których</a:t>
            </a:r>
            <a:r>
              <a:rPr lang="en-US" sz="1200">
                <a:solidFill>
                  <a:srgbClr val="000000"/>
                </a:solidFill>
                <a:latin typeface="Arimo"/>
              </a:rPr>
              <a:t> </a:t>
            </a:r>
            <a:r>
              <a:rPr lang="en-US" sz="1200" err="1">
                <a:solidFill>
                  <a:srgbClr val="000000"/>
                </a:solidFill>
                <a:latin typeface="Arimo"/>
              </a:rPr>
              <a:t>możliwość</a:t>
            </a:r>
            <a:r>
              <a:rPr lang="en-US" sz="1200">
                <a:solidFill>
                  <a:srgbClr val="000000"/>
                </a:solidFill>
                <a:latin typeface="Arimo"/>
              </a:rPr>
              <a:t> </a:t>
            </a:r>
            <a:r>
              <a:rPr lang="en-US" sz="1200" err="1">
                <a:solidFill>
                  <a:srgbClr val="000000"/>
                </a:solidFill>
                <a:latin typeface="Arimo"/>
              </a:rPr>
              <a:t>skorzystania</a:t>
            </a:r>
            <a:r>
              <a:rPr lang="en-US" sz="1200">
                <a:solidFill>
                  <a:srgbClr val="000000"/>
                </a:solidFill>
                <a:latin typeface="Arimo"/>
              </a:rPr>
              <a:t> z </a:t>
            </a:r>
            <a:r>
              <a:rPr lang="en-US" sz="1200" err="1">
                <a:solidFill>
                  <a:srgbClr val="000000"/>
                </a:solidFill>
                <a:latin typeface="Arimo"/>
              </a:rPr>
              <a:t>bezpłatnego</a:t>
            </a:r>
            <a:r>
              <a:rPr lang="en-US" sz="1200">
                <a:solidFill>
                  <a:srgbClr val="000000"/>
                </a:solidFill>
                <a:latin typeface="Arimo"/>
              </a:rPr>
              <a:t> </a:t>
            </a:r>
            <a:r>
              <a:rPr lang="en-US" sz="1200" err="1">
                <a:solidFill>
                  <a:srgbClr val="000000"/>
                </a:solidFill>
                <a:latin typeface="Arimo"/>
              </a:rPr>
              <a:t>doradztwa</a:t>
            </a:r>
            <a:r>
              <a:rPr lang="en-US" sz="1200">
                <a:solidFill>
                  <a:srgbClr val="000000"/>
                </a:solidFill>
                <a:latin typeface="Arimo"/>
              </a:rPr>
              <a:t> jest </a:t>
            </a:r>
            <a:r>
              <a:rPr lang="en-US" sz="1200" err="1">
                <a:solidFill>
                  <a:srgbClr val="000000"/>
                </a:solidFill>
                <a:latin typeface="Arimo"/>
              </a:rPr>
              <a:t>często</a:t>
            </a:r>
            <a:r>
              <a:rPr lang="en-US" sz="1200">
                <a:solidFill>
                  <a:srgbClr val="000000"/>
                </a:solidFill>
                <a:latin typeface="Arimo"/>
              </a:rPr>
              <a:t> </a:t>
            </a:r>
            <a:r>
              <a:rPr lang="en-US" sz="1200" err="1">
                <a:solidFill>
                  <a:srgbClr val="000000"/>
                </a:solidFill>
                <a:latin typeface="Arimo"/>
              </a:rPr>
              <a:t>jedynym</a:t>
            </a:r>
            <a:r>
              <a:rPr lang="en-US" sz="1200">
                <a:solidFill>
                  <a:srgbClr val="000000"/>
                </a:solidFill>
                <a:latin typeface="Arimo"/>
              </a:rPr>
              <a:t> </a:t>
            </a:r>
            <a:r>
              <a:rPr lang="en-US" sz="1200" err="1">
                <a:solidFill>
                  <a:srgbClr val="000000"/>
                </a:solidFill>
                <a:latin typeface="Arimo"/>
              </a:rPr>
              <a:t>sposobem</a:t>
            </a:r>
            <a:r>
              <a:rPr lang="en-US" sz="1200">
                <a:solidFill>
                  <a:srgbClr val="000000"/>
                </a:solidFill>
                <a:latin typeface="Arimo"/>
              </a:rPr>
              <a:t> </a:t>
            </a:r>
            <a:r>
              <a:rPr lang="en-US" sz="1200" err="1">
                <a:solidFill>
                  <a:srgbClr val="000000"/>
                </a:solidFill>
                <a:latin typeface="Arimo"/>
              </a:rPr>
              <a:t>zawalczenia</a:t>
            </a:r>
            <a:r>
              <a:rPr lang="en-US" sz="1200">
                <a:solidFill>
                  <a:srgbClr val="000000"/>
                </a:solidFill>
                <a:latin typeface="Arimo"/>
              </a:rPr>
              <a:t> o </a:t>
            </a:r>
            <a:r>
              <a:rPr lang="en-US" sz="1200" err="1">
                <a:solidFill>
                  <a:srgbClr val="000000"/>
                </a:solidFill>
                <a:latin typeface="Arimo"/>
              </a:rPr>
              <a:t>swoją</a:t>
            </a:r>
            <a:r>
              <a:rPr lang="en-US" sz="1200">
                <a:solidFill>
                  <a:srgbClr val="000000"/>
                </a:solidFill>
                <a:latin typeface="Arimo"/>
              </a:rPr>
              <a:t> </a:t>
            </a:r>
            <a:r>
              <a:rPr lang="en-US" sz="1200" err="1">
                <a:solidFill>
                  <a:srgbClr val="000000"/>
                </a:solidFill>
                <a:latin typeface="Arimo"/>
              </a:rPr>
              <a:t>godność</a:t>
            </a:r>
            <a:r>
              <a:rPr lang="en-US" sz="1200">
                <a:solidFill>
                  <a:srgbClr val="000000"/>
                </a:solidFill>
                <a:latin typeface="Arimo"/>
              </a:rPr>
              <a:t> </a:t>
            </a:r>
            <a:r>
              <a:rPr lang="en-US" sz="1200" err="1">
                <a:solidFill>
                  <a:srgbClr val="000000"/>
                </a:solidFill>
                <a:latin typeface="Arimo"/>
              </a:rPr>
              <a:t>pracowniczą</a:t>
            </a:r>
            <a:r>
              <a:rPr lang="en-US" sz="1200">
                <a:solidFill>
                  <a:srgbClr val="000000"/>
                </a:solidFill>
                <a:latin typeface="Arimo"/>
              </a:rPr>
              <a:t>.</a:t>
            </a: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nSpc>
                <a:spcPts val="1770"/>
              </a:lnSpc>
            </a:pPr>
            <a:endParaRPr lang="en-US" sz="1264">
              <a:solidFill>
                <a:srgbClr val="000000"/>
              </a:solidFill>
              <a:latin typeface="Arimo"/>
            </a:endParaRPr>
          </a:p>
        </p:txBody>
      </p:sp>
      <p:sp>
        <p:nvSpPr>
          <p:cNvPr id="12" name="TextBox 12"/>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3" name="TextBox 13"/>
          <p:cNvSpPr txBox="1"/>
          <p:nvPr/>
        </p:nvSpPr>
        <p:spPr>
          <a:xfrm>
            <a:off x="7198016" y="9654659"/>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9968" r="-59968"/>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730753" y="5055781"/>
            <a:ext cx="4098494" cy="1019175"/>
          </a:xfrm>
          <a:prstGeom prst="rect">
            <a:avLst/>
          </a:prstGeom>
        </p:spPr>
        <p:txBody>
          <a:bodyPr lIns="0" tIns="0" rIns="0" bIns="0" rtlCol="0" anchor="t">
            <a:spAutoFit/>
          </a:bodyPr>
          <a:lstStyle/>
          <a:p>
            <a:pPr algn="ctr">
              <a:lnSpc>
                <a:spcPts val="3959"/>
              </a:lnSpc>
              <a:spcBef>
                <a:spcPct val="0"/>
              </a:spcBef>
            </a:pPr>
            <a:r>
              <a:rPr lang="en-US" sz="3299" spc="-131">
                <a:solidFill>
                  <a:srgbClr val="333F48"/>
                </a:solidFill>
                <a:latin typeface="Arimo Bold"/>
              </a:rPr>
              <a:t>5. Procedura Fundacji z Radą – pełna wersja</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 y="1375135"/>
            <a:ext cx="7556501"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0"/>
            <a:ext cx="7556500" cy="986913"/>
            <a:chOff x="0" y="0"/>
            <a:chExt cx="2805794" cy="353687"/>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521376" y="2530164"/>
            <a:ext cx="6552413" cy="1245997"/>
          </a:xfrm>
          <a:prstGeom prst="rect">
            <a:avLst/>
          </a:prstGeom>
        </p:spPr>
        <p:txBody>
          <a:bodyPr lIns="0" tIns="0" rIns="0" bIns="0" rtlCol="0" anchor="t">
            <a:spAutoFit/>
          </a:bodyPr>
          <a:lstStyle/>
          <a:p>
            <a:pPr algn="ctr">
              <a:lnSpc>
                <a:spcPts val="1273"/>
              </a:lnSpc>
            </a:pPr>
            <a:endParaRPr/>
          </a:p>
          <a:p>
            <a:pPr algn="ctr">
              <a:lnSpc>
                <a:spcPts val="1273"/>
              </a:lnSpc>
            </a:pPr>
            <a:r>
              <a:rPr lang="en-US" sz="1299" spc="-51">
                <a:solidFill>
                  <a:srgbClr val="000000"/>
                </a:solidFill>
                <a:latin typeface="Arimo Bold"/>
              </a:rPr>
              <a:t>PROCEDURA PRZECIWDZIAŁANIA ZJAWISKOM NIEPOŻĄDANYM </a:t>
            </a:r>
          </a:p>
          <a:p>
            <a:pPr algn="ctr">
              <a:lnSpc>
                <a:spcPts val="1273"/>
              </a:lnSpc>
            </a:pPr>
            <a:r>
              <a:rPr lang="en-US" sz="1299" spc="-51">
                <a:solidFill>
                  <a:srgbClr val="000000"/>
                </a:solidFill>
                <a:latin typeface="Arimo Bold"/>
              </a:rPr>
              <a:t>W ZATRUDNIENIU/ZLECENIU LUB ZAANGAŻOWANIU WOLONTARYJNYM</a:t>
            </a:r>
          </a:p>
          <a:p>
            <a:pPr algn="ctr">
              <a:lnSpc>
                <a:spcPts val="1273"/>
              </a:lnSpc>
            </a:pPr>
            <a:r>
              <a:rPr lang="en-US" sz="1299" spc="-51">
                <a:solidFill>
                  <a:srgbClr val="000000"/>
                </a:solidFill>
                <a:latin typeface="Arimo Bold"/>
              </a:rPr>
              <a:t>W FUNDACJI „.....................................................” </a:t>
            </a:r>
          </a:p>
          <a:p>
            <a:pPr algn="ctr">
              <a:lnSpc>
                <a:spcPts val="1273"/>
              </a:lnSpc>
            </a:pPr>
            <a:endParaRPr lang="en-US" sz="1299" spc="-51">
              <a:solidFill>
                <a:srgbClr val="000000"/>
              </a:solidFill>
              <a:latin typeface="Arimo Bold"/>
            </a:endParaRPr>
          </a:p>
          <a:p>
            <a:pPr algn="ctr">
              <a:lnSpc>
                <a:spcPts val="1273"/>
              </a:lnSpc>
            </a:pPr>
            <a:endParaRPr lang="en-US" sz="1299" spc="-51">
              <a:solidFill>
                <a:srgbClr val="000000"/>
              </a:solidFill>
              <a:latin typeface="Arimo Bold"/>
            </a:endParaRPr>
          </a:p>
          <a:p>
            <a:pPr algn="ctr">
              <a:lnSpc>
                <a:spcPts val="1273"/>
              </a:lnSpc>
            </a:pPr>
            <a:endParaRPr lang="en-US" sz="1299" spc="-51">
              <a:solidFill>
                <a:srgbClr val="000000"/>
              </a:solidFill>
              <a:latin typeface="Arimo Bold"/>
            </a:endParaRPr>
          </a:p>
          <a:p>
            <a:pPr algn="just">
              <a:lnSpc>
                <a:spcPts val="1273"/>
              </a:lnSpc>
            </a:pPr>
            <a:endParaRPr lang="en-US" sz="1299" spc="-51">
              <a:solidFill>
                <a:srgbClr val="000000"/>
              </a:solidFill>
              <a:latin typeface="Arimo Bold"/>
            </a:endParaRP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964780" y="1639476"/>
            <a:ext cx="5630441" cy="209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Fundacji z Radą – pełna wersja</a:t>
            </a:r>
          </a:p>
        </p:txBody>
      </p:sp>
      <p:sp>
        <p:nvSpPr>
          <p:cNvPr id="18" name="TextBox 18"/>
          <p:cNvSpPr txBox="1"/>
          <p:nvPr/>
        </p:nvSpPr>
        <p:spPr>
          <a:xfrm>
            <a:off x="5448459" y="2973440"/>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19" name="TextBox 19"/>
          <p:cNvSpPr txBox="1"/>
          <p:nvPr/>
        </p:nvSpPr>
        <p:spPr>
          <a:xfrm>
            <a:off x="545329" y="2293569"/>
            <a:ext cx="5114022" cy="180975"/>
          </a:xfrm>
          <a:prstGeom prst="rect">
            <a:avLst/>
          </a:prstGeom>
        </p:spPr>
        <p:txBody>
          <a:bodyPr lIns="0" tIns="0" rIns="0" bIns="0" rtlCol="0" anchor="t">
            <a:spAutoFit/>
          </a:bodyPr>
          <a:lstStyle/>
          <a:p>
            <a:pPr>
              <a:lnSpc>
                <a:spcPts val="1320"/>
              </a:lnSpc>
              <a:spcBef>
                <a:spcPct val="0"/>
              </a:spcBef>
            </a:pPr>
            <a:r>
              <a:rPr lang="en-US" sz="1100" spc="-44">
                <a:solidFill>
                  <a:srgbClr val="34414A"/>
                </a:solidFill>
                <a:latin typeface="Arimo"/>
              </a:rPr>
              <a:t>Załącznik do Uchwały Zarządu Fundacji z dnia.....................................</a:t>
            </a:r>
          </a:p>
        </p:txBody>
      </p:sp>
      <p:sp>
        <p:nvSpPr>
          <p:cNvPr id="20" name="TextBox 20"/>
          <p:cNvSpPr txBox="1"/>
          <p:nvPr/>
        </p:nvSpPr>
        <p:spPr>
          <a:xfrm>
            <a:off x="2758605" y="3379669"/>
            <a:ext cx="2125861"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a:t>
            </a:r>
          </a:p>
          <a:p>
            <a:pPr algn="ctr">
              <a:lnSpc>
                <a:spcPts val="1439"/>
              </a:lnSpc>
              <a:spcBef>
                <a:spcPct val="0"/>
              </a:spcBef>
            </a:pPr>
            <a:r>
              <a:rPr lang="en-US" sz="1200" spc="-48">
                <a:solidFill>
                  <a:srgbClr val="000000"/>
                </a:solidFill>
                <a:latin typeface="Arimo Bold"/>
              </a:rPr>
              <a:t>POSTANOWIENIA OGÓLNE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§1</a:t>
            </a:r>
          </a:p>
          <a:p>
            <a:pPr algn="ctr">
              <a:lnSpc>
                <a:spcPts val="1439"/>
              </a:lnSpc>
              <a:spcBef>
                <a:spcPct val="0"/>
              </a:spcBef>
            </a:pPr>
            <a:r>
              <a:rPr lang="en-US" sz="1200" spc="-48">
                <a:solidFill>
                  <a:srgbClr val="000000"/>
                </a:solidFill>
                <a:latin typeface="Arimo Bold"/>
              </a:rPr>
              <a:t>Cel i zakres działania Procedury</a:t>
            </a: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62</a:t>
            </a:r>
          </a:p>
        </p:txBody>
      </p:sp>
      <p:sp>
        <p:nvSpPr>
          <p:cNvPr id="22" name="TextBox 22"/>
          <p:cNvSpPr txBox="1"/>
          <p:nvPr/>
        </p:nvSpPr>
        <p:spPr>
          <a:xfrm>
            <a:off x="3897863" y="453337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3" name="TextBox 23"/>
          <p:cNvSpPr txBox="1"/>
          <p:nvPr/>
        </p:nvSpPr>
        <p:spPr>
          <a:xfrm>
            <a:off x="545329" y="4563127"/>
            <a:ext cx="6528459" cy="39890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1. Fundacja „.....................................................”  podejmuje starania, by środowisko pracy, zleceń lub zaangażowania w ramach wolontariatu było wolne od mobbingu i dyskryminacji oraz innych form przemocy.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2. Fundacja „.....................................................” nie akceptuje mobbingu, dyskryminacji, ani żadnych innych form przemocy fizycznej lub psychicznej.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3. Procedura przeciwdziałania mobbingowi i dyskryminacji, określana dalej jako „Procedura”, stanowi wewnętrzną regulację i ustala zasady przeciwdziałania tym zjawiskom w Fundacji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4. Fundacja jako pracodawca, realizując obowiązek określony w art. 94¹ Kodeksu pracy, udostępnia pracownikom tekst przepisów dotyczących równego traktowania w zatrudnieniu, który stanowi Załącznik nr 1 do Procedury.</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5. Fundacja jako zleceniodawca lub organizator wolontariatu w sprawach naruszających prawa    i bezpieczeństwo zleceniobiorców lub wolontariuszy zastosuje przepisy ustawy z dnia 23 kwietnia 1964 r. – Kodeks Cywilny lub odwoła się do Ustawy o działalności pożytku publicznego                i o wolontariacie z dnia 24 kwietnia 2003 r. </a:t>
            </a:r>
          </a:p>
        </p:txBody>
      </p:sp>
      <p:sp>
        <p:nvSpPr>
          <p:cNvPr id="24" name="TextBox 24"/>
          <p:cNvSpPr txBox="1"/>
          <p:nvPr/>
        </p:nvSpPr>
        <p:spPr>
          <a:xfrm>
            <a:off x="3866672" y="540250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5" name="TextBox 25"/>
          <p:cNvSpPr txBox="1"/>
          <p:nvPr/>
        </p:nvSpPr>
        <p:spPr>
          <a:xfrm>
            <a:off x="2929664" y="646005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nvGrpSpPr>
          <p:cNvPr id="28" name="Grupa 27">
            <a:extLst>
              <a:ext uri="{FF2B5EF4-FFF2-40B4-BE49-F238E27FC236}">
                <a16:creationId xmlns:a16="http://schemas.microsoft.com/office/drawing/2014/main" id="{B9687483-E8CC-661C-3E58-77C51EADDA62}"/>
              </a:ext>
            </a:extLst>
          </p:cNvPr>
          <p:cNvGrpSpPr/>
          <p:nvPr/>
        </p:nvGrpSpPr>
        <p:grpSpPr>
          <a:xfrm>
            <a:off x="497422" y="9444581"/>
            <a:ext cx="6195363" cy="193758"/>
            <a:chOff x="497422" y="9444581"/>
            <a:chExt cx="6195363" cy="193758"/>
          </a:xfrm>
        </p:grpSpPr>
        <p:sp>
          <p:nvSpPr>
            <p:cNvPr id="26" name="TextBox 14">
              <a:extLst>
                <a:ext uri="{FF2B5EF4-FFF2-40B4-BE49-F238E27FC236}">
                  <a16:creationId xmlns:a16="http://schemas.microsoft.com/office/drawing/2014/main" id="{C53253B3-7F0E-CDF7-74ED-5DFEF00BFF03}"/>
                </a:ext>
              </a:extLst>
            </p:cNvPr>
            <p:cNvSpPr txBox="1"/>
            <p:nvPr/>
          </p:nvSpPr>
          <p:spPr>
            <a:xfrm>
              <a:off x="568576" y="9474336"/>
              <a:ext cx="6124209" cy="164003"/>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Fundacji</a:t>
              </a:r>
            </a:p>
          </p:txBody>
        </p:sp>
        <p:sp>
          <p:nvSpPr>
            <p:cNvPr id="27" name="TextBox 15">
              <a:extLst>
                <a:ext uri="{FF2B5EF4-FFF2-40B4-BE49-F238E27FC236}">
                  <a16:creationId xmlns:a16="http://schemas.microsoft.com/office/drawing/2014/main" id="{CB3B445D-1C89-08B9-3A47-A5B897A1888D}"/>
                </a:ext>
              </a:extLst>
            </p:cNvPr>
            <p:cNvSpPr txBox="1"/>
            <p:nvPr/>
          </p:nvSpPr>
          <p:spPr>
            <a:xfrm>
              <a:off x="497422"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68576" y="9474336"/>
            <a:ext cx="6124209" cy="164003"/>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Fundacji</a:t>
            </a:r>
          </a:p>
        </p:txBody>
      </p:sp>
      <p:sp>
        <p:nvSpPr>
          <p:cNvPr id="15" name="TextBox 15"/>
          <p:cNvSpPr txBox="1"/>
          <p:nvPr/>
        </p:nvSpPr>
        <p:spPr>
          <a:xfrm>
            <a:off x="497422"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6" name="TextBox 16"/>
          <p:cNvSpPr txBox="1"/>
          <p:nvPr/>
        </p:nvSpPr>
        <p:spPr>
          <a:xfrm>
            <a:off x="1597281" y="3147300"/>
            <a:ext cx="5421474"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wspieranie działań sprzyjających budowaniu pozytywnych relacji między pracownikami/zleceniobiorcami/ wolontariuszami;</a:t>
            </a:r>
          </a:p>
        </p:txBody>
      </p:sp>
      <p:sp>
        <p:nvSpPr>
          <p:cNvPr id="17" name="TextBox 17"/>
          <p:cNvSpPr txBox="1"/>
          <p:nvPr/>
        </p:nvSpPr>
        <p:spPr>
          <a:xfrm>
            <a:off x="1394046" y="316635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a. </a:t>
            </a:r>
          </a:p>
        </p:txBody>
      </p:sp>
      <p:sp>
        <p:nvSpPr>
          <p:cNvPr id="18" name="TextBox 18"/>
          <p:cNvSpPr txBox="1"/>
          <p:nvPr/>
        </p:nvSpPr>
        <p:spPr>
          <a:xfrm>
            <a:off x="1394046" y="3644835"/>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b.</a:t>
            </a:r>
          </a:p>
        </p:txBody>
      </p:sp>
      <p:sp>
        <p:nvSpPr>
          <p:cNvPr id="19" name="TextBox 19"/>
          <p:cNvSpPr txBox="1"/>
          <p:nvPr/>
        </p:nvSpPr>
        <p:spPr>
          <a:xfrm>
            <a:off x="1597281" y="3644835"/>
            <a:ext cx="5421474"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budowanie poczucia odpowiedzialności wśród pracowników/ zleceniobiorców/ wolontariuszy za poprawną komunikację oraz dobrą współpracę;</a:t>
            </a:r>
          </a:p>
          <a:p>
            <a:pPr algn="just">
              <a:lnSpc>
                <a:spcPts val="1679"/>
              </a:lnSpc>
            </a:pPr>
            <a:endParaRPr lang="en-US" sz="1200">
              <a:solidFill>
                <a:srgbClr val="000000"/>
              </a:solidFill>
              <a:latin typeface="Arimo"/>
            </a:endParaRPr>
          </a:p>
        </p:txBody>
      </p:sp>
      <p:sp>
        <p:nvSpPr>
          <p:cNvPr id="20" name="TextBox 20"/>
          <p:cNvSpPr txBox="1"/>
          <p:nvPr/>
        </p:nvSpPr>
        <p:spPr>
          <a:xfrm>
            <a:off x="1394046" y="4166494"/>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c.</a:t>
            </a:r>
          </a:p>
        </p:txBody>
      </p:sp>
      <p:sp>
        <p:nvSpPr>
          <p:cNvPr id="21" name="TextBox 21"/>
          <p:cNvSpPr txBox="1"/>
          <p:nvPr/>
        </p:nvSpPr>
        <p:spPr>
          <a:xfrm>
            <a:off x="1597281" y="4166494"/>
            <a:ext cx="5421474"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uświadamianie pracownikom/zleceniobiorcom/wolontariuszom negatywnych skutków działań dyskryminujących i mobbingowych;</a:t>
            </a:r>
          </a:p>
          <a:p>
            <a:pPr algn="just">
              <a:lnSpc>
                <a:spcPts val="1679"/>
              </a:lnSpc>
            </a:pPr>
            <a:endParaRPr lang="en-US" sz="1200">
              <a:solidFill>
                <a:srgbClr val="000000"/>
              </a:solidFill>
              <a:latin typeface="Arimo"/>
            </a:endParaRPr>
          </a:p>
        </p:txBody>
      </p:sp>
      <p:sp>
        <p:nvSpPr>
          <p:cNvPr id="22" name="TextBox 22"/>
          <p:cNvSpPr txBox="1"/>
          <p:nvPr/>
        </p:nvSpPr>
        <p:spPr>
          <a:xfrm>
            <a:off x="1394046" y="4709730"/>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d.</a:t>
            </a:r>
          </a:p>
        </p:txBody>
      </p:sp>
      <p:sp>
        <p:nvSpPr>
          <p:cNvPr id="23" name="TextBox 23"/>
          <p:cNvSpPr txBox="1"/>
          <p:nvPr/>
        </p:nvSpPr>
        <p:spPr>
          <a:xfrm>
            <a:off x="1597281" y="4709730"/>
            <a:ext cx="5421474"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ochronę pracowników/zleceniobiorców/wolontariuszy przed dyskryminacją                      i mobbingiem w miejscu pracy/zaangażowania, bez względu na charakter wykonywanej pracy/zaangażowania lub zakres wykonywanych czynności;</a:t>
            </a:r>
          </a:p>
        </p:txBody>
      </p:sp>
      <p:sp>
        <p:nvSpPr>
          <p:cNvPr id="24" name="TextBox 24"/>
          <p:cNvSpPr txBox="1"/>
          <p:nvPr/>
        </p:nvSpPr>
        <p:spPr>
          <a:xfrm>
            <a:off x="1394046" y="5446654"/>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e.</a:t>
            </a:r>
          </a:p>
        </p:txBody>
      </p:sp>
      <p:sp>
        <p:nvSpPr>
          <p:cNvPr id="25" name="TextBox 25"/>
          <p:cNvSpPr txBox="1"/>
          <p:nvPr/>
        </p:nvSpPr>
        <p:spPr>
          <a:xfrm>
            <a:off x="1394046" y="6005332"/>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f.</a:t>
            </a:r>
          </a:p>
        </p:txBody>
      </p:sp>
      <p:sp>
        <p:nvSpPr>
          <p:cNvPr id="26" name="TextBox 26"/>
          <p:cNvSpPr txBox="1"/>
          <p:nvPr/>
        </p:nvSpPr>
        <p:spPr>
          <a:xfrm>
            <a:off x="1597281" y="5987023"/>
            <a:ext cx="5552844"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pomoc i wsparcie pracownikom/zleceniobiorcom/wolontariuszom zgłaszającym obawę naruszenia ich godności.</a:t>
            </a:r>
          </a:p>
          <a:p>
            <a:pPr algn="just">
              <a:lnSpc>
                <a:spcPts val="1679"/>
              </a:lnSpc>
            </a:pPr>
            <a:endParaRPr lang="en-US" sz="1200">
              <a:solidFill>
                <a:srgbClr val="000000"/>
              </a:solidFill>
              <a:latin typeface="Arimo"/>
            </a:endParaRPr>
          </a:p>
        </p:txBody>
      </p:sp>
      <p:sp>
        <p:nvSpPr>
          <p:cNvPr id="27" name="TextBox 27"/>
          <p:cNvSpPr txBox="1"/>
          <p:nvPr/>
        </p:nvSpPr>
        <p:spPr>
          <a:xfrm>
            <a:off x="3631602" y="6669348"/>
            <a:ext cx="5804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a:solidFill>
                  <a:srgbClr val="000000"/>
                </a:solidFill>
                <a:latin typeface="Arimo Bold"/>
              </a:rPr>
              <a:t>Definicje</a:t>
            </a:r>
          </a:p>
        </p:txBody>
      </p:sp>
      <p:sp>
        <p:nvSpPr>
          <p:cNvPr id="28" name="TextBox 28"/>
          <p:cNvSpPr txBox="1"/>
          <p:nvPr/>
        </p:nvSpPr>
        <p:spPr>
          <a:xfrm>
            <a:off x="1106511" y="7174173"/>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29" name="TextBox 29"/>
          <p:cNvSpPr txBox="1"/>
          <p:nvPr/>
        </p:nvSpPr>
        <p:spPr>
          <a:xfrm>
            <a:off x="679033" y="7636773"/>
            <a:ext cx="6471092" cy="18288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r>
              <a:rPr lang="en-US" sz="1200" spc="-48">
                <a:solidFill>
                  <a:srgbClr val="000000"/>
                </a:solidFill>
                <a:latin typeface="Arimo Bold"/>
              </a:rPr>
              <a:t> „Kodeks pracy” lub „KP”</a:t>
            </a:r>
            <a:r>
              <a:rPr lang="en-US" sz="1200" spc="-48">
                <a:solidFill>
                  <a:srgbClr val="000000"/>
                </a:solidFill>
                <a:latin typeface="Arimo"/>
              </a:rPr>
              <a:t> – obowiązujący akt normatywny uchwalony 26 czerwca 1974 r. jako Kodeks pracy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a:t>
            </a:r>
            <a:r>
              <a:rPr lang="en-US" sz="1200" spc="-48">
                <a:solidFill>
                  <a:srgbClr val="000000"/>
                </a:solidFill>
                <a:latin typeface="Arimo Bold"/>
              </a:rPr>
              <a:t> „Kodeks cywilny” – </a:t>
            </a:r>
            <a:r>
              <a:rPr lang="en-US" sz="1200" spc="-48">
                <a:solidFill>
                  <a:srgbClr val="000000"/>
                </a:solidFill>
                <a:latin typeface="Arimo"/>
              </a:rPr>
              <a:t>obowiązujący akt normatywny uchwalony  23 kwietnia 1964 r. jako Kodeks cywilny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„Ustawa o działalności pożytku publicznego i o wolontariacie” </a:t>
            </a:r>
            <a:r>
              <a:rPr lang="en-US" sz="1200" spc="-48">
                <a:solidFill>
                  <a:srgbClr val="000000"/>
                </a:solidFill>
                <a:latin typeface="Arimo"/>
              </a:rPr>
              <a:t>- Ustawa z dnia 24 kwietnia </a:t>
            </a:r>
          </a:p>
          <a:p>
            <a:pPr algn="just">
              <a:lnSpc>
                <a:spcPts val="1439"/>
              </a:lnSpc>
              <a:spcBef>
                <a:spcPct val="0"/>
              </a:spcBef>
            </a:pPr>
            <a:r>
              <a:rPr lang="en-US" sz="1200" spc="-48">
                <a:solidFill>
                  <a:srgbClr val="000000"/>
                </a:solidFill>
                <a:latin typeface="Arimo"/>
              </a:rPr>
              <a:t>2003 r., regulująca działalność pożytku publicznego, w tym organizacji pożytku publicznego, oraz sposób sprawowania nadzoru nad działalnością pożytku publicznego;</a:t>
            </a: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1597281" y="5446654"/>
            <a:ext cx="5421474"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ograniczanie i eliminowanie konfliktów naruszających zasady współżycia społecznego oraz ich szkodliwych następstw;</a:t>
            </a:r>
          </a:p>
          <a:p>
            <a:pPr algn="just">
              <a:lnSpc>
                <a:spcPts val="1679"/>
              </a:lnSpc>
            </a:pPr>
            <a:endParaRPr lang="en-US" sz="1200">
              <a:solidFill>
                <a:srgbClr val="000000"/>
              </a:solidFill>
              <a:latin typeface="Arimo"/>
            </a:endParaRPr>
          </a:p>
        </p:txBody>
      </p:sp>
      <p:sp>
        <p:nvSpPr>
          <p:cNvPr id="31" name="TextBox 3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63</a:t>
            </a:r>
          </a:p>
        </p:txBody>
      </p:sp>
      <p:sp>
        <p:nvSpPr>
          <p:cNvPr id="32" name="TextBox 32"/>
          <p:cNvSpPr txBox="1"/>
          <p:nvPr/>
        </p:nvSpPr>
        <p:spPr>
          <a:xfrm>
            <a:off x="497422" y="1358088"/>
            <a:ext cx="6521333" cy="16840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6. Fundacja „.....................................................” dzięki wdrożeniu Procedury potępia i uznaje za szkodliwe i niedopuszczalne działania mające znamiona dyskryminacji i mobbingu, naruszające godność pracowników, zleceniobiorców i wolontariuszy oraz wszelkie eskalowanie sytuacji konfliktowych, naruszających zasady współżycia społecznego w środowisku pracowniczym          i osób realizujących zlecenia i wolontariat.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7. Wdrożenie Procedury, tym samym przeciwdziałanie wszelkim przejawom sytuacji noszących znamiona dyskryminacji lub mobbingu następuje m.in. poprzez:</a:t>
            </a:r>
          </a:p>
        </p:txBody>
      </p:sp>
      <p:sp>
        <p:nvSpPr>
          <p:cNvPr id="33" name="TextBox 33"/>
          <p:cNvSpPr txBox="1"/>
          <p:nvPr/>
        </p:nvSpPr>
        <p:spPr>
          <a:xfrm>
            <a:off x="3710182" y="132833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8343900"/>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Ochrona</a:t>
            </a:r>
            <a:r>
              <a:rPr lang="en-US" sz="1200" spc="-48" dirty="0">
                <a:solidFill>
                  <a:srgbClr val="000000"/>
                </a:solidFill>
                <a:latin typeface="Arimo Bold"/>
              </a:rPr>
              <a:t> </a:t>
            </a:r>
            <a:r>
              <a:rPr lang="en-US" sz="1200" spc="-48" dirty="0" err="1">
                <a:solidFill>
                  <a:srgbClr val="000000"/>
                </a:solidFill>
                <a:latin typeface="Arimo Bold"/>
              </a:rPr>
              <a:t>dóbr</a:t>
            </a:r>
            <a:r>
              <a:rPr lang="en-US" sz="1200" spc="-48" dirty="0">
                <a:solidFill>
                  <a:srgbClr val="000000"/>
                </a:solidFill>
                <a:latin typeface="Arimo Bold"/>
              </a:rPr>
              <a:t> </a:t>
            </a:r>
            <a:r>
              <a:rPr lang="en-US" sz="1200" spc="-48" dirty="0" err="1">
                <a:solidFill>
                  <a:srgbClr val="000000"/>
                </a:solidFill>
                <a:latin typeface="Arimo Bold"/>
              </a:rPr>
              <a:t>osobistych</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ochrona</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niemajątkowych</a:t>
            </a:r>
            <a:r>
              <a:rPr lang="en-US" sz="1200" spc="-48" dirty="0">
                <a:solidFill>
                  <a:srgbClr val="000000"/>
                </a:solidFill>
                <a:latin typeface="Arimo"/>
              </a:rPr>
              <a:t> </a:t>
            </a:r>
            <a:r>
              <a:rPr lang="en-US" sz="1200" spc="-48" dirty="0" err="1">
                <a:solidFill>
                  <a:srgbClr val="000000"/>
                </a:solidFill>
                <a:latin typeface="Arimo"/>
              </a:rPr>
              <a:t>przysługująca</a:t>
            </a:r>
            <a:r>
              <a:rPr lang="en-US" sz="1200" spc="-48" dirty="0">
                <a:solidFill>
                  <a:srgbClr val="000000"/>
                </a:solidFill>
                <a:latin typeface="Arimo"/>
              </a:rPr>
              <a:t> </a:t>
            </a:r>
            <a:r>
              <a:rPr lang="en-US" sz="1200" spc="-48" dirty="0" err="1">
                <a:solidFill>
                  <a:srgbClr val="000000"/>
                </a:solidFill>
                <a:latin typeface="Arimo"/>
              </a:rPr>
              <a:t>każdej</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fizycznej</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związana</a:t>
            </a:r>
            <a:r>
              <a:rPr lang="en-US" sz="1200" spc="-48" dirty="0">
                <a:solidFill>
                  <a:srgbClr val="000000"/>
                </a:solidFill>
                <a:latin typeface="Arimo"/>
              </a:rPr>
              <a:t> z ich </a:t>
            </a:r>
            <a:r>
              <a:rPr lang="en-US" sz="1200" spc="-48" dirty="0" err="1">
                <a:solidFill>
                  <a:srgbClr val="000000"/>
                </a:solidFill>
                <a:latin typeface="Arimo"/>
              </a:rPr>
              <a:t>indywidualnym</a:t>
            </a:r>
            <a:r>
              <a:rPr lang="en-US" sz="1200" spc="-48" dirty="0">
                <a:solidFill>
                  <a:srgbClr val="000000"/>
                </a:solidFill>
                <a:latin typeface="Arimo"/>
              </a:rPr>
              <a:t> </a:t>
            </a:r>
            <a:r>
              <a:rPr lang="en-US" sz="1200" spc="-48" dirty="0" err="1">
                <a:solidFill>
                  <a:srgbClr val="000000"/>
                </a:solidFill>
                <a:latin typeface="Arimo"/>
              </a:rPr>
              <a:t>istnieniem</a:t>
            </a:r>
            <a:r>
              <a:rPr lang="en-US" sz="1200" spc="-48" dirty="0">
                <a:solidFill>
                  <a:srgbClr val="000000"/>
                </a:solidFill>
                <a:latin typeface="Arimo"/>
              </a:rPr>
              <a:t>. </a:t>
            </a:r>
            <a:r>
              <a:rPr lang="en-US" sz="1200" spc="-48" dirty="0" err="1">
                <a:solidFill>
                  <a:srgbClr val="000000"/>
                </a:solidFill>
                <a:latin typeface="Arimo"/>
              </a:rPr>
              <a:t>Kodeks</a:t>
            </a:r>
            <a:r>
              <a:rPr lang="en-US" sz="1200" spc="-48" dirty="0">
                <a:solidFill>
                  <a:srgbClr val="000000"/>
                </a:solidFill>
                <a:latin typeface="Arimo"/>
              </a:rPr>
              <a:t> </a:t>
            </a:r>
            <a:r>
              <a:rPr lang="en-US" sz="1200" spc="-48" dirty="0" err="1">
                <a:solidFill>
                  <a:srgbClr val="000000"/>
                </a:solidFill>
                <a:latin typeface="Arimo"/>
              </a:rPr>
              <a:t>cywilny</a:t>
            </a:r>
            <a:r>
              <a:rPr lang="en-US" sz="1200" spc="-48" dirty="0">
                <a:solidFill>
                  <a:srgbClr val="000000"/>
                </a:solidFill>
                <a:latin typeface="Arimo"/>
              </a:rPr>
              <a:t> </a:t>
            </a:r>
            <a:r>
              <a:rPr lang="en-US" sz="1200" spc="-48" dirty="0" err="1">
                <a:solidFill>
                  <a:srgbClr val="000000"/>
                </a:solidFill>
                <a:latin typeface="Arimo"/>
              </a:rPr>
              <a:t>wskazuje</a:t>
            </a:r>
            <a:r>
              <a:rPr lang="en-US" sz="1200" spc="-48" dirty="0">
                <a:solidFill>
                  <a:srgbClr val="000000"/>
                </a:solidFill>
                <a:latin typeface="Arimo"/>
              </a:rPr>
              <a:t> w art. 23 </a:t>
            </a:r>
            <a:r>
              <a:rPr lang="en-US" sz="1200" spc="-48" dirty="0" err="1">
                <a:solidFill>
                  <a:srgbClr val="000000"/>
                </a:solidFill>
                <a:latin typeface="Arimo"/>
              </a:rPr>
              <a:t>przykładowe</a:t>
            </a:r>
            <a:r>
              <a:rPr lang="en-US" sz="1200" spc="-48" dirty="0">
                <a:solidFill>
                  <a:srgbClr val="000000"/>
                </a:solidFill>
                <a:latin typeface="Arimo"/>
              </a:rPr>
              <a:t> </a:t>
            </a:r>
            <a:r>
              <a:rPr lang="en-US" sz="1200" spc="-48" dirty="0" err="1">
                <a:solidFill>
                  <a:srgbClr val="000000"/>
                </a:solidFill>
                <a:latin typeface="Arimo"/>
              </a:rPr>
              <a:t>rodzaje</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objętych</a:t>
            </a:r>
            <a:r>
              <a:rPr lang="en-US" sz="1200" spc="-48" dirty="0">
                <a:solidFill>
                  <a:srgbClr val="000000"/>
                </a:solidFill>
                <a:latin typeface="Arimo"/>
              </a:rPr>
              <a:t> </a:t>
            </a:r>
            <a:r>
              <a:rPr lang="en-US" sz="1200" spc="-48" dirty="0" err="1">
                <a:solidFill>
                  <a:srgbClr val="000000"/>
                </a:solidFill>
                <a:latin typeface="Arimo"/>
              </a:rPr>
              <a:t>ochroną</a:t>
            </a:r>
            <a:r>
              <a:rPr lang="en-US" sz="1200" spc="-48" dirty="0">
                <a:solidFill>
                  <a:srgbClr val="000000"/>
                </a:solidFill>
                <a:latin typeface="Arimo"/>
              </a:rPr>
              <a:t>, są </a:t>
            </a:r>
            <a:r>
              <a:rPr lang="en-US" sz="1200" spc="-48" dirty="0" err="1">
                <a:solidFill>
                  <a:srgbClr val="000000"/>
                </a:solidFill>
                <a:latin typeface="Arimo"/>
              </a:rPr>
              <a:t>nimi</a:t>
            </a:r>
            <a:r>
              <a:rPr lang="en-US" sz="1200" spc="-48" dirty="0">
                <a:solidFill>
                  <a:srgbClr val="000000"/>
                </a:solidFill>
                <a:latin typeface="Arimo"/>
              </a:rPr>
              <a:t> np. </a:t>
            </a:r>
            <a:r>
              <a:rPr lang="en-US" sz="1200" spc="-48" dirty="0" err="1">
                <a:solidFill>
                  <a:srgbClr val="000000"/>
                </a:solidFill>
                <a:latin typeface="Arimo"/>
              </a:rPr>
              <a:t>wolność</a:t>
            </a:r>
            <a:r>
              <a:rPr lang="en-US" sz="1200" spc="-48" dirty="0">
                <a:solidFill>
                  <a:srgbClr val="000000"/>
                </a:solidFill>
                <a:latin typeface="Arimo"/>
              </a:rPr>
              <a:t>, </a:t>
            </a:r>
            <a:r>
              <a:rPr lang="en-US" sz="1200" spc="-48" dirty="0" err="1">
                <a:solidFill>
                  <a:srgbClr val="000000"/>
                </a:solidFill>
                <a:latin typeface="Arimo"/>
              </a:rPr>
              <a:t>nazwisko</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pseudonim</a:t>
            </a:r>
            <a:r>
              <a:rPr lang="en-US" sz="1200" spc="-48" dirty="0">
                <a:solidFill>
                  <a:srgbClr val="000000"/>
                </a:solidFill>
                <a:latin typeface="Arimo"/>
              </a:rPr>
              <a:t>, </a:t>
            </a:r>
            <a:r>
              <a:rPr lang="en-US" sz="1200" spc="-48" dirty="0" err="1">
                <a:solidFill>
                  <a:srgbClr val="000000"/>
                </a:solidFill>
                <a:latin typeface="Arimo"/>
              </a:rPr>
              <a:t>wizerunek</a:t>
            </a:r>
            <a:r>
              <a:rPr lang="en-US" sz="1200" spc="-48" dirty="0">
                <a:solidFill>
                  <a:srgbClr val="000000"/>
                </a:solidFill>
                <a:latin typeface="Arimo"/>
              </a:rPr>
              <a:t>. Dobra </a:t>
            </a:r>
            <a:r>
              <a:rPr lang="en-US" sz="1200" spc="-48" dirty="0" err="1">
                <a:solidFill>
                  <a:srgbClr val="000000"/>
                </a:solidFill>
                <a:latin typeface="Arimo"/>
              </a:rPr>
              <a:t>osobiste</a:t>
            </a:r>
            <a:r>
              <a:rPr lang="en-US" sz="1200" spc="-48" dirty="0">
                <a:solidFill>
                  <a:srgbClr val="000000"/>
                </a:solidFill>
                <a:latin typeface="Arimo"/>
              </a:rPr>
              <a:t> </a:t>
            </a:r>
            <a:r>
              <a:rPr lang="en-US" sz="1200" spc="-48" dirty="0" err="1">
                <a:solidFill>
                  <a:srgbClr val="000000"/>
                </a:solidFill>
                <a:latin typeface="Arimo"/>
              </a:rPr>
              <a:t>odnoszą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uznanych</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społeczeństwo</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system prawny </a:t>
            </a:r>
            <a:r>
              <a:rPr lang="en-US" sz="1200" spc="-48" dirty="0" err="1">
                <a:solidFill>
                  <a:srgbClr val="000000"/>
                </a:solidFill>
                <a:latin typeface="Arimo"/>
              </a:rPr>
              <a:t>wartości</a:t>
            </a:r>
            <a:r>
              <a:rPr lang="en-US" sz="1200" spc="-48" dirty="0">
                <a:solidFill>
                  <a:srgbClr val="000000"/>
                </a:solidFill>
                <a:latin typeface="Arimo"/>
              </a:rPr>
              <a:t> </a:t>
            </a:r>
            <a:r>
              <a:rPr lang="en-US" sz="1200" spc="-48" dirty="0" err="1">
                <a:solidFill>
                  <a:srgbClr val="000000"/>
                </a:solidFill>
                <a:latin typeface="Arimo"/>
              </a:rPr>
              <a:t>obejmujących</a:t>
            </a:r>
            <a:r>
              <a:rPr lang="en-US" sz="1200" spc="-48" dirty="0">
                <a:solidFill>
                  <a:srgbClr val="000000"/>
                </a:solidFill>
                <a:latin typeface="Arimo"/>
              </a:rPr>
              <a:t> </a:t>
            </a:r>
            <a:r>
              <a:rPr lang="en-US" sz="1200" spc="-48" dirty="0" err="1">
                <a:solidFill>
                  <a:srgbClr val="000000"/>
                </a:solidFill>
                <a:latin typeface="Arimo"/>
              </a:rPr>
              <a:t>psychiczną</a:t>
            </a:r>
            <a:r>
              <a:rPr lang="en-US" sz="1200" spc="-48" dirty="0">
                <a:solidFill>
                  <a:srgbClr val="000000"/>
                </a:solidFill>
                <a:latin typeface="Arimo"/>
              </a:rPr>
              <a:t> i </a:t>
            </a:r>
            <a:r>
              <a:rPr lang="en-US" sz="1200" spc="-48" dirty="0" err="1">
                <a:solidFill>
                  <a:srgbClr val="000000"/>
                </a:solidFill>
                <a:latin typeface="Arimo"/>
              </a:rPr>
              <a:t>fizyczną</a:t>
            </a:r>
            <a:r>
              <a:rPr lang="en-US" sz="1200" spc="-48" dirty="0">
                <a:solidFill>
                  <a:srgbClr val="000000"/>
                </a:solidFill>
                <a:latin typeface="Arimo"/>
              </a:rPr>
              <a:t> </a:t>
            </a:r>
            <a:r>
              <a:rPr lang="en-US" sz="1200" spc="-48" dirty="0" err="1">
                <a:solidFill>
                  <a:srgbClr val="000000"/>
                </a:solidFill>
                <a:latin typeface="Arimo"/>
              </a:rPr>
              <a:t>integralność</a:t>
            </a:r>
            <a:r>
              <a:rPr lang="en-US" sz="1200" spc="-48" dirty="0">
                <a:solidFill>
                  <a:srgbClr val="000000"/>
                </a:solidFill>
                <a:latin typeface="Arimo"/>
              </a:rPr>
              <a:t> </a:t>
            </a:r>
            <a:r>
              <a:rPr lang="en-US" sz="1200" spc="-48" dirty="0" err="1">
                <a:solidFill>
                  <a:srgbClr val="000000"/>
                </a:solidFill>
                <a:latin typeface="Arimo"/>
              </a:rPr>
              <a:t>człowieka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indywidualność</a:t>
            </a:r>
            <a:r>
              <a:rPr lang="en-US" sz="1200" spc="-48" dirty="0">
                <a:solidFill>
                  <a:srgbClr val="000000"/>
                </a:solidFill>
                <a:latin typeface="Arimo"/>
              </a:rPr>
              <a:t>, </a:t>
            </a:r>
            <a:r>
              <a:rPr lang="en-US" sz="1200" spc="-48" dirty="0" err="1">
                <a:solidFill>
                  <a:srgbClr val="000000"/>
                </a:solidFill>
                <a:latin typeface="Arimo"/>
              </a:rPr>
              <a:t>godność</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pozycję</a:t>
            </a:r>
            <a:r>
              <a:rPr lang="en-US" sz="1200" spc="-48" dirty="0">
                <a:solidFill>
                  <a:srgbClr val="000000"/>
                </a:solidFill>
                <a:latin typeface="Arimo"/>
              </a:rPr>
              <a:t> w </a:t>
            </a:r>
            <a:r>
              <a:rPr lang="en-US" sz="1200" spc="-48" dirty="0" err="1">
                <a:solidFill>
                  <a:srgbClr val="000000"/>
                </a:solidFill>
                <a:latin typeface="Arimo"/>
              </a:rPr>
              <a:t>społeczeństwie</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Bold"/>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a:t>
            </a:r>
            <a:r>
              <a:rPr lang="en-US" sz="1200" spc="-48" dirty="0">
                <a:solidFill>
                  <a:srgbClr val="000000"/>
                </a:solidFill>
                <a:latin typeface="Arimo"/>
                <a:ea typeface="Arimo"/>
              </a:rPr>
              <a:t> –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br>
              <a:rPr lang="pl-PL" sz="1200" spc="-48" dirty="0">
                <a:solidFill>
                  <a:srgbClr val="000000"/>
                </a:solidFill>
                <a:latin typeface="Arimo"/>
                <a:ea typeface="Arimo"/>
              </a:rPr>
            </a:br>
            <a:r>
              <a:rPr lang="en-US" sz="1200" spc="-48" dirty="0">
                <a:solidFill>
                  <a:srgbClr val="000000"/>
                </a:solidFill>
                <a:latin typeface="Arimo"/>
                <a:ea typeface="Arimo"/>
              </a:rPr>
              <a:t>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a:t>
            </a:r>
            <a:br>
              <a:rPr lang="pl-PL" sz="1200" spc="-48" dirty="0">
                <a:solidFill>
                  <a:srgbClr val="000000"/>
                </a:solidFill>
                <a:latin typeface="Arimo"/>
                <a:ea typeface="Arimo"/>
              </a:rPr>
            </a:br>
            <a:r>
              <a:rPr lang="en-US" sz="1200" spc="-48" dirty="0">
                <a:solidFill>
                  <a:srgbClr val="000000"/>
                </a:solidFill>
                <a:latin typeface="Arimo"/>
                <a:ea typeface="Arimo"/>
              </a:rPr>
              <a:t>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8.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niego</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64</a:t>
            </a:r>
          </a:p>
        </p:txBody>
      </p:sp>
      <p:sp>
        <p:nvSpPr>
          <p:cNvPr id="8" name="TextBox 19">
            <a:extLst>
              <a:ext uri="{FF2B5EF4-FFF2-40B4-BE49-F238E27FC236}">
                <a16:creationId xmlns:a16="http://schemas.microsoft.com/office/drawing/2014/main" id="{2CAFC6F3-1236-BAC2-70A8-90240C0E92A9}"/>
              </a:ext>
            </a:extLst>
          </p:cNvPr>
          <p:cNvSpPr txBox="1"/>
          <p:nvPr/>
        </p:nvSpPr>
        <p:spPr>
          <a:xfrm>
            <a:off x="1912349" y="748493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9" name="TextBox 19">
            <a:extLst>
              <a:ext uri="{FF2B5EF4-FFF2-40B4-BE49-F238E27FC236}">
                <a16:creationId xmlns:a16="http://schemas.microsoft.com/office/drawing/2014/main" id="{E64AFACE-8CE0-CF03-A25A-2FDFC0C8352C}"/>
              </a:ext>
            </a:extLst>
          </p:cNvPr>
          <p:cNvSpPr txBox="1"/>
          <p:nvPr/>
        </p:nvSpPr>
        <p:spPr>
          <a:xfrm>
            <a:off x="2613389" y="519893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74390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„Mobbing”</a:t>
            </a:r>
            <a:r>
              <a:rPr lang="en-US" sz="1200" spc="-48">
                <a:solidFill>
                  <a:srgbClr val="000000"/>
                </a:solidFill>
                <a:latin typeface="Arimo"/>
              </a:rPr>
              <a:t> -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skierowane</a:t>
            </a:r>
            <a:r>
              <a:rPr lang="en-US" sz="1200" spc="-48">
                <a:solidFill>
                  <a:srgbClr val="000000"/>
                </a:solidFill>
                <a:latin typeface="Arimo"/>
              </a:rPr>
              <a:t> </a:t>
            </a:r>
            <a:r>
              <a:rPr lang="en-US" sz="1200" spc="-48" err="1">
                <a:solidFill>
                  <a:srgbClr val="000000"/>
                </a:solidFill>
                <a:latin typeface="Arimo"/>
              </a:rPr>
              <a:t>przeciwko</a:t>
            </a:r>
            <a:r>
              <a:rPr lang="en-US" sz="1200" spc="-48">
                <a:solidFill>
                  <a:srgbClr val="000000"/>
                </a:solidFill>
                <a:latin typeface="Arimo"/>
              </a:rPr>
              <a:t> </a:t>
            </a:r>
            <a:r>
              <a:rPr lang="en-US" sz="1200" spc="-48" err="1">
                <a:solidFill>
                  <a:srgbClr val="000000"/>
                </a:solidFill>
                <a:latin typeface="Arimo"/>
              </a:rPr>
              <a:t>pracownikowi</a:t>
            </a:r>
            <a:r>
              <a:rPr lang="en-US" sz="1200" spc="-48">
                <a:solidFill>
                  <a:srgbClr val="000000"/>
                </a:solidFill>
                <a:latin typeface="Arimo"/>
              </a:rPr>
              <a:t>, </a:t>
            </a:r>
            <a:r>
              <a:rPr lang="en-US" sz="1200" spc="-48" err="1">
                <a:solidFill>
                  <a:srgbClr val="000000"/>
                </a:solidFill>
                <a:latin typeface="Arimo"/>
              </a:rPr>
              <a:t>polegające</a:t>
            </a:r>
            <a:r>
              <a:rPr lang="en-US" sz="1200" spc="-48">
                <a:solidFill>
                  <a:srgbClr val="000000"/>
                </a:solidFill>
                <a:latin typeface="Arimo"/>
              </a:rPr>
              <a:t> na </a:t>
            </a:r>
            <a:r>
              <a:rPr lang="en-US" sz="1200" spc="-48" err="1">
                <a:solidFill>
                  <a:srgbClr val="000000"/>
                </a:solidFill>
                <a:latin typeface="Arimo"/>
              </a:rPr>
              <a:t>uporczywym</a:t>
            </a:r>
            <a:r>
              <a:rPr lang="en-US" sz="1200" spc="-48">
                <a:solidFill>
                  <a:srgbClr val="000000"/>
                </a:solidFill>
                <a:latin typeface="Arimo"/>
              </a:rPr>
              <a:t> i </a:t>
            </a:r>
            <a:r>
              <a:rPr lang="en-US" sz="1200" spc="-48" err="1">
                <a:solidFill>
                  <a:srgbClr val="000000"/>
                </a:solidFill>
                <a:latin typeface="Arimo"/>
              </a:rPr>
              <a:t>długotrwałym</a:t>
            </a:r>
            <a:r>
              <a:rPr lang="en-US" sz="1200" spc="-48">
                <a:solidFill>
                  <a:srgbClr val="000000"/>
                </a:solidFill>
                <a:latin typeface="Arimo"/>
              </a:rPr>
              <a:t> </a:t>
            </a:r>
            <a:r>
              <a:rPr lang="en-US" sz="1200" spc="-48" err="1">
                <a:solidFill>
                  <a:srgbClr val="000000"/>
                </a:solidFill>
                <a:latin typeface="Arimo"/>
              </a:rPr>
              <a:t>nękaniu</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zastraszaniu</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 </a:t>
            </a:r>
            <a:r>
              <a:rPr lang="en-US" sz="1200" spc="-48" err="1">
                <a:solidFill>
                  <a:srgbClr val="000000"/>
                </a:solidFill>
                <a:latin typeface="Arimo"/>
              </a:rPr>
              <a:t>wywołujące</a:t>
            </a:r>
            <a:r>
              <a:rPr lang="en-US" sz="1200" spc="-48">
                <a:solidFill>
                  <a:srgbClr val="000000"/>
                </a:solidFill>
                <a:latin typeface="Arimo"/>
              </a:rPr>
              <a:t> u </a:t>
            </a:r>
            <a:r>
              <a:rPr lang="en-US" sz="1200" spc="-48" err="1">
                <a:solidFill>
                  <a:srgbClr val="000000"/>
                </a:solidFill>
                <a:latin typeface="Arimo"/>
              </a:rPr>
              <a:t>niego</a:t>
            </a:r>
            <a:r>
              <a:rPr lang="en-US" sz="1200" spc="-48">
                <a:solidFill>
                  <a:srgbClr val="000000"/>
                </a:solidFill>
                <a:latin typeface="Arimo"/>
              </a:rPr>
              <a:t> </a:t>
            </a:r>
            <a:r>
              <a:rPr lang="en-US" sz="1200" spc="-48" err="1">
                <a:solidFill>
                  <a:srgbClr val="000000"/>
                </a:solidFill>
                <a:latin typeface="Arimo"/>
              </a:rPr>
              <a:t>zaniżoną</a:t>
            </a:r>
            <a:r>
              <a:rPr lang="en-US" sz="1200" spc="-48">
                <a:solidFill>
                  <a:srgbClr val="000000"/>
                </a:solidFill>
                <a:latin typeface="Arimo"/>
              </a:rPr>
              <a:t> </a:t>
            </a:r>
            <a:r>
              <a:rPr lang="en-US" sz="1200" spc="-48" err="1">
                <a:solidFill>
                  <a:srgbClr val="000000"/>
                </a:solidFill>
                <a:latin typeface="Arimo"/>
              </a:rPr>
              <a:t>ocenę</a:t>
            </a:r>
            <a:r>
              <a:rPr lang="en-US" sz="1200" spc="-48">
                <a:solidFill>
                  <a:srgbClr val="000000"/>
                </a:solidFill>
                <a:latin typeface="Arimo"/>
              </a:rPr>
              <a:t> </a:t>
            </a:r>
            <a:r>
              <a:rPr lang="en-US" sz="1200" spc="-48" err="1">
                <a:solidFill>
                  <a:srgbClr val="000000"/>
                </a:solidFill>
                <a:latin typeface="Arimo"/>
              </a:rPr>
              <a:t>przydatności</a:t>
            </a:r>
            <a:r>
              <a:rPr lang="en-US" sz="1200" spc="-48">
                <a:solidFill>
                  <a:srgbClr val="000000"/>
                </a:solidFill>
                <a:latin typeface="Arimo"/>
              </a:rPr>
              <a:t> </a:t>
            </a:r>
            <a:r>
              <a:rPr lang="en-US" sz="1200" spc="-48" err="1">
                <a:solidFill>
                  <a:srgbClr val="000000"/>
                </a:solidFill>
                <a:latin typeface="Arimo"/>
              </a:rPr>
              <a:t>zawodowej</a:t>
            </a:r>
            <a:r>
              <a:rPr lang="en-US" sz="1200" spc="-48">
                <a:solidFill>
                  <a:srgbClr val="000000"/>
                </a:solidFill>
                <a:latin typeface="Arimo"/>
              </a:rPr>
              <a:t>, </a:t>
            </a:r>
            <a:r>
              <a:rPr lang="en-US" sz="1200" spc="-48" err="1">
                <a:solidFill>
                  <a:srgbClr val="000000"/>
                </a:solidFill>
                <a:latin typeface="Arimo"/>
              </a:rPr>
              <a:t>powodujące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na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poniżenie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ośmieszenie</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 </a:t>
            </a:r>
            <a:r>
              <a:rPr lang="en-US" sz="1200" spc="-48" err="1">
                <a:solidFill>
                  <a:srgbClr val="000000"/>
                </a:solidFill>
                <a:latin typeface="Arimo"/>
              </a:rPr>
              <a:t>izolowanie</a:t>
            </a:r>
            <a:r>
              <a:rPr lang="en-US" sz="1200" spc="-48">
                <a:solidFill>
                  <a:srgbClr val="000000"/>
                </a:solidFill>
                <a:latin typeface="Arimo"/>
              </a:rPr>
              <a:t> go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wyeliminowanie</a:t>
            </a:r>
            <a:r>
              <a:rPr lang="en-US" sz="1200" spc="-48">
                <a:solidFill>
                  <a:srgbClr val="000000"/>
                </a:solidFill>
                <a:latin typeface="Arimo"/>
              </a:rPr>
              <a:t> </a:t>
            </a:r>
          </a:p>
          <a:p>
            <a:pPr algn="just">
              <a:lnSpc>
                <a:spcPts val="1439"/>
              </a:lnSpc>
            </a:pPr>
            <a:r>
              <a:rPr lang="en-US" sz="1200" spc="-48">
                <a:solidFill>
                  <a:srgbClr val="000000"/>
                </a:solidFill>
                <a:latin typeface="Arimo"/>
              </a:rPr>
              <a:t> z zespołu </a:t>
            </a:r>
            <a:r>
              <a:rPr lang="en-US" sz="1200" spc="-48" err="1">
                <a:solidFill>
                  <a:srgbClr val="000000"/>
                </a:solidFill>
                <a:latin typeface="Arimo"/>
              </a:rPr>
              <a:t>współpracowników</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a:t>
            </a:r>
            <a:r>
              <a:rPr lang="en-US" sz="1200" spc="-48" err="1">
                <a:solidFill>
                  <a:srgbClr val="000000"/>
                </a:solidFill>
                <a:latin typeface="Arimo Bold"/>
              </a:rPr>
              <a:t>Komisja</a:t>
            </a:r>
            <a:r>
              <a:rPr lang="en-US" sz="1200" spc="-48">
                <a:solidFill>
                  <a:srgbClr val="000000"/>
                </a:solidFill>
                <a:latin typeface="Arimo Bold"/>
              </a:rPr>
              <a:t>”</a:t>
            </a:r>
            <a:r>
              <a:rPr lang="en-US" sz="1200" spc="-48">
                <a:solidFill>
                  <a:srgbClr val="000000"/>
                </a:solidFill>
                <a:latin typeface="Arimo"/>
              </a:rPr>
              <a:t> - organ </a:t>
            </a:r>
            <a:r>
              <a:rPr lang="en-US" sz="1200" spc="-48" err="1">
                <a:solidFill>
                  <a:srgbClr val="000000"/>
                </a:solidFill>
                <a:latin typeface="Arimo"/>
              </a:rPr>
              <a:t>powołany</a:t>
            </a:r>
            <a:r>
              <a:rPr lang="en-US" sz="1200" spc="-48">
                <a:solidFill>
                  <a:srgbClr val="000000"/>
                </a:solidFill>
                <a:latin typeface="Arimo"/>
              </a:rPr>
              <a:t> przez </a:t>
            </a:r>
            <a:r>
              <a:rPr lang="en-US" sz="1200" spc="-48" err="1">
                <a:solidFill>
                  <a:srgbClr val="000000"/>
                </a:solidFill>
                <a:latin typeface="Arimo"/>
              </a:rPr>
              <a:t>pracodawcę</a:t>
            </a:r>
            <a:r>
              <a:rPr lang="en-US" sz="1200" spc="-48">
                <a:solidFill>
                  <a:srgbClr val="000000"/>
                </a:solidFill>
                <a:latin typeface="Arimo"/>
              </a:rPr>
              <a:t>/</a:t>
            </a:r>
            <a:r>
              <a:rPr lang="en-US" sz="1200" spc="-48" err="1">
                <a:solidFill>
                  <a:srgbClr val="000000"/>
                </a:solidFill>
                <a:latin typeface="Arimo"/>
              </a:rPr>
              <a:t>zleceniodawcę</a:t>
            </a:r>
            <a:r>
              <a:rPr lang="en-US" sz="1200" spc="-48">
                <a:solidFill>
                  <a:srgbClr val="000000"/>
                </a:solidFill>
                <a:latin typeface="Arimo"/>
              </a:rPr>
              <a:t>/</a:t>
            </a:r>
            <a:r>
              <a:rPr lang="en-US" sz="1200" spc="-48" err="1">
                <a:solidFill>
                  <a:srgbClr val="000000"/>
                </a:solidFill>
                <a:latin typeface="Arimo"/>
              </a:rPr>
              <a:t>organizatora</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którego</a:t>
            </a:r>
            <a:r>
              <a:rPr lang="en-US" sz="1200" spc="-48">
                <a:solidFill>
                  <a:srgbClr val="000000"/>
                </a:solidFill>
                <a:latin typeface="Arimo"/>
              </a:rPr>
              <a:t> </a:t>
            </a:r>
            <a:r>
              <a:rPr lang="en-US" sz="1200" spc="-48" err="1">
                <a:solidFill>
                  <a:srgbClr val="000000"/>
                </a:solidFill>
                <a:latin typeface="Arimo"/>
              </a:rPr>
              <a:t>zadaniem</a:t>
            </a:r>
            <a:r>
              <a:rPr lang="en-US" sz="1200" spc="-48">
                <a:solidFill>
                  <a:srgbClr val="000000"/>
                </a:solidFill>
                <a:latin typeface="Arimo"/>
              </a:rPr>
              <a:t> jest </a:t>
            </a:r>
            <a:r>
              <a:rPr lang="en-US" sz="1200" spc="-48" err="1">
                <a:solidFill>
                  <a:srgbClr val="000000"/>
                </a:solidFill>
                <a:latin typeface="Arimo"/>
              </a:rPr>
              <a:t>rozpatrywanie</a:t>
            </a:r>
            <a:r>
              <a:rPr lang="en-US" sz="1200" spc="-48">
                <a:solidFill>
                  <a:srgbClr val="000000"/>
                </a:solidFill>
                <a:latin typeface="Arimo"/>
              </a:rPr>
              <a:t> i </a:t>
            </a:r>
            <a:r>
              <a:rPr lang="en-US" sz="1200" spc="-48" err="1">
                <a:solidFill>
                  <a:srgbClr val="000000"/>
                </a:solidFill>
                <a:latin typeface="Arimo"/>
              </a:rPr>
              <a:t>wyjaśnianie</a:t>
            </a:r>
            <a:r>
              <a:rPr lang="en-US" sz="1200" spc="-48">
                <a:solidFill>
                  <a:srgbClr val="000000"/>
                </a:solidFill>
                <a:latin typeface="Arimo"/>
              </a:rPr>
              <a:t> </a:t>
            </a:r>
            <a:r>
              <a:rPr lang="en-US" sz="1200" spc="-48" err="1">
                <a:solidFill>
                  <a:srgbClr val="000000"/>
                </a:solidFill>
                <a:latin typeface="Arimo"/>
              </a:rPr>
              <a:t>zgłoszeń</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Celem</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powinno</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ustalenie</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stanowiło</a:t>
            </a:r>
            <a:r>
              <a:rPr lang="en-US" sz="1200" spc="-48">
                <a:solidFill>
                  <a:srgbClr val="000000"/>
                </a:solidFill>
                <a:latin typeface="Arimo"/>
              </a:rPr>
              <a:t> </a:t>
            </a:r>
            <a:r>
              <a:rPr lang="en-US" sz="1200" spc="-48" err="1">
                <a:solidFill>
                  <a:srgbClr val="000000"/>
                </a:solidFill>
                <a:latin typeface="Arimo"/>
              </a:rPr>
              <a:t>jedno</a:t>
            </a:r>
            <a:r>
              <a:rPr lang="en-US" sz="1200" spc="-48">
                <a:solidFill>
                  <a:srgbClr val="000000"/>
                </a:solidFill>
                <a:latin typeface="Arimo"/>
              </a:rPr>
              <a:t> ze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też</a:t>
            </a:r>
            <a:r>
              <a:rPr lang="en-US" sz="1200" spc="-48">
                <a:solidFill>
                  <a:srgbClr val="000000"/>
                </a:solidFill>
                <a:latin typeface="Arimo"/>
              </a:rPr>
              <a:t> nie;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err="1">
                <a:solidFill>
                  <a:srgbClr val="000000"/>
                </a:solidFill>
                <a:latin typeface="Arimo Bold"/>
              </a:rPr>
              <a:t>Zawiadomienie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zgłoszenie</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wolontariacie</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noszącego</a:t>
            </a:r>
            <a:r>
              <a:rPr lang="en-US" sz="1200" spc="-48">
                <a:solidFill>
                  <a:srgbClr val="000000"/>
                </a:solidFill>
                <a:latin typeface="Arimo"/>
              </a:rPr>
              <a:t> </a:t>
            </a:r>
            <a:r>
              <a:rPr lang="en-US" sz="1200" spc="-48" err="1">
                <a:solidFill>
                  <a:srgbClr val="000000"/>
                </a:solidFill>
                <a:latin typeface="Arimo"/>
              </a:rPr>
              <a:t>znamiona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podejrzeń</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przekazane</a:t>
            </a:r>
            <a:r>
              <a:rPr lang="en-US" sz="1200" spc="-48">
                <a:solidFill>
                  <a:srgbClr val="000000"/>
                </a:solidFill>
                <a:latin typeface="Arimo"/>
              </a:rPr>
              <a:t> </a:t>
            </a:r>
            <a:r>
              <a:rPr lang="en-US" sz="1200" spc="-48" err="1">
                <a:solidFill>
                  <a:srgbClr val="000000"/>
                </a:solidFill>
                <a:latin typeface="Arimo"/>
              </a:rPr>
              <a:t>pracodawcy</a:t>
            </a:r>
            <a:r>
              <a:rPr lang="en-US" sz="1200" spc="-48">
                <a:solidFill>
                  <a:srgbClr val="000000"/>
                </a:solidFill>
                <a:latin typeface="Arimo"/>
              </a:rPr>
              <a:t>/</a:t>
            </a:r>
            <a:r>
              <a:rPr lang="en-US" sz="1200" spc="-48" err="1">
                <a:solidFill>
                  <a:srgbClr val="000000"/>
                </a:solidFill>
                <a:latin typeface="Arimo"/>
              </a:rPr>
              <a:t>zleceniodawcy</a:t>
            </a:r>
            <a:r>
              <a:rPr lang="en-US" sz="1200" spc="-48">
                <a:solidFill>
                  <a:srgbClr val="000000"/>
                </a:solidFill>
                <a:latin typeface="Arimo"/>
              </a:rPr>
              <a:t>/</a:t>
            </a:r>
            <a:r>
              <a:rPr lang="en-US" sz="1200" spc="-48" err="1">
                <a:solidFill>
                  <a:srgbClr val="000000"/>
                </a:solidFill>
                <a:latin typeface="Arimo"/>
              </a:rPr>
              <a:t>organizatorowi</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przez </a:t>
            </a:r>
            <a:r>
              <a:rPr lang="en-US" sz="1200" spc="-48" err="1">
                <a:solidFill>
                  <a:srgbClr val="000000"/>
                </a:solidFill>
                <a:latin typeface="Arimo"/>
              </a:rPr>
              <a:t>Pracownika</a:t>
            </a:r>
            <a:r>
              <a:rPr lang="en-US" sz="1200" spc="-48">
                <a:solidFill>
                  <a:srgbClr val="000000"/>
                </a:solidFill>
                <a:latin typeface="Arimo"/>
              </a:rPr>
              <a:t>/</a:t>
            </a:r>
            <a:r>
              <a:rPr lang="en-US" sz="1200" spc="-48" err="1">
                <a:solidFill>
                  <a:srgbClr val="000000"/>
                </a:solidFill>
                <a:latin typeface="Arimo"/>
              </a:rPr>
              <a:t>zleceniobiorcę</a:t>
            </a:r>
            <a:r>
              <a:rPr lang="en-US" sz="1200" spc="-48">
                <a:solidFill>
                  <a:srgbClr val="000000"/>
                </a:solidFill>
                <a:latin typeface="Arimo"/>
              </a:rPr>
              <a:t>/</a:t>
            </a:r>
            <a:r>
              <a:rPr lang="en-US" sz="1200" spc="-48" err="1">
                <a:solidFill>
                  <a:srgbClr val="000000"/>
                </a:solidFill>
                <a:latin typeface="Arimo"/>
              </a:rPr>
              <a:t>wolontariusza</a:t>
            </a:r>
            <a:r>
              <a:rPr lang="en-US" sz="1200" spc="-48">
                <a:solidFill>
                  <a:srgbClr val="000000"/>
                </a:solidFill>
                <a:latin typeface="Arimo"/>
              </a:rPr>
              <a:t> za </a:t>
            </a:r>
            <a:r>
              <a:rPr lang="en-US" sz="1200" spc="-48" err="1">
                <a:solidFill>
                  <a:srgbClr val="000000"/>
                </a:solidFill>
                <a:latin typeface="Arimo"/>
              </a:rPr>
              <a:t>pośrednictwem</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komunikacji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a:t>
            </a:r>
            <a:r>
              <a:rPr lang="en-US" sz="1200" spc="-48" err="1">
                <a:solidFill>
                  <a:srgbClr val="000000"/>
                </a:solidFill>
                <a:latin typeface="Arimo Bold"/>
              </a:rPr>
              <a:t>lub</a:t>
            </a:r>
            <a:r>
              <a:rPr lang="en-US" sz="1200" spc="-48">
                <a:solidFill>
                  <a:srgbClr val="000000"/>
                </a:solidFill>
                <a:latin typeface="Arimo Bold"/>
              </a:rPr>
              <a:t> „</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w </a:t>
            </a:r>
            <a:r>
              <a:rPr lang="en-US" sz="1200" spc="-48" err="1">
                <a:solidFill>
                  <a:srgbClr val="000000"/>
                </a:solidFill>
                <a:latin typeface="Arimo Bold"/>
              </a:rPr>
              <a:t>zatrudnieniu</a:t>
            </a:r>
            <a:r>
              <a:rPr lang="en-US" sz="1200" spc="-48">
                <a:solidFill>
                  <a:srgbClr val="000000"/>
                </a:solidFill>
                <a:latin typeface="Arimo Bold"/>
              </a:rPr>
              <a:t>/</a:t>
            </a:r>
            <a:r>
              <a:rPr lang="en-US" sz="1200" spc="-48" err="1">
                <a:solidFill>
                  <a:srgbClr val="000000"/>
                </a:solidFill>
                <a:latin typeface="Arimo Bold"/>
              </a:rPr>
              <a:t>zleceniu</a:t>
            </a:r>
            <a:r>
              <a:rPr lang="en-US" sz="1200" spc="-48">
                <a:solidFill>
                  <a:srgbClr val="000000"/>
                </a:solidFill>
                <a:latin typeface="Arimo Bold"/>
              </a:rPr>
              <a:t> </a:t>
            </a:r>
            <a:r>
              <a:rPr lang="en-US" sz="1200" spc="-48" err="1">
                <a:solidFill>
                  <a:srgbClr val="000000"/>
                </a:solidFill>
                <a:latin typeface="Arimo Bold"/>
              </a:rPr>
              <a:t>bądź</a:t>
            </a:r>
            <a:r>
              <a:rPr lang="en-US" sz="1200" spc="-48">
                <a:solidFill>
                  <a:srgbClr val="000000"/>
                </a:solidFill>
                <a:latin typeface="Arimo Bold"/>
              </a:rPr>
              <a:t> </a:t>
            </a:r>
            <a:r>
              <a:rPr lang="en-US" sz="1200" spc="-48" err="1">
                <a:solidFill>
                  <a:srgbClr val="000000"/>
                </a:solidFill>
                <a:latin typeface="Arimo Bold"/>
              </a:rPr>
              <a:t>zaangażowaniu</a:t>
            </a:r>
            <a:r>
              <a:rPr lang="en-US" sz="1200" spc="-48">
                <a:solidFill>
                  <a:srgbClr val="000000"/>
                </a:solidFill>
                <a:latin typeface="Arimo Bold"/>
              </a:rPr>
              <a:t> w </a:t>
            </a:r>
            <a:r>
              <a:rPr lang="en-US" sz="1200" spc="-48" err="1">
                <a:solidFill>
                  <a:srgbClr val="000000"/>
                </a:solidFill>
                <a:latin typeface="Arimo Bold"/>
              </a:rPr>
              <a:t>ramach</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Bold"/>
              </a:rPr>
              <a:t>” </a:t>
            </a:r>
            <a:r>
              <a:rPr lang="en-US" sz="1200" spc="-48">
                <a:solidFill>
                  <a:srgbClr val="000000"/>
                </a:solidFill>
                <a:latin typeface="Arimo"/>
              </a:rPr>
              <a:t>- </a:t>
            </a:r>
            <a:r>
              <a:rPr lang="en-US" sz="1200" spc="-48" err="1">
                <a:solidFill>
                  <a:srgbClr val="000000"/>
                </a:solidFill>
                <a:latin typeface="Arimo"/>
              </a:rPr>
              <a:t>działanie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zachowanie</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z </a:t>
            </a:r>
            <a:r>
              <a:rPr lang="en-US" sz="1200" spc="-48" err="1">
                <a:solidFill>
                  <a:srgbClr val="000000"/>
                </a:solidFill>
                <a:latin typeface="Arimo"/>
              </a:rPr>
              <a:t>uwagi</a:t>
            </a:r>
            <a:r>
              <a:rPr lang="en-US" sz="1200" spc="-48">
                <a:solidFill>
                  <a:srgbClr val="000000"/>
                </a:solidFill>
                <a:latin typeface="Arimo"/>
              </a:rPr>
              <a:t> na </a:t>
            </a:r>
            <a:r>
              <a:rPr lang="en-US" sz="1200" spc="-48" err="1">
                <a:solidFill>
                  <a:srgbClr val="000000"/>
                </a:solidFill>
                <a:latin typeface="Arimo"/>
              </a:rPr>
              <a:t>sprzeczność</a:t>
            </a:r>
            <a:r>
              <a:rPr lang="en-US" sz="1200" spc="-48">
                <a:solidFill>
                  <a:srgbClr val="000000"/>
                </a:solidFill>
                <a:latin typeface="Arimo"/>
              </a:rPr>
              <a:t> z </a:t>
            </a:r>
            <a:r>
              <a:rPr lang="en-US" sz="1200" spc="-48" err="1">
                <a:solidFill>
                  <a:srgbClr val="000000"/>
                </a:solidFill>
                <a:latin typeface="Arimo"/>
              </a:rPr>
              <a:t>obowiązującymi</a:t>
            </a:r>
            <a:r>
              <a:rPr lang="en-US" sz="1200" spc="-48">
                <a:solidFill>
                  <a:srgbClr val="000000"/>
                </a:solidFill>
                <a:latin typeface="Arimo"/>
              </a:rPr>
              <a:t> </a:t>
            </a:r>
            <a:r>
              <a:rPr lang="en-US" sz="1200" spc="-48" err="1">
                <a:solidFill>
                  <a:srgbClr val="000000"/>
                </a:solidFill>
                <a:latin typeface="Arimo"/>
              </a:rPr>
              <a:t>przepisami</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procedurami</a:t>
            </a:r>
            <a:r>
              <a:rPr lang="en-US" sz="1200" spc="-48">
                <a:solidFill>
                  <a:srgbClr val="000000"/>
                </a:solidFill>
                <a:latin typeface="Arimo"/>
              </a:rPr>
              <a:t> i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obowiązującymi</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powszechnie</a:t>
            </a:r>
            <a:r>
              <a:rPr lang="en-US" sz="1200" spc="-48">
                <a:solidFill>
                  <a:srgbClr val="000000"/>
                </a:solidFill>
                <a:latin typeface="Arimo"/>
              </a:rPr>
              <a:t> </a:t>
            </a:r>
            <a:r>
              <a:rPr lang="en-US" sz="1200" spc="-48" err="1">
                <a:solidFill>
                  <a:srgbClr val="000000"/>
                </a:solidFill>
                <a:latin typeface="Arimo"/>
              </a:rPr>
              <a:t>akceptowanymi</a:t>
            </a:r>
            <a:r>
              <a:rPr lang="en-US" sz="1200" spc="-48">
                <a:solidFill>
                  <a:srgbClr val="000000"/>
                </a:solidFill>
                <a:latin typeface="Arimo"/>
              </a:rPr>
              <a:t>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mobbing, </a:t>
            </a:r>
            <a:r>
              <a:rPr lang="en-US" sz="1200" spc="-48" err="1">
                <a:solidFill>
                  <a:srgbClr val="000000"/>
                </a:solidFill>
                <a:latin typeface="Arimo"/>
              </a:rPr>
              <a:t>nierówne</a:t>
            </a:r>
            <a:r>
              <a:rPr lang="en-US" sz="1200" spc="-48">
                <a:solidFill>
                  <a:srgbClr val="000000"/>
                </a:solidFill>
                <a:latin typeface="Arimo"/>
              </a:rPr>
              <a:t> </a:t>
            </a:r>
            <a:r>
              <a:rPr lang="en-US" sz="1200" spc="-48" err="1">
                <a:solidFill>
                  <a:srgbClr val="000000"/>
                </a:solidFill>
                <a:latin typeface="Arimo"/>
              </a:rPr>
              <a:t>traktowanie</a:t>
            </a:r>
            <a:r>
              <a:rPr lang="en-US" sz="1200" spc="-48">
                <a:solidFill>
                  <a:srgbClr val="000000"/>
                </a:solidFill>
                <a:latin typeface="Arimo"/>
              </a:rPr>
              <a:t>, </a:t>
            </a:r>
            <a:r>
              <a:rPr lang="en-US" sz="1200" spc="-48" err="1">
                <a:solidFill>
                  <a:srgbClr val="000000"/>
                </a:solidFill>
                <a:latin typeface="Arimo"/>
              </a:rPr>
              <a:t>dyskryminacja</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seksualne</a:t>
            </a:r>
            <a:r>
              <a:rPr lang="en-US" sz="1200" spc="-48">
                <a:solidFill>
                  <a:srgbClr val="000000"/>
                </a:solidFill>
                <a:latin typeface="Arimo"/>
              </a:rPr>
              <a:t>, </a:t>
            </a:r>
            <a:r>
              <a:rPr lang="en-US" sz="1200" spc="-48" err="1">
                <a:solidFill>
                  <a:srgbClr val="000000"/>
                </a:solidFill>
                <a:latin typeface="Arimo"/>
              </a:rPr>
              <a:t>naruszenie</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a:solidFill>
                  <a:srgbClr val="000000"/>
                </a:solidFill>
                <a:latin typeface="Arimo Bold"/>
              </a:rPr>
              <a:t>„</a:t>
            </a:r>
            <a:r>
              <a:rPr lang="en-US" sz="1200" spc="-48" err="1">
                <a:solidFill>
                  <a:srgbClr val="000000"/>
                </a:solidFill>
                <a:latin typeface="Arimo Bold"/>
              </a:rPr>
              <a:t>Postępowanie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wyjaśniające</a:t>
            </a:r>
            <a:r>
              <a:rPr lang="en-US" sz="1200" spc="-48">
                <a:solidFill>
                  <a:srgbClr val="000000"/>
                </a:solidFill>
                <a:latin typeface="Arimo"/>
              </a:rPr>
              <a:t> </a:t>
            </a:r>
            <a:r>
              <a:rPr lang="en-US" sz="1200" spc="-48" err="1">
                <a:solidFill>
                  <a:srgbClr val="000000"/>
                </a:solidFill>
                <a:latin typeface="Arimo"/>
              </a:rPr>
              <a:t>prowadzone</a:t>
            </a:r>
            <a:r>
              <a:rPr lang="en-US" sz="1200" spc="-48">
                <a:solidFill>
                  <a:srgbClr val="000000"/>
                </a:solidFill>
                <a:latin typeface="Arimo"/>
              </a:rPr>
              <a:t> przez </a:t>
            </a:r>
            <a:r>
              <a:rPr lang="en-US" sz="1200" spc="-48" err="1">
                <a:solidFill>
                  <a:srgbClr val="000000"/>
                </a:solidFill>
                <a:latin typeface="Arimo"/>
              </a:rPr>
              <a:t>Komisję</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na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wyjaśnienie</a:t>
            </a:r>
            <a:r>
              <a:rPr lang="en-US" sz="1200" spc="-48">
                <a:solidFill>
                  <a:srgbClr val="000000"/>
                </a:solidFill>
                <a:latin typeface="Arimo"/>
              </a:rPr>
              <a:t> </a:t>
            </a:r>
            <a:r>
              <a:rPr lang="en-US" sz="1200" spc="-48" err="1">
                <a:solidFill>
                  <a:srgbClr val="000000"/>
                </a:solidFill>
                <a:latin typeface="Arimo"/>
              </a:rPr>
              <a:t>okoliczności</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i </a:t>
            </a:r>
            <a:r>
              <a:rPr lang="en-US" sz="1200" spc="-48" err="1">
                <a:solidFill>
                  <a:srgbClr val="000000"/>
                </a:solidFill>
                <a:latin typeface="Arimo"/>
              </a:rPr>
              <a:t>podjęcie</a:t>
            </a:r>
            <a:r>
              <a:rPr lang="en-US" sz="1200" spc="-48">
                <a:solidFill>
                  <a:srgbClr val="000000"/>
                </a:solidFill>
                <a:latin typeface="Arimo"/>
              </a:rPr>
              <a:t> </a:t>
            </a:r>
            <a:r>
              <a:rPr lang="en-US" sz="1200" spc="-48" err="1">
                <a:solidFill>
                  <a:srgbClr val="000000"/>
                </a:solidFill>
                <a:latin typeface="Arimo"/>
              </a:rPr>
              <a:t>stosownych</a:t>
            </a:r>
            <a:r>
              <a:rPr lang="en-US" sz="1200" spc="-48">
                <a:solidFill>
                  <a:srgbClr val="000000"/>
                </a:solidFill>
                <a:latin typeface="Arimo"/>
              </a:rPr>
              <a:t> </a:t>
            </a:r>
            <a:r>
              <a:rPr lang="en-US" sz="1200" spc="-48" err="1">
                <a:solidFill>
                  <a:srgbClr val="000000"/>
                </a:solidFill>
                <a:latin typeface="Arimo"/>
              </a:rPr>
              <a:t>kroków</a:t>
            </a:r>
            <a:r>
              <a:rPr lang="en-US" sz="1200" spc="-48">
                <a:solidFill>
                  <a:srgbClr val="000000"/>
                </a:solidFill>
                <a:latin typeface="Arimo"/>
              </a:rPr>
              <a:t> przez </a:t>
            </a:r>
            <a:r>
              <a:rPr lang="en-US" sz="1200" spc="-48" err="1">
                <a:solidFill>
                  <a:srgbClr val="000000"/>
                </a:solidFill>
                <a:latin typeface="Arimo"/>
              </a:rPr>
              <a:t>Fundację</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a:solidFill>
                  <a:srgbClr val="000000"/>
                </a:solidFill>
                <a:latin typeface="Arimo Bold"/>
              </a:rPr>
              <a:t>„</a:t>
            </a:r>
            <a:r>
              <a:rPr lang="en-US" sz="1200" spc="-48" err="1">
                <a:solidFill>
                  <a:srgbClr val="000000"/>
                </a:solidFill>
                <a:latin typeface="Arimo Bold"/>
              </a:rPr>
              <a:t>Pracownik</a:t>
            </a:r>
            <a:r>
              <a:rPr lang="en-US" sz="1200" spc="-48">
                <a:solidFill>
                  <a:srgbClr val="000000"/>
                </a:solidFill>
                <a:latin typeface="Arimo Bold"/>
              </a:rPr>
              <a:t>/</a:t>
            </a:r>
            <a:r>
              <a:rPr lang="en-US" sz="1200" spc="-48" err="1">
                <a:solidFill>
                  <a:srgbClr val="000000"/>
                </a:solidFill>
                <a:latin typeface="Arimo Bold"/>
              </a:rPr>
              <a:t>zleceniobiorca</a:t>
            </a:r>
            <a:r>
              <a:rPr lang="en-US" sz="1200" spc="-48">
                <a:solidFill>
                  <a:srgbClr val="000000"/>
                </a:solidFill>
                <a:latin typeface="Arimo Bold"/>
              </a:rPr>
              <a:t>”</a:t>
            </a:r>
            <a:r>
              <a:rPr lang="en-US" sz="1200" spc="-48">
                <a:solidFill>
                  <a:srgbClr val="000000"/>
                </a:solidFill>
                <a:latin typeface="Arimo"/>
              </a:rPr>
              <a:t>-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dla </a:t>
            </a:r>
            <a:r>
              <a:rPr lang="en-US" sz="1200" spc="-48" err="1">
                <a:solidFill>
                  <a:srgbClr val="000000"/>
                </a:solidFill>
                <a:latin typeface="Arimo"/>
              </a:rPr>
              <a:t>Fundacji</a:t>
            </a:r>
            <a:r>
              <a:rPr lang="en-US" sz="1200" spc="-48">
                <a:solidFill>
                  <a:srgbClr val="000000"/>
                </a:solidFill>
                <a:latin typeface="Arimo"/>
              </a:rPr>
              <a:t> „.....................................................”   </a:t>
            </a:r>
            <a:r>
              <a:rPr lang="en-US" sz="1200" spc="-48" err="1">
                <a:solidFill>
                  <a:srgbClr val="000000"/>
                </a:solidFill>
                <a:latin typeface="Arimo"/>
              </a:rPr>
              <a:t>pracę</a:t>
            </a:r>
            <a:r>
              <a:rPr lang="en-US" sz="1200" spc="-48">
                <a:solidFill>
                  <a:srgbClr val="000000"/>
                </a:solidFill>
                <a:latin typeface="Arimo"/>
              </a:rPr>
              <a:t> na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/i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cywilno-prawnej</a:t>
            </a:r>
            <a:r>
              <a:rPr lang="en-US" sz="1200" spc="-48">
                <a:solidFill>
                  <a:srgbClr val="000000"/>
                </a:solidFill>
                <a:latin typeface="Arimo"/>
              </a:rPr>
              <a:t> bez </a:t>
            </a:r>
            <a:r>
              <a:rPr lang="en-US" sz="1200" spc="-48" err="1">
                <a:solidFill>
                  <a:srgbClr val="000000"/>
                </a:solidFill>
                <a:latin typeface="Arimo"/>
              </a:rPr>
              <a:t>względu</a:t>
            </a:r>
            <a:r>
              <a:rPr lang="en-US" sz="1200" spc="-48">
                <a:solidFill>
                  <a:srgbClr val="000000"/>
                </a:solidFill>
                <a:latin typeface="Arimo"/>
              </a:rPr>
              <a:t> na </a:t>
            </a:r>
            <a:r>
              <a:rPr lang="en-US" sz="1200" spc="-48" err="1">
                <a:solidFill>
                  <a:srgbClr val="000000"/>
                </a:solidFill>
                <a:latin typeface="Arimo"/>
              </a:rPr>
              <a:t>rodzaj</a:t>
            </a:r>
            <a:r>
              <a:rPr lang="en-US" sz="1200" spc="-48">
                <a:solidFill>
                  <a:srgbClr val="000000"/>
                </a:solidFill>
                <a:latin typeface="Arimo"/>
              </a:rPr>
              <a:t> </a:t>
            </a:r>
            <a:r>
              <a:rPr lang="en-US" sz="1200" spc="-48" err="1">
                <a:solidFill>
                  <a:srgbClr val="000000"/>
                </a:solidFill>
                <a:latin typeface="Arimo"/>
              </a:rPr>
              <a:t>wykonywanej</a:t>
            </a:r>
            <a:r>
              <a:rPr lang="en-US" sz="1200" spc="-48">
                <a:solidFill>
                  <a:srgbClr val="000000"/>
                </a:solidFill>
                <a:latin typeface="Arimo"/>
              </a:rPr>
              <a:t> pracy i </a:t>
            </a:r>
            <a:r>
              <a:rPr lang="en-US" sz="1200" spc="-48" err="1">
                <a:solidFill>
                  <a:srgbClr val="000000"/>
                </a:solidFill>
                <a:latin typeface="Arimo"/>
              </a:rPr>
              <a:t>zajmowane</a:t>
            </a:r>
            <a:r>
              <a:rPr lang="en-US" sz="1200" spc="-48">
                <a:solidFill>
                  <a:srgbClr val="000000"/>
                </a:solidFill>
                <a:latin typeface="Arimo"/>
              </a:rPr>
              <a:t> stanowisko;</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15. </a:t>
            </a:r>
            <a:r>
              <a:rPr lang="en-US" sz="1200" spc="-48">
                <a:solidFill>
                  <a:srgbClr val="000000"/>
                </a:solidFill>
                <a:latin typeface="Arimo Bold"/>
              </a:rPr>
              <a:t>„</a:t>
            </a:r>
            <a:r>
              <a:rPr lang="en-US" sz="1200" spc="-48" err="1">
                <a:solidFill>
                  <a:srgbClr val="000000"/>
                </a:solidFill>
                <a:latin typeface="Arimo Bold"/>
              </a:rPr>
              <a:t>Wolontariusz</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a:t>
            </a:r>
            <a:r>
              <a:rPr lang="en-US" sz="1200" spc="-48" err="1">
                <a:solidFill>
                  <a:srgbClr val="000000"/>
                </a:solidFill>
                <a:latin typeface="Arimo"/>
              </a:rPr>
              <a:t>powierzone</a:t>
            </a:r>
            <a:r>
              <a:rPr lang="en-US" sz="1200" spc="-48">
                <a:solidFill>
                  <a:srgbClr val="000000"/>
                </a:solidFill>
                <a:latin typeface="Arimo"/>
              </a:rPr>
              <a:t> </a:t>
            </a:r>
            <a:r>
              <a:rPr lang="en-US" sz="1200" spc="-48" err="1">
                <a:solidFill>
                  <a:srgbClr val="000000"/>
                </a:solidFill>
                <a:latin typeface="Arimo"/>
              </a:rPr>
              <a:t>czynności</a:t>
            </a:r>
            <a:r>
              <a:rPr lang="en-US" sz="1200" spc="-48">
                <a:solidFill>
                  <a:srgbClr val="000000"/>
                </a:solidFill>
                <a:latin typeface="Arimo"/>
              </a:rPr>
              <a:t> dla </a:t>
            </a:r>
            <a:r>
              <a:rPr lang="en-US" sz="1200" spc="-48" err="1">
                <a:solidFill>
                  <a:srgbClr val="000000"/>
                </a:solidFill>
                <a:latin typeface="Arimo"/>
              </a:rPr>
              <a:t>Fundacji</a:t>
            </a:r>
            <a:r>
              <a:rPr lang="en-US" sz="1200" spc="-48">
                <a:solidFill>
                  <a:srgbClr val="000000"/>
                </a:solidFill>
                <a:latin typeface="Arimo"/>
              </a:rPr>
              <a:t> „.....................................................”  jako </a:t>
            </a:r>
            <a:r>
              <a:rPr lang="en-US" sz="1200" spc="-48" err="1">
                <a:solidFill>
                  <a:srgbClr val="000000"/>
                </a:solidFill>
                <a:latin typeface="Arimo"/>
              </a:rPr>
              <a:t>organizatora</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zgodnie</a:t>
            </a:r>
            <a:r>
              <a:rPr lang="en-US" sz="1200" spc="-48">
                <a:solidFill>
                  <a:srgbClr val="000000"/>
                </a:solidFill>
                <a:latin typeface="Arimo"/>
              </a:rPr>
              <a:t> z art. 42 </a:t>
            </a:r>
            <a:r>
              <a:rPr lang="en-US" sz="1200" spc="-48" err="1">
                <a:solidFill>
                  <a:srgbClr val="000000"/>
                </a:solidFill>
                <a:latin typeface="Arimo"/>
              </a:rPr>
              <a:t>ust</a:t>
            </a:r>
            <a:r>
              <a:rPr lang="en-US" sz="1200" spc="-48">
                <a:solidFill>
                  <a:srgbClr val="000000"/>
                </a:solidFill>
                <a:latin typeface="Arimo"/>
              </a:rPr>
              <a:t>. 1 pkt 1 </a:t>
            </a:r>
            <a:r>
              <a:rPr lang="en-US" sz="1200" spc="-48" err="1">
                <a:solidFill>
                  <a:srgbClr val="000000"/>
                </a:solidFill>
                <a:latin typeface="Arimo"/>
              </a:rPr>
              <a:t>ustawy</a:t>
            </a:r>
            <a:r>
              <a:rPr lang="en-US" sz="1200" spc="-48">
                <a:solidFill>
                  <a:srgbClr val="000000"/>
                </a:solidFill>
                <a:latin typeface="Arimo"/>
              </a:rPr>
              <a:t>               z </a:t>
            </a:r>
            <a:r>
              <a:rPr lang="en-US" sz="1200" spc="-48" err="1">
                <a:solidFill>
                  <a:srgbClr val="000000"/>
                </a:solidFill>
                <a:latin typeface="Arimo"/>
              </a:rPr>
              <a:t>dnia</a:t>
            </a:r>
            <a:r>
              <a:rPr lang="en-US" sz="1200" spc="-48">
                <a:solidFill>
                  <a:srgbClr val="000000"/>
                </a:solidFill>
                <a:latin typeface="Arimo"/>
              </a:rPr>
              <a:t> 24 </a:t>
            </a:r>
            <a:r>
              <a:rPr lang="en-US" sz="1200" spc="-48" err="1">
                <a:solidFill>
                  <a:srgbClr val="000000"/>
                </a:solidFill>
                <a:latin typeface="Arimo"/>
              </a:rPr>
              <a:t>kwietnia</a:t>
            </a:r>
            <a:r>
              <a:rPr lang="en-US" sz="1200" spc="-48">
                <a:solidFill>
                  <a:srgbClr val="000000"/>
                </a:solidFill>
                <a:latin typeface="Arimo"/>
              </a:rPr>
              <a:t> 2003 r. o </a:t>
            </a:r>
            <a:r>
              <a:rPr lang="en-US" sz="1200" spc="-48" err="1">
                <a:solidFill>
                  <a:srgbClr val="000000"/>
                </a:solidFill>
                <a:latin typeface="Arimo"/>
              </a:rPr>
              <a:t>działalności</a:t>
            </a:r>
            <a:r>
              <a:rPr lang="en-US" sz="1200" spc="-48">
                <a:solidFill>
                  <a:srgbClr val="000000"/>
                </a:solidFill>
                <a:latin typeface="Arimo"/>
              </a:rPr>
              <a:t> </a:t>
            </a:r>
            <a:r>
              <a:rPr lang="en-US" sz="1200" spc="-48" err="1">
                <a:solidFill>
                  <a:srgbClr val="000000"/>
                </a:solidFill>
                <a:latin typeface="Arimo"/>
              </a:rPr>
              <a:t>pożytku</a:t>
            </a:r>
            <a:r>
              <a:rPr lang="en-US" sz="1200" spc="-48">
                <a:solidFill>
                  <a:srgbClr val="000000"/>
                </a:solidFill>
                <a:latin typeface="Arimo"/>
              </a:rPr>
              <a:t> </a:t>
            </a:r>
            <a:r>
              <a:rPr lang="en-US" sz="1200" spc="-48" err="1">
                <a:solidFill>
                  <a:srgbClr val="000000"/>
                </a:solidFill>
                <a:latin typeface="Arimo"/>
              </a:rPr>
              <a:t>publicznego</a:t>
            </a:r>
            <a:r>
              <a:rPr lang="en-US" sz="1200" spc="-48">
                <a:solidFill>
                  <a:srgbClr val="000000"/>
                </a:solidFill>
                <a:latin typeface="Arimo"/>
              </a:rPr>
              <a:t> i o </a:t>
            </a:r>
            <a:r>
              <a:rPr lang="en-US" sz="1200" spc="-48" err="1">
                <a:solidFill>
                  <a:srgbClr val="000000"/>
                </a:solidFill>
                <a:latin typeface="Arimo"/>
              </a:rPr>
              <a:t>wolontariacie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16.</a:t>
            </a:r>
            <a:r>
              <a:rPr lang="en-US" sz="1200" spc="-48">
                <a:solidFill>
                  <a:srgbClr val="000000"/>
                </a:solidFill>
                <a:latin typeface="Arimo Bold"/>
              </a:rPr>
              <a:t> </a:t>
            </a:r>
            <a:r>
              <a:rPr lang="en-US" sz="1200" spc="-48" err="1">
                <a:solidFill>
                  <a:srgbClr val="000000"/>
                </a:solidFill>
                <a:latin typeface="Arimo Bold"/>
              </a:rPr>
              <a:t>Pracodawca</a:t>
            </a:r>
            <a:r>
              <a:rPr lang="en-US" sz="1200" spc="-48">
                <a:solidFill>
                  <a:srgbClr val="000000"/>
                </a:solidFill>
                <a:latin typeface="Arimo Bold"/>
              </a:rPr>
              <a:t>/</a:t>
            </a:r>
            <a:r>
              <a:rPr lang="en-US" sz="1200" spc="-48" err="1">
                <a:solidFill>
                  <a:srgbClr val="000000"/>
                </a:solidFill>
                <a:latin typeface="Arimo Bold"/>
              </a:rPr>
              <a:t>zleceniodawca</a:t>
            </a:r>
            <a:r>
              <a:rPr lang="en-US" sz="1200" spc="-48">
                <a:solidFill>
                  <a:srgbClr val="000000"/>
                </a:solidFill>
                <a:latin typeface="Arimo Bold"/>
              </a:rPr>
              <a:t>/</a:t>
            </a:r>
            <a:r>
              <a:rPr lang="en-US" sz="1200" spc="-48" err="1">
                <a:solidFill>
                  <a:srgbClr val="000000"/>
                </a:solidFill>
                <a:latin typeface="Arimo Bold"/>
              </a:rPr>
              <a:t>organizator</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Bold"/>
              </a:rPr>
              <a:t> – </a:t>
            </a:r>
            <a:r>
              <a:rPr lang="en-US" sz="1200" spc="-48" err="1">
                <a:solidFill>
                  <a:srgbClr val="000000"/>
                </a:solidFill>
                <a:latin typeface="Arimo"/>
              </a:rPr>
              <a:t>Fundacja</a:t>
            </a:r>
            <a:r>
              <a:rPr lang="en-US" sz="1200" spc="-48">
                <a:solidFill>
                  <a:srgbClr val="000000"/>
                </a:solidFill>
                <a:latin typeface="Arimo"/>
              </a:rPr>
              <a:t> „.....................................................”,  </a:t>
            </a:r>
            <a:r>
              <a:rPr lang="en-US" sz="1200" spc="-48" err="1">
                <a:solidFill>
                  <a:srgbClr val="000000"/>
                </a:solidFill>
                <a:latin typeface="Arimo"/>
              </a:rPr>
              <a:t>zwana</a:t>
            </a:r>
            <a:r>
              <a:rPr lang="en-US" sz="1200" spc="-48">
                <a:solidFill>
                  <a:srgbClr val="000000"/>
                </a:solidFill>
                <a:latin typeface="Arimo"/>
              </a:rPr>
              <a:t> </a:t>
            </a:r>
            <a:r>
              <a:rPr lang="en-US" sz="1200" spc="-48" err="1">
                <a:solidFill>
                  <a:srgbClr val="000000"/>
                </a:solidFill>
                <a:latin typeface="Arimo"/>
              </a:rPr>
              <a:t>również</a:t>
            </a:r>
            <a:r>
              <a:rPr lang="en-US" sz="1200" spc="-48">
                <a:solidFill>
                  <a:srgbClr val="000000"/>
                </a:solidFill>
                <a:latin typeface="Arimo"/>
              </a:rPr>
              <a:t> </a:t>
            </a:r>
            <a:r>
              <a:rPr lang="en-US" sz="1200" spc="-48" err="1">
                <a:solidFill>
                  <a:srgbClr val="000000"/>
                </a:solidFill>
                <a:latin typeface="Arimo"/>
              </a:rPr>
              <a:t>Fundacją</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65</a:t>
            </a:r>
          </a:p>
        </p:txBody>
      </p:sp>
      <p:sp>
        <p:nvSpPr>
          <p:cNvPr id="16" name="TextBox 16"/>
          <p:cNvSpPr txBox="1"/>
          <p:nvPr/>
        </p:nvSpPr>
        <p:spPr>
          <a:xfrm>
            <a:off x="2613692" y="44323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2637645" y="624725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8" name="TextBox 18"/>
          <p:cNvSpPr txBox="1"/>
          <p:nvPr/>
        </p:nvSpPr>
        <p:spPr>
          <a:xfrm>
            <a:off x="2633367" y="680174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2637732" y="746574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0" name="TextBox 20"/>
          <p:cNvSpPr txBox="1"/>
          <p:nvPr/>
        </p:nvSpPr>
        <p:spPr>
          <a:xfrm>
            <a:off x="2649665" y="83947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nvGrpSpPr>
          <p:cNvPr id="23" name="Grupa 22">
            <a:extLst>
              <a:ext uri="{FF2B5EF4-FFF2-40B4-BE49-F238E27FC236}">
                <a16:creationId xmlns:a16="http://schemas.microsoft.com/office/drawing/2014/main" id="{C3B90D7F-5E4E-7D2F-7887-695544A696A6}"/>
              </a:ext>
            </a:extLst>
          </p:cNvPr>
          <p:cNvGrpSpPr/>
          <p:nvPr/>
        </p:nvGrpSpPr>
        <p:grpSpPr>
          <a:xfrm>
            <a:off x="569522" y="9458777"/>
            <a:ext cx="1491402" cy="191168"/>
            <a:chOff x="569522" y="9458777"/>
            <a:chExt cx="1491402" cy="191168"/>
          </a:xfrm>
        </p:grpSpPr>
        <p:sp>
          <p:nvSpPr>
            <p:cNvPr id="21" name="TextBox 39">
              <a:extLst>
                <a:ext uri="{FF2B5EF4-FFF2-40B4-BE49-F238E27FC236}">
                  <a16:creationId xmlns:a16="http://schemas.microsoft.com/office/drawing/2014/main" id="{2B6688A1-707D-4BFA-4AF4-12BAC3619DE5}"/>
                </a:ext>
              </a:extLst>
            </p:cNvPr>
            <p:cNvSpPr txBox="1"/>
            <p:nvPr/>
          </p:nvSpPr>
          <p:spPr>
            <a:xfrm>
              <a:off x="668688" y="9508944"/>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pl-PL" sz="875">
                  <a:solidFill>
                    <a:srgbClr val="34414A"/>
                  </a:solidFill>
                  <a:latin typeface="Arimo"/>
                </a:rPr>
                <a:t>Fundacji</a:t>
              </a:r>
              <a:endParaRPr lang="en-US" sz="875">
                <a:solidFill>
                  <a:srgbClr val="34414A"/>
                </a:solidFill>
                <a:latin typeface="Arimo"/>
              </a:endParaRPr>
            </a:p>
          </p:txBody>
        </p:sp>
        <p:sp>
          <p:nvSpPr>
            <p:cNvPr id="22" name="TextBox 40">
              <a:extLst>
                <a:ext uri="{FF2B5EF4-FFF2-40B4-BE49-F238E27FC236}">
                  <a16:creationId xmlns:a16="http://schemas.microsoft.com/office/drawing/2014/main" id="{6092A664-BEE1-0FD2-8E2B-9FB4FF9F3523}"/>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403376" y="1477552"/>
            <a:ext cx="4836319"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II</a:t>
            </a:r>
          </a:p>
          <a:p>
            <a:pPr algn="ctr">
              <a:lnSpc>
                <a:spcPts val="1439"/>
              </a:lnSpc>
              <a:spcBef>
                <a:spcPct val="0"/>
              </a:spcBef>
            </a:pPr>
            <a:r>
              <a:rPr lang="en-US" sz="1200" spc="-48">
                <a:solidFill>
                  <a:srgbClr val="000000"/>
                </a:solidFill>
                <a:latin typeface="Arimo Bold"/>
              </a:rPr>
              <a:t>PRAWA I OBOWIĄZKI FUNDACJI</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3</a:t>
            </a:r>
          </a:p>
          <a:p>
            <a:pPr algn="ctr">
              <a:lnSpc>
                <a:spcPts val="1439"/>
              </a:lnSpc>
              <a:spcBef>
                <a:spcPct val="0"/>
              </a:spcBef>
            </a:pPr>
            <a:r>
              <a:rPr lang="en-US" sz="1200" spc="-48">
                <a:solidFill>
                  <a:srgbClr val="000000"/>
                </a:solidFill>
                <a:latin typeface="Arimo Bold"/>
              </a:rPr>
              <a:t>Prawa i obowiązki Pracodawcy/zleceniodawcy/organizatora wolontariatu</a:t>
            </a:r>
          </a:p>
        </p:txBody>
      </p:sp>
      <p:sp>
        <p:nvSpPr>
          <p:cNvPr id="15" name="TextBox 15"/>
          <p:cNvSpPr txBox="1"/>
          <p:nvPr/>
        </p:nvSpPr>
        <p:spPr>
          <a:xfrm>
            <a:off x="536257" y="2514387"/>
            <a:ext cx="6487486" cy="36385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1.  Fundacja prowadzi aktywne działania mające na celu przeciwdziałanie zjawiskom niepożądanym        w zatrudnieniu, zleceniu bądź w wykonywaniu świadczeń wolontariatu, oraz podejmuje właściwe działania na wypadek prawdopodobieństwa wystąpienia ww. zjawisk.</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2. Fundacja jest odpowiedzialna za utrzymywanie i kształtowanie właściwych relacji w miejscu pracy/zaangażowania, opartych na zasadzie wzajemnego szacunku oraz niedopuszczania do naruszenia dóbr osobistych i godności pracowników/zleceniobiorców/wolontariuszy.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Fundacja jest zobowiązana zapoznać pracowników/zleceniobiorców/wolontariuszy z Procedurą oraz            w przypadku zatrudnienia pracowników na podstawie KP - z tekstem przepisów dotyczących równego traktowania w zatrudnieniu w formie wyciągu z Kodeksu pracy, który stanowi Załącznik nr 1 do Procedury oraz poinformować ich o obowiązku przestrzegania zawartych tam postanowień.</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Fundacja jest zobowiązana podjąć działania opisane w Procedurze w każdym przypadku dokonania Zawiadomienia, a także w przypadku informacji o zaistnieniu zjawiska niepożądanego                                     w zatrudnieniu/zleceniu bądź zaangażowaniu wolontaryjnym, nawet pomimo, iż nie wpłynęło Zawiadomienie.</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2723856" y="5912986"/>
            <a:ext cx="211228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Fundacji</a:t>
            </a:r>
          </a:p>
        </p:txBody>
      </p:sp>
      <p:sp>
        <p:nvSpPr>
          <p:cNvPr id="17" name="TextBox 17"/>
          <p:cNvSpPr txBox="1"/>
          <p:nvPr/>
        </p:nvSpPr>
        <p:spPr>
          <a:xfrm>
            <a:off x="536257" y="6465436"/>
            <a:ext cx="6487486"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Pracodawca/zleceniodawca/organizator wolontariatu, podejmuje działania prewencyjne mające na celu przeciwdziałanie zjawiskom niepożądanym w zatrudnieniu/zleceniu/zaangażowaniu wolontaryjnym polegające w szczególności na:</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971990" y="7008361"/>
            <a:ext cx="6051753" cy="255270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zamieszczeniu w kanałach komunikacji wykorzystywanych w Fundacji aktualnej treści Procedury wraz z tekstem przepisów dotyczących równego traktowania w zatrudnieniu w formie wyciągu             z Kodeksu pracy, który stanowi Załącznik nr 1 do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obligatoryjnym przeszkoleniu pracowników zatrudnionych u pracodawcy z zakresu problematyki przeciwdziałania zjawiskom niepożądanym w zatrudnieniu i zaznajomieniu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zaznajomieniu zleceniobiorców i wolontariuszy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udostępnianiu pracownikom/zleceniobiorcom/wolontariuszom materiałów informacyjnych na tematy związane z przeciwdziałaniem zjawiskom niepożądanym;</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756000" y="71893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9132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64363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9838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66</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057418" y="1426816"/>
            <a:ext cx="6007861" cy="92392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err="1">
                <a:solidFill>
                  <a:srgbClr val="000000"/>
                </a:solidFill>
                <a:latin typeface="Arimo"/>
              </a:rPr>
              <a:t>uruchomieniu</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komunikacji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umożliwiającego</a:t>
            </a:r>
            <a:r>
              <a:rPr lang="en-US" sz="1200" spc="-48">
                <a:solidFill>
                  <a:srgbClr val="000000"/>
                </a:solidFill>
                <a:latin typeface="Arimo"/>
              </a:rPr>
              <a:t> m.in. </a:t>
            </a:r>
            <a:r>
              <a:rPr lang="en-US" sz="1200" spc="-48" err="1">
                <a:solidFill>
                  <a:srgbClr val="000000"/>
                </a:solidFill>
                <a:latin typeface="Arimo"/>
              </a:rPr>
              <a:t>przekazanie</a:t>
            </a:r>
            <a:r>
              <a:rPr lang="en-US" sz="1200" spc="-48">
                <a:solidFill>
                  <a:srgbClr val="000000"/>
                </a:solidFill>
                <a:latin typeface="Arimo"/>
              </a:rPr>
              <a:t> </a:t>
            </a:r>
            <a:r>
              <a:rPr lang="en-US" sz="1200" spc="-48" err="1">
                <a:solidFill>
                  <a:srgbClr val="000000"/>
                </a:solidFill>
                <a:latin typeface="Arimo"/>
              </a:rPr>
              <a:t>Zawiadomienia</a:t>
            </a:r>
            <a:r>
              <a:rPr lang="pl-PL" sz="1200" spc="-48">
                <a:solidFill>
                  <a:srgbClr val="000000"/>
                </a:solidFill>
                <a:latin typeface="Arimo"/>
              </a:rPr>
              <a:t> </a:t>
            </a:r>
            <a:r>
              <a:rPr lang="en-US" sz="1200" spc="-48">
                <a:solidFill>
                  <a:srgbClr val="000000"/>
                </a:solidFill>
                <a:latin typeface="Arimo"/>
              </a:rPr>
              <a:t>przez</a:t>
            </a:r>
            <a:r>
              <a:rPr lang="pl-PL"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a:t>
            </a:r>
            <a:r>
              <a:rPr lang="en-US" sz="1200" spc="-48" err="1">
                <a:solidFill>
                  <a:srgbClr val="000000"/>
                </a:solidFill>
                <a:latin typeface="Arimo"/>
              </a:rPr>
              <a:t>zleceniobiorcę</a:t>
            </a:r>
            <a:r>
              <a:rPr lang="en-US" sz="1200" spc="-48">
                <a:solidFill>
                  <a:srgbClr val="000000"/>
                </a:solidFill>
                <a:latin typeface="Arimo"/>
              </a:rPr>
              <a:t>/</a:t>
            </a:r>
            <a:r>
              <a:rPr lang="en-US" sz="1200" spc="-48" err="1">
                <a:solidFill>
                  <a:srgbClr val="000000"/>
                </a:solidFill>
                <a:latin typeface="Arimo"/>
              </a:rPr>
              <a:t>wolontariusza</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820242"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6" name="TextBox 16"/>
          <p:cNvSpPr txBox="1"/>
          <p:nvPr/>
        </p:nvSpPr>
        <p:spPr>
          <a:xfrm>
            <a:off x="577793" y="2429833"/>
            <a:ext cx="6487486"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a:t>
            </a:r>
            <a:r>
              <a:rPr lang="en-US" sz="1200" spc="-48" err="1">
                <a:solidFill>
                  <a:srgbClr val="000000"/>
                </a:solidFill>
                <a:latin typeface="Arimo"/>
              </a:rPr>
              <a:t>Fundacja</a:t>
            </a:r>
            <a:r>
              <a:rPr lang="en-US" sz="1200" spc="-48">
                <a:solidFill>
                  <a:srgbClr val="000000"/>
                </a:solidFill>
                <a:latin typeface="Arimo"/>
              </a:rPr>
              <a:t> jest </a:t>
            </a:r>
            <a:r>
              <a:rPr lang="en-US" sz="1200" spc="-48" err="1">
                <a:solidFill>
                  <a:srgbClr val="000000"/>
                </a:solidFill>
                <a:latin typeface="Arimo"/>
              </a:rPr>
              <a:t>odpowiedzialna</a:t>
            </a:r>
            <a:r>
              <a:rPr lang="en-US" sz="1200" spc="-48">
                <a:solidFill>
                  <a:srgbClr val="000000"/>
                </a:solidFill>
                <a:latin typeface="Arimo"/>
              </a:rPr>
              <a:t> za </a:t>
            </a:r>
            <a:r>
              <a:rPr lang="en-US" sz="1200" spc="-48" err="1">
                <a:solidFill>
                  <a:srgbClr val="000000"/>
                </a:solidFill>
                <a:latin typeface="Arimo"/>
              </a:rPr>
              <a:t>ograniczenie</a:t>
            </a:r>
            <a:r>
              <a:rPr lang="en-US" sz="1200" spc="-48">
                <a:solidFill>
                  <a:srgbClr val="000000"/>
                </a:solidFill>
                <a:latin typeface="Arimo"/>
              </a:rPr>
              <a:t> </a:t>
            </a:r>
            <a:r>
              <a:rPr lang="en-US" sz="1200" spc="-48" err="1">
                <a:solidFill>
                  <a:srgbClr val="000000"/>
                </a:solidFill>
                <a:latin typeface="Arimo"/>
              </a:rPr>
              <a:t>ryzyka</a:t>
            </a:r>
            <a:r>
              <a:rPr lang="en-US" sz="1200" spc="-48">
                <a:solidFill>
                  <a:srgbClr val="000000"/>
                </a:solidFill>
                <a:latin typeface="Arimo"/>
              </a:rPr>
              <a:t> </a:t>
            </a:r>
            <a:r>
              <a:rPr lang="en-US" sz="1200" spc="-48" err="1">
                <a:solidFill>
                  <a:srgbClr val="000000"/>
                </a:solidFill>
                <a:latin typeface="Arimo"/>
              </a:rPr>
              <a:t>organizacyjnego</a:t>
            </a:r>
            <a:r>
              <a:rPr lang="en-US" sz="1200" spc="-48">
                <a:solidFill>
                  <a:srgbClr val="000000"/>
                </a:solidFill>
                <a:latin typeface="Arimo"/>
              </a:rPr>
              <a:t> oraz </a:t>
            </a:r>
            <a:r>
              <a:rPr lang="en-US" sz="1200" spc="-48" err="1">
                <a:solidFill>
                  <a:srgbClr val="000000"/>
                </a:solidFill>
                <a:latin typeface="Arimo"/>
              </a:rPr>
              <a:t>osobowego</a:t>
            </a:r>
            <a:r>
              <a:rPr lang="en-US" sz="1200" spc="-48">
                <a:solidFill>
                  <a:srgbClr val="000000"/>
                </a:solidFill>
                <a:latin typeface="Arimo"/>
              </a:rPr>
              <a:t> w </a:t>
            </a:r>
            <a:r>
              <a:rPr lang="en-US" sz="1200" spc="-48" err="1">
                <a:solidFill>
                  <a:srgbClr val="000000"/>
                </a:solidFill>
                <a:latin typeface="Arimo"/>
              </a:rPr>
              <a:t>zarządzaniu</a:t>
            </a:r>
            <a:r>
              <a:rPr lang="en-US" sz="1200" spc="-48">
                <a:solidFill>
                  <a:srgbClr val="000000"/>
                </a:solidFill>
                <a:latin typeface="Arimo"/>
              </a:rPr>
              <a:t> </a:t>
            </a:r>
            <a:r>
              <a:rPr lang="en-US" sz="1200" spc="-48" err="1">
                <a:solidFill>
                  <a:srgbClr val="000000"/>
                </a:solidFill>
                <a:latin typeface="Arimo"/>
              </a:rPr>
              <a:t>pracą</a:t>
            </a:r>
            <a:r>
              <a:rPr lang="en-US" sz="1200" spc="-48">
                <a:solidFill>
                  <a:srgbClr val="000000"/>
                </a:solidFill>
                <a:latin typeface="Arimo"/>
              </a:rPr>
              <a:t>, </a:t>
            </a:r>
            <a:r>
              <a:rPr lang="en-US" sz="1200" spc="-48" err="1">
                <a:solidFill>
                  <a:srgbClr val="000000"/>
                </a:solidFill>
                <a:latin typeface="Arimo"/>
              </a:rPr>
              <a:t>zaangażowaniem</a:t>
            </a:r>
            <a:r>
              <a:rPr lang="en-US" sz="1200" spc="-48">
                <a:solidFill>
                  <a:srgbClr val="000000"/>
                </a:solidFill>
                <a:latin typeface="Arimo"/>
              </a:rPr>
              <a:t> </a:t>
            </a:r>
            <a:r>
              <a:rPr lang="en-US" sz="1200" spc="-48" err="1">
                <a:solidFill>
                  <a:srgbClr val="000000"/>
                </a:solidFill>
                <a:latin typeface="Arimo"/>
              </a:rPr>
              <a:t>cywilnoprawnym</a:t>
            </a:r>
            <a:r>
              <a:rPr lang="en-US" sz="1200" spc="-48">
                <a:solidFill>
                  <a:srgbClr val="000000"/>
                </a:solidFill>
                <a:latin typeface="Arimo"/>
              </a:rPr>
              <a:t> i </a:t>
            </a:r>
            <a:r>
              <a:rPr lang="en-US" sz="1200" spc="-48" err="1">
                <a:solidFill>
                  <a:srgbClr val="000000"/>
                </a:solidFill>
                <a:latin typeface="Arimo"/>
              </a:rPr>
              <a:t>wolontaryjnym</a:t>
            </a:r>
            <a:r>
              <a:rPr lang="en-US" sz="1200" spc="-48">
                <a:solidFill>
                  <a:srgbClr val="000000"/>
                </a:solidFill>
                <a:latin typeface="Arimo"/>
              </a:rPr>
              <a:t> oraz </a:t>
            </a:r>
            <a:r>
              <a:rPr lang="en-US" sz="1200" spc="-48" err="1">
                <a:solidFill>
                  <a:srgbClr val="000000"/>
                </a:solidFill>
                <a:latin typeface="Arimo"/>
              </a:rPr>
              <a:t>promowanie</a:t>
            </a:r>
            <a:r>
              <a:rPr lang="en-US" sz="1200" spc="-48">
                <a:solidFill>
                  <a:srgbClr val="000000"/>
                </a:solidFill>
                <a:latin typeface="Arimo"/>
              </a:rPr>
              <a:t> </a:t>
            </a:r>
            <a:r>
              <a:rPr lang="en-US" sz="1200" spc="-48" err="1">
                <a:solidFill>
                  <a:srgbClr val="000000"/>
                </a:solidFill>
                <a:latin typeface="Arimo"/>
              </a:rPr>
              <a:t>pożądanych</a:t>
            </a:r>
            <a:r>
              <a:rPr lang="en-US" sz="1200" spc="-48">
                <a:solidFill>
                  <a:srgbClr val="000000"/>
                </a:solidFill>
                <a:latin typeface="Arimo"/>
              </a:rPr>
              <a:t>, </a:t>
            </a:r>
            <a:r>
              <a:rPr lang="en-US" sz="1200" spc="-48" err="1">
                <a:solidFill>
                  <a:srgbClr val="000000"/>
                </a:solidFill>
                <a:latin typeface="Arimo"/>
              </a:rPr>
              <a:t>zgodnych</a:t>
            </a:r>
            <a:r>
              <a:rPr lang="en-US" sz="1200" spc="-48">
                <a:solidFill>
                  <a:srgbClr val="000000"/>
                </a:solidFill>
                <a:latin typeface="Arimo"/>
              </a:rPr>
              <a:t>            z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postaw</a:t>
            </a:r>
            <a:r>
              <a:rPr lang="en-US" sz="1200" spc="-48">
                <a:solidFill>
                  <a:srgbClr val="000000"/>
                </a:solidFill>
                <a:latin typeface="Arimo"/>
              </a:rPr>
              <a:t> i </a:t>
            </a:r>
            <a:r>
              <a:rPr lang="en-US" sz="1200" spc="-48" err="1">
                <a:solidFill>
                  <a:srgbClr val="000000"/>
                </a:solidFill>
                <a:latin typeface="Arimo"/>
              </a:rPr>
              <a:t>zachowań</a:t>
            </a:r>
            <a:r>
              <a:rPr lang="en-US" sz="1200" spc="-48">
                <a:solidFill>
                  <a:srgbClr val="000000"/>
                </a:solidFill>
                <a:latin typeface="Arimo"/>
              </a:rPr>
              <a:t> </a:t>
            </a:r>
            <a:r>
              <a:rPr lang="en-US" sz="1200" spc="-48" err="1">
                <a:solidFill>
                  <a:srgbClr val="000000"/>
                </a:solidFill>
                <a:latin typeface="Arimo"/>
              </a:rPr>
              <a:t>między</a:t>
            </a:r>
            <a:r>
              <a:rPr lang="en-US" sz="1200" spc="-48">
                <a:solidFill>
                  <a:srgbClr val="000000"/>
                </a:solidFill>
                <a:latin typeface="Arimo"/>
              </a:rPr>
              <a:t> </a:t>
            </a:r>
            <a:r>
              <a:rPr lang="en-US" sz="1200" spc="-48" err="1">
                <a:solidFill>
                  <a:srgbClr val="000000"/>
                </a:solidFill>
                <a:latin typeface="Arimo"/>
              </a:rPr>
              <a:t>pracownikami</a:t>
            </a:r>
            <a:r>
              <a:rPr lang="en-US" sz="1200" spc="-48">
                <a:solidFill>
                  <a:srgbClr val="000000"/>
                </a:solidFill>
                <a:latin typeface="Arimo"/>
              </a:rPr>
              <a:t>/</a:t>
            </a:r>
            <a:r>
              <a:rPr lang="en-US" sz="1200" spc="-48" err="1">
                <a:solidFill>
                  <a:srgbClr val="000000"/>
                </a:solidFill>
                <a:latin typeface="Arimo"/>
              </a:rPr>
              <a:t>zleceniobiorcami</a:t>
            </a:r>
            <a:r>
              <a:rPr lang="en-US" sz="1200" spc="-48">
                <a:solidFill>
                  <a:srgbClr val="000000"/>
                </a:solidFill>
                <a:latin typeface="Arimo"/>
              </a:rPr>
              <a:t>/</a:t>
            </a:r>
            <a:r>
              <a:rPr lang="en-US" sz="1200" spc="-48" err="1">
                <a:solidFill>
                  <a:srgbClr val="000000"/>
                </a:solidFill>
                <a:latin typeface="Arimo"/>
              </a:rPr>
              <a:t>wolontariuszami</a:t>
            </a:r>
            <a:r>
              <a:rPr lang="en-US" sz="1200" spc="-48">
                <a:solidFill>
                  <a:srgbClr val="000000"/>
                </a:solidFill>
                <a:latin typeface="Arimo"/>
              </a:rPr>
              <a:t>, w </a:t>
            </a:r>
            <a:r>
              <a:rPr lang="en-US" sz="1200" spc="-48" err="1">
                <a:solidFill>
                  <a:srgbClr val="000000"/>
                </a:solidFill>
                <a:latin typeface="Arimo"/>
              </a:rPr>
              <a:t>związku</a:t>
            </a:r>
            <a:r>
              <a:rPr lang="en-US" sz="1200" spc="-48">
                <a:solidFill>
                  <a:srgbClr val="000000"/>
                </a:solidFill>
                <a:latin typeface="Arimo"/>
              </a:rPr>
              <a:t> z tym </a:t>
            </a:r>
            <a:r>
              <a:rPr lang="en-US" sz="1200" spc="-48" err="1">
                <a:solidFill>
                  <a:srgbClr val="000000"/>
                </a:solidFill>
                <a:latin typeface="Arimo"/>
              </a:rPr>
              <a:t>zobowiązane</a:t>
            </a:r>
            <a:r>
              <a:rPr lang="en-US" sz="1200" spc="-48">
                <a:solidFill>
                  <a:srgbClr val="000000"/>
                </a:solidFill>
                <a:latin typeface="Arimo"/>
              </a:rPr>
              <a:t> jest do:</a:t>
            </a:r>
          </a:p>
          <a:p>
            <a:pPr algn="just">
              <a:lnSpc>
                <a:spcPts val="1439"/>
              </a:lnSpc>
              <a:spcBef>
                <a:spcPct val="0"/>
              </a:spcBef>
            </a:pPr>
            <a:endParaRPr lang="en-US" sz="1200" spc="-48">
              <a:solidFill>
                <a:srgbClr val="000000"/>
              </a:solidFill>
              <a:latin typeface="Arimo"/>
            </a:endParaRPr>
          </a:p>
        </p:txBody>
      </p:sp>
      <p:grpSp>
        <p:nvGrpSpPr>
          <p:cNvPr id="17" name="Group 17"/>
          <p:cNvGrpSpPr/>
          <p:nvPr/>
        </p:nvGrpSpPr>
        <p:grpSpPr>
          <a:xfrm>
            <a:off x="820242" y="3169183"/>
            <a:ext cx="6245037" cy="723900"/>
            <a:chOff x="0" y="0"/>
            <a:chExt cx="8326716" cy="965200"/>
          </a:xfrm>
        </p:grpSpPr>
        <p:sp>
          <p:nvSpPr>
            <p:cNvPr id="18" name="TextBox 18"/>
            <p:cNvSpPr txBox="1"/>
            <p:nvPr/>
          </p:nvSpPr>
          <p:spPr>
            <a:xfrm>
              <a:off x="316235" y="-19050"/>
              <a:ext cx="8010481" cy="9842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rozwiązywania konfliktów z / lub pomiędzy pracownikami/zleceniobiorcami/wolontariuszami bez zbędnej zwłoki;</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20" name="Group 20"/>
          <p:cNvGrpSpPr/>
          <p:nvPr/>
        </p:nvGrpSpPr>
        <p:grpSpPr>
          <a:xfrm>
            <a:off x="820242" y="3691526"/>
            <a:ext cx="6245037" cy="542925"/>
            <a:chOff x="0" y="0"/>
            <a:chExt cx="8326716" cy="723900"/>
          </a:xfrm>
        </p:grpSpPr>
        <p:sp>
          <p:nvSpPr>
            <p:cNvPr id="21" name="TextBox 21"/>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dawania przykładu właściwej postawy przez osoby z zarządu;</a:t>
              </a:r>
            </a:p>
            <a:p>
              <a:pPr algn="just">
                <a:lnSpc>
                  <a:spcPts val="1439"/>
                </a:lnSpc>
                <a:spcBef>
                  <a:spcPct val="0"/>
                </a:spcBef>
              </a:pPr>
              <a:endParaRPr lang="en-US" sz="1200" spc="-48">
                <a:solidFill>
                  <a:srgbClr val="000000"/>
                </a:solidFill>
                <a:latin typeface="Arimo"/>
              </a:endParaRPr>
            </a:p>
          </p:txBody>
        </p:sp>
        <p:sp>
          <p:nvSpPr>
            <p:cNvPr id="22" name="TextBox 22"/>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3" name="Group 23"/>
          <p:cNvGrpSpPr/>
          <p:nvPr/>
        </p:nvGrpSpPr>
        <p:grpSpPr>
          <a:xfrm>
            <a:off x="820242" y="4102123"/>
            <a:ext cx="6245037" cy="723900"/>
            <a:chOff x="0" y="0"/>
            <a:chExt cx="8326716" cy="965200"/>
          </a:xfrm>
        </p:grpSpPr>
        <p:sp>
          <p:nvSpPr>
            <p:cNvPr id="24" name="TextBox 24"/>
            <p:cNvSpPr txBox="1"/>
            <p:nvPr/>
          </p:nvSpPr>
          <p:spPr>
            <a:xfrm>
              <a:off x="316235" y="-19050"/>
              <a:ext cx="8010481" cy="9842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wykazania otwartości na informacje zwrotne przekazywane przez pracowników/zleceniobiorców/wolontariuszy;</a:t>
              </a:r>
            </a:p>
            <a:p>
              <a:pPr algn="just">
                <a:lnSpc>
                  <a:spcPts val="1439"/>
                </a:lnSpc>
                <a:spcBef>
                  <a:spcPct val="0"/>
                </a:spcBef>
              </a:pPr>
              <a:endParaRPr lang="en-US" sz="1200" spc="-48">
                <a:solidFill>
                  <a:srgbClr val="000000"/>
                </a:solidFill>
                <a:latin typeface="Arimo"/>
              </a:endParaRPr>
            </a:p>
          </p:txBody>
        </p:sp>
        <p:sp>
          <p:nvSpPr>
            <p:cNvPr id="25" name="TextBox 25"/>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grpSp>
      <p:grpSp>
        <p:nvGrpSpPr>
          <p:cNvPr id="26" name="Group 26"/>
          <p:cNvGrpSpPr/>
          <p:nvPr/>
        </p:nvGrpSpPr>
        <p:grpSpPr>
          <a:xfrm>
            <a:off x="799298" y="4711525"/>
            <a:ext cx="6245037" cy="904875"/>
            <a:chOff x="0" y="0"/>
            <a:chExt cx="8326716" cy="1206500"/>
          </a:xfrm>
        </p:grpSpPr>
        <p:sp>
          <p:nvSpPr>
            <p:cNvPr id="27" name="TextBox 27"/>
            <p:cNvSpPr txBox="1"/>
            <p:nvPr/>
          </p:nvSpPr>
          <p:spPr>
            <a:xfrm>
              <a:off x="316235" y="-19050"/>
              <a:ext cx="8010481" cy="12255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rozpatrywania przypadków problemów związanych z relacjami, które wymagają interwencji ze strony Fundacji, w celu ograniczenia ryzyka organizacyjnego i osobowego w zarządzaniu Fundacją.</a:t>
              </a: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9" name="TextBox 29"/>
          <p:cNvSpPr txBox="1"/>
          <p:nvPr/>
        </p:nvSpPr>
        <p:spPr>
          <a:xfrm>
            <a:off x="577793" y="5704610"/>
            <a:ext cx="6487486" cy="16478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Fundacja dba o podnoszenie kompetencji pracowników/zleceniobiorców/wolontariuszy w zakresie świadomości ryzyka związanego z wystąpieniem zjawisk niepożądanych                                                              w zatrudnieniu/zleceniu/wolontariacie. W sytuacji wystąpienia tych zjawisk podejmuje dodatkowe działania informacyjne oraz prewencyjne.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Fundacja na wniosek pracownika/zleceniobiorcy/wolontariusza, który w Postępowaniu jest typowany jako ofiara, może zapewnić mu niezbędną pomoc, w szczególności medyczną, psychologiczną lub prawną.</a:t>
            </a: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286371" y="7357186"/>
            <a:ext cx="7070330" cy="425458"/>
          </a:xfrm>
          <a:prstGeom prst="rect">
            <a:avLst/>
          </a:prstGeom>
        </p:spPr>
        <p:txBody>
          <a:bodyPr lIns="0" tIns="0" rIns="0" bIns="0" rtlCol="0" anchor="t">
            <a:spAutoFit/>
          </a:bodyPr>
          <a:lstStyle/>
          <a:p>
            <a:pPr algn="ctr">
              <a:lnSpc>
                <a:spcPts val="1440"/>
              </a:lnSpc>
              <a:spcBef>
                <a:spcPct val="0"/>
              </a:spcBef>
            </a:pPr>
            <a:r>
              <a:rPr lang="en-US" sz="1200" spc="-48">
                <a:solidFill>
                  <a:srgbClr val="000000"/>
                </a:solidFill>
                <a:latin typeface="Arimo Bold"/>
                <a:ea typeface="Arimo Bold"/>
              </a:rPr>
              <a:t>§ 5</a:t>
            </a:r>
          </a:p>
          <a:p>
            <a:pPr algn="ctr">
              <a:lnSpc>
                <a:spcPts val="360"/>
              </a:lnSpc>
              <a:spcBef>
                <a:spcPct val="0"/>
              </a:spcBef>
            </a:pPr>
            <a:endParaRPr lang="en-US" sz="1200" spc="-48">
              <a:solidFill>
                <a:srgbClr val="000000"/>
              </a:solidFill>
              <a:latin typeface="Arimo Bold"/>
              <a:ea typeface="Arimo Bold"/>
            </a:endParaRPr>
          </a:p>
          <a:p>
            <a:pPr algn="ctr">
              <a:lnSpc>
                <a:spcPts val="1440"/>
              </a:lnSpc>
              <a:spcBef>
                <a:spcPct val="0"/>
              </a:spcBef>
            </a:pPr>
            <a:r>
              <a:rPr lang="en-US" sz="1200" spc="-48">
                <a:solidFill>
                  <a:srgbClr val="000000"/>
                </a:solidFill>
                <a:latin typeface="Arimo Bold"/>
              </a:rPr>
              <a:t>Prawa i obowiązki pracowników/zleceniobiorców/wolontariuszy</a:t>
            </a:r>
          </a:p>
        </p:txBody>
      </p:sp>
      <p:sp>
        <p:nvSpPr>
          <p:cNvPr id="31" name="TextBox 31"/>
          <p:cNvSpPr txBox="1"/>
          <p:nvPr/>
        </p:nvSpPr>
        <p:spPr>
          <a:xfrm>
            <a:off x="707540" y="8011002"/>
            <a:ext cx="6357738"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Pracownik, zleceniobiorca/wolontariusz, który twierdzi, że w stosunku do niego lub innej osoby wykonującej pracę/zlecenie/wolontariat stosowane jest zjawisko niepożądane, jest uprawniony do przedstawienia Fundacji „.....................................................”  - Zawiadomienia. </a:t>
            </a:r>
          </a:p>
          <a:p>
            <a:pPr algn="just">
              <a:lnSpc>
                <a:spcPts val="1439"/>
              </a:lnSpc>
              <a:spcBef>
                <a:spcPct val="0"/>
              </a:spcBef>
            </a:pPr>
            <a:endParaRPr lang="en-US" sz="1200" spc="-48">
              <a:solidFill>
                <a:srgbClr val="000000"/>
              </a:solidFill>
              <a:latin typeface="Arimo"/>
            </a:endParaRPr>
          </a:p>
        </p:txBody>
      </p:sp>
      <p:sp>
        <p:nvSpPr>
          <p:cNvPr id="32" name="TextBox 32"/>
          <p:cNvSpPr txBox="1"/>
          <p:nvPr/>
        </p:nvSpPr>
        <p:spPr>
          <a:xfrm>
            <a:off x="698620" y="8763477"/>
            <a:ext cx="6345715"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Bezpodstawne oskarżanie o zjawisko niepożądane wśród osób działających na rzecz Fundacji jest zabronione. </a:t>
            </a:r>
          </a:p>
          <a:p>
            <a:pPr algn="just">
              <a:lnSpc>
                <a:spcPts val="1439"/>
              </a:lnSpc>
              <a:spcBef>
                <a:spcPct val="0"/>
              </a:spcBef>
            </a:pPr>
            <a:endParaRPr lang="en-US" sz="1200" spc="-48">
              <a:solidFill>
                <a:srgbClr val="000000"/>
              </a:solidFill>
              <a:latin typeface="Arimo"/>
            </a:endParaRPr>
          </a:p>
        </p:txBody>
      </p:sp>
      <p:sp>
        <p:nvSpPr>
          <p:cNvPr id="33" name="TextBox 3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67</a:t>
            </a:r>
          </a:p>
        </p:txBody>
      </p:sp>
      <p:sp>
        <p:nvSpPr>
          <p:cNvPr id="34" name="TextBox 34"/>
          <p:cNvSpPr txBox="1"/>
          <p:nvPr/>
        </p:nvSpPr>
        <p:spPr>
          <a:xfrm>
            <a:off x="4311650" y="836020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nvGrpSpPr>
          <p:cNvPr id="35" name="Grupa 34">
            <a:extLst>
              <a:ext uri="{FF2B5EF4-FFF2-40B4-BE49-F238E27FC236}">
                <a16:creationId xmlns:a16="http://schemas.microsoft.com/office/drawing/2014/main" id="{C9F313E9-BD2D-629A-CD4D-3F2B5F5C89F8}"/>
              </a:ext>
            </a:extLst>
          </p:cNvPr>
          <p:cNvGrpSpPr/>
          <p:nvPr/>
        </p:nvGrpSpPr>
        <p:grpSpPr>
          <a:xfrm>
            <a:off x="569522" y="9458777"/>
            <a:ext cx="1491402" cy="191168"/>
            <a:chOff x="569522" y="9458777"/>
            <a:chExt cx="1491402" cy="191168"/>
          </a:xfrm>
        </p:grpSpPr>
        <p:sp>
          <p:nvSpPr>
            <p:cNvPr id="36" name="TextBox 39">
              <a:extLst>
                <a:ext uri="{FF2B5EF4-FFF2-40B4-BE49-F238E27FC236}">
                  <a16:creationId xmlns:a16="http://schemas.microsoft.com/office/drawing/2014/main" id="{31F2FDF4-C233-4BE5-477A-D2BE1A836247}"/>
                </a:ext>
              </a:extLst>
            </p:cNvPr>
            <p:cNvSpPr txBox="1"/>
            <p:nvPr/>
          </p:nvSpPr>
          <p:spPr>
            <a:xfrm>
              <a:off x="668688" y="9508944"/>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pl-PL" sz="875">
                  <a:solidFill>
                    <a:srgbClr val="34414A"/>
                  </a:solidFill>
                  <a:latin typeface="Arimo"/>
                </a:rPr>
                <a:t>Fundacji</a:t>
              </a:r>
              <a:endParaRPr lang="en-US" sz="875">
                <a:solidFill>
                  <a:srgbClr val="34414A"/>
                </a:solidFill>
                <a:latin typeface="Arimo"/>
              </a:endParaRPr>
            </a:p>
          </p:txBody>
        </p:sp>
        <p:sp>
          <p:nvSpPr>
            <p:cNvPr id="37" name="TextBox 40">
              <a:extLst>
                <a:ext uri="{FF2B5EF4-FFF2-40B4-BE49-F238E27FC236}">
                  <a16:creationId xmlns:a16="http://schemas.microsoft.com/office/drawing/2014/main" id="{8814AD46-E1EC-5034-5179-0FBAC721ADEA}"/>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8877"/>
            <a:ext cx="6487486" cy="32766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Pracownik/zleceniobiorca/wolontariusz, będący domniemaną ofiarą, może zawnioskować do Fundacji o przeniesienie na inne stanowisko pracy lub do innego miejsca, bądź zastosowania wobec niego innej formy zatrudnienia/zlecenia/zaangażowania. Przeniesienie osoby może polegać na zmianie miejsca wykonywania pracy/zlecenia/wolontariatu, połączonej w razie potrzeby lub konieczności ze zmianą stanowiska na równorzędne. Decyzję w sprawie wniosku pracownika/zleceniobiorcy/wolontariusza podejmuje Fundacja, biorąc pod uwagę swoje potrzeby i możliwości.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Pracownik/zleceniobiorca/wolontariusz ma obowiązek zapoznać się z treścią niniejszej Procedury.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Pracownik jest zobowiązany do uczestnictwa w szkoleniach organizowanych przez Fundację  dotyczących tematyki przeciwdziałania zjawiskom niepożądanym w zatrudnieniu.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Pracownik/zleceniobiorca/wolontariusz jest zobowiązany do powstrzymania się od zachowań noszących znamiona dyskryminacji, mobbingu lub innego rodzaju zjawisk niepożądanych. </a:t>
            </a:r>
          </a:p>
          <a:p>
            <a:pPr algn="just">
              <a:lnSpc>
                <a:spcPts val="1439"/>
              </a:lnSpc>
            </a:pPr>
            <a:r>
              <a:rPr lang="en-US" sz="1200" spc="-48">
                <a:solidFill>
                  <a:srgbClr val="000000"/>
                </a:solidFill>
                <a:latin typeface="Arimo"/>
              </a:rPr>
              <a:t> </a:t>
            </a:r>
          </a:p>
          <a:p>
            <a:pPr algn="just">
              <a:lnSpc>
                <a:spcPts val="1439"/>
              </a:lnSpc>
            </a:pPr>
            <a:r>
              <a:rPr lang="en-US" sz="1200" spc="-48">
                <a:solidFill>
                  <a:srgbClr val="000000"/>
                </a:solidFill>
                <a:latin typeface="Arimo"/>
              </a:rPr>
              <a:t>7. Pracownik/zleceniobiorca/wolontariusz jest zobowiązany do uczestnictwa na wniosek Komisji                    w Postępowaniu. </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680738" y="4927838"/>
            <a:ext cx="2281595"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a:solidFill>
                  <a:srgbClr val="000000"/>
                </a:solidFill>
                <a:latin typeface="Arimo Bold"/>
              </a:rPr>
              <a:t>Zasady dokonania Zawiadomienia</a:t>
            </a:r>
          </a:p>
        </p:txBody>
      </p:sp>
      <p:sp>
        <p:nvSpPr>
          <p:cNvPr id="16" name="TextBox 16"/>
          <p:cNvSpPr txBox="1"/>
          <p:nvPr/>
        </p:nvSpPr>
        <p:spPr>
          <a:xfrm>
            <a:off x="513651" y="5511199"/>
            <a:ext cx="3985960" cy="381000"/>
          </a:xfrm>
          <a:prstGeom prst="rect">
            <a:avLst/>
          </a:prstGeom>
        </p:spPr>
        <p:txBody>
          <a:bodyPr lIns="0" tIns="0" rIns="0" bIns="0" rtlCol="0" anchor="t">
            <a:spAutoFit/>
          </a:bodyPr>
          <a:lstStyle/>
          <a:p>
            <a:pPr marL="259080" lvl="1" indent="-129540" algn="just">
              <a:lnSpc>
                <a:spcPts val="1439"/>
              </a:lnSpc>
              <a:buFont typeface="Arial"/>
              <a:buChar char="•"/>
            </a:pPr>
            <a:r>
              <a:rPr lang="en-US" sz="1200" spc="-48">
                <a:solidFill>
                  <a:srgbClr val="000000"/>
                </a:solidFill>
                <a:latin typeface="Arimo"/>
              </a:rPr>
              <a:t> Złożenie Zawiadomienia może mieć miejsce poprzez:</a:t>
            </a:r>
          </a:p>
          <a:p>
            <a:pPr algn="just">
              <a:lnSpc>
                <a:spcPts val="1439"/>
              </a:lnSpc>
            </a:pPr>
            <a:endParaRPr lang="en-US" sz="1200" spc="-48">
              <a:solidFill>
                <a:srgbClr val="000000"/>
              </a:solidFill>
              <a:latin typeface="Arimo"/>
            </a:endParaRPr>
          </a:p>
        </p:txBody>
      </p:sp>
      <p:sp>
        <p:nvSpPr>
          <p:cNvPr id="17" name="TextBox 17"/>
          <p:cNvSpPr txBox="1"/>
          <p:nvPr/>
        </p:nvSpPr>
        <p:spPr>
          <a:xfrm>
            <a:off x="1170236" y="5863624"/>
            <a:ext cx="6051753"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wysłanie elektronicznego formularza zgłoszeniowego, dostępnego w kanałach komunikacji wykorzystywanych w Fundacji, lub</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wysłanie bądź przekazanie formularza zgłoszeniowego w formie papierowej, dostępnego do pobrania w kanałach komunikacji wykorzystywanych w Fundacji.</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908668" y="586362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908668" y="640654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641934" y="6967009"/>
            <a:ext cx="6487486" cy="34575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Osobą uprawnioną do odbierania Zawiadomień jest dedykowana osoba z Rady Fundacji, wyznaczona przez zarząd Fundacji, przy czym jeśli Zawiadomienie dotyczy tejże osoby, obowiązana jest ona do przekazania Zawiadomienia innemu członkowi Komisji ds. przeciwdziałania dyskryminacji i mobbingowi w Fundacji.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ea typeface="Arimo"/>
              </a:rPr>
              <a:t>3. Osoba uprawniona do odbierania Zawiadomień odpowiada za sprawdzenie, czy Zawiadomienie jest kompletne m.in. czy zawiera elementy wskazane w § 6 ust. 4 i 5, a w razie ich braku – wnioskuje o ich uzupełnienie Zawiadamiającego.</a:t>
            </a:r>
          </a:p>
          <a:p>
            <a:pPr algn="just">
              <a:lnSpc>
                <a:spcPts val="1439"/>
              </a:lnSpc>
            </a:pPr>
            <a:endParaRPr lang="en-US" sz="1200" spc="-48">
              <a:solidFill>
                <a:srgbClr val="000000"/>
              </a:solidFill>
              <a:latin typeface="Arimo"/>
              <a:ea typeface="Arimo"/>
            </a:endParaRPr>
          </a:p>
          <a:p>
            <a:pPr algn="just">
              <a:lnSpc>
                <a:spcPts val="1439"/>
              </a:lnSpc>
            </a:pPr>
            <a:r>
              <a:rPr lang="en-US" sz="1200" spc="-48">
                <a:solidFill>
                  <a:srgbClr val="000000"/>
                </a:solidFill>
                <a:latin typeface="Arimo"/>
              </a:rPr>
              <a:t>4. Zawiadomienie powinno zawierać przedstawienie stanu faktycznego oraz wszelkie niezbędne informacje potrzebne do wyjaśnienia sprawy, w tym: daty lub okres, którego ono dotyczy, informacje mogące stanowić dowody dotyczące okoliczności opisanych w Zawiadomieniu, informacje                              o ewentualnych świadkach tych zdarzeń oraz wskazanie domniemanego sprawcy i domniemanej ofiary. </a:t>
            </a:r>
          </a:p>
          <a:p>
            <a:pPr algn="just">
              <a:lnSpc>
                <a:spcPts val="1439"/>
              </a:lnSpc>
            </a:pP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68</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44835" y="1111936"/>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665400" y="1351848"/>
            <a:ext cx="641562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5. Zawiadomienie zawiera dane personalne składającego Zawiadomienie - imię, nazwisko, oraz dane kontaktowe wskazane przez tą osobę.</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1544848" y="2085273"/>
            <a:ext cx="4355544"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a:solidFill>
                  <a:srgbClr val="000000"/>
                </a:solidFill>
                <a:latin typeface="Arimo Bold"/>
              </a:rPr>
              <a:t>Zasady działania Komisji</a:t>
            </a:r>
          </a:p>
          <a:p>
            <a:pPr algn="ctr">
              <a:lnSpc>
                <a:spcPts val="1439"/>
              </a:lnSpc>
              <a:spcBef>
                <a:spcPct val="0"/>
              </a:spcBef>
            </a:pPr>
            <a:endParaRPr lang="en-US" sz="1200" spc="-48">
              <a:solidFill>
                <a:srgbClr val="000000"/>
              </a:solidFill>
              <a:latin typeface="Arimo Bold"/>
            </a:endParaRPr>
          </a:p>
        </p:txBody>
      </p:sp>
      <p:sp>
        <p:nvSpPr>
          <p:cNvPr id="16" name="TextBox 16"/>
          <p:cNvSpPr txBox="1"/>
          <p:nvPr/>
        </p:nvSpPr>
        <p:spPr>
          <a:xfrm>
            <a:off x="577793" y="3183983"/>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7" name="TextBox 17"/>
          <p:cNvSpPr txBox="1"/>
          <p:nvPr/>
        </p:nvSpPr>
        <p:spPr>
          <a:xfrm>
            <a:off x="928223" y="3183983"/>
            <a:ext cx="6137055"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Merytorycznym rozpatrzeniem Zawiadomienia w związku z podejrzeniem wystąpienia zjawiska niepożądanego w Fundacji, zajmuje się Komisja składającą się z 2 do max. 3 osób, w skład której wchodzą:</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1365602" y="3801811"/>
            <a:ext cx="5715418" cy="1262605"/>
          </a:xfrm>
          <a:prstGeom prst="rect">
            <a:avLst/>
          </a:prstGeom>
        </p:spPr>
        <p:txBody>
          <a:bodyPr lIns="0" tIns="0" rIns="0" bIns="0" rtlCol="0" anchor="t">
            <a:spAutoFit/>
          </a:bodyPr>
          <a:lstStyle/>
          <a:p>
            <a:pPr algn="just">
              <a:lnSpc>
                <a:spcPts val="1440"/>
              </a:lnSpc>
            </a:pPr>
            <a:r>
              <a:rPr lang="en-US" sz="1200" spc="-48">
                <a:solidFill>
                  <a:srgbClr val="000000"/>
                </a:solidFill>
                <a:latin typeface="Arimo"/>
              </a:rPr>
              <a:t>Osoba uprawniona do odbierania Zawiadomień, przedstawiciel Rady Fundacji – Przewodniczący;</a:t>
            </a:r>
          </a:p>
          <a:p>
            <a:pPr algn="just">
              <a:lnSpc>
                <a:spcPts val="600"/>
              </a:lnSpc>
            </a:pPr>
            <a:endParaRPr lang="en-US" sz="1200" spc="-48">
              <a:solidFill>
                <a:srgbClr val="000000"/>
              </a:solidFill>
              <a:latin typeface="Arimo"/>
            </a:endParaRPr>
          </a:p>
          <a:p>
            <a:pPr algn="just">
              <a:lnSpc>
                <a:spcPts val="1440"/>
              </a:lnSpc>
            </a:pPr>
            <a:r>
              <a:rPr lang="en-US" sz="1200" spc="-48">
                <a:solidFill>
                  <a:srgbClr val="000000"/>
                </a:solidFill>
                <a:latin typeface="Arimo"/>
              </a:rPr>
              <a:t>Przedstawiciel Rady Fundacji lub opiekun wolontariuszy (osoba niebędąca członkiem zarządu);</a:t>
            </a:r>
          </a:p>
          <a:p>
            <a:pPr algn="just">
              <a:lnSpc>
                <a:spcPts val="719"/>
              </a:lnSpc>
            </a:pPr>
            <a:endParaRPr lang="en-US" sz="1200" spc="-48">
              <a:solidFill>
                <a:srgbClr val="000000"/>
              </a:solidFill>
              <a:latin typeface="Arimo"/>
            </a:endParaRPr>
          </a:p>
          <a:p>
            <a:pPr algn="just">
              <a:lnSpc>
                <a:spcPts val="1440"/>
              </a:lnSpc>
            </a:pPr>
            <a:r>
              <a:rPr lang="en-US" sz="1200" spc="-48">
                <a:solidFill>
                  <a:srgbClr val="000000"/>
                </a:solidFill>
                <a:latin typeface="Arimo"/>
              </a:rPr>
              <a:t>Ekspert zewnętrzny np. psycholog, prawnik, edukator równościowy (opcjonalnie).</a:t>
            </a:r>
          </a:p>
          <a:p>
            <a:pPr algn="just">
              <a:lnSpc>
                <a:spcPts val="1440"/>
              </a:lnSpc>
              <a:spcBef>
                <a:spcPct val="0"/>
              </a:spcBef>
            </a:pPr>
            <a:endParaRPr lang="en-US" sz="1200" spc="-48">
              <a:solidFill>
                <a:srgbClr val="000000"/>
              </a:solidFill>
              <a:latin typeface="Arimo"/>
            </a:endParaRPr>
          </a:p>
        </p:txBody>
      </p:sp>
      <p:sp>
        <p:nvSpPr>
          <p:cNvPr id="19" name="TextBox 19"/>
          <p:cNvSpPr txBox="1"/>
          <p:nvPr/>
        </p:nvSpPr>
        <p:spPr>
          <a:xfrm>
            <a:off x="1062322" y="380181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1062322" y="427825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1062322" y="465543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668392" y="5080530"/>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3" name="TextBox 23"/>
          <p:cNvSpPr txBox="1"/>
          <p:nvPr/>
        </p:nvSpPr>
        <p:spPr>
          <a:xfrm>
            <a:off x="919313" y="5055487"/>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jest każdorazowo powoływana przez Przewodniczącego w ciągu 5 dni od wpłynięcia Zawiadomienia zawierającego elementy wskazane w § 6 ust. 4 i 5, w przypadku braku któregokolwiek z tych elementów termin ten liczony jest od dnia uzupełnienia Zawiadomienia.</a:t>
            </a:r>
          </a:p>
        </p:txBody>
      </p:sp>
      <p:sp>
        <p:nvSpPr>
          <p:cNvPr id="24" name="TextBox 24"/>
          <p:cNvSpPr txBox="1"/>
          <p:nvPr/>
        </p:nvSpPr>
        <p:spPr>
          <a:xfrm>
            <a:off x="928223" y="5766330"/>
            <a:ext cx="6121313"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Skład Komisji ulega zmianie w szczególności:</a:t>
            </a:r>
          </a:p>
        </p:txBody>
      </p:sp>
      <p:sp>
        <p:nvSpPr>
          <p:cNvPr id="25" name="TextBox 25"/>
          <p:cNvSpPr txBox="1"/>
          <p:nvPr/>
        </p:nvSpPr>
        <p:spPr>
          <a:xfrm>
            <a:off x="665400" y="5766330"/>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6" name="TextBox 26"/>
          <p:cNvSpPr txBox="1"/>
          <p:nvPr/>
        </p:nvSpPr>
        <p:spPr>
          <a:xfrm>
            <a:off x="1365602" y="6092193"/>
            <a:ext cx="6051753"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członka Komisji z Fundacją;</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gdy członek Komisji zrzeknie się swojej funkcji.</a:t>
            </a: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1062322" y="609219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8" name="TextBox 28"/>
          <p:cNvSpPr txBox="1"/>
          <p:nvPr/>
        </p:nvSpPr>
        <p:spPr>
          <a:xfrm>
            <a:off x="1062322" y="647319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9" name="TextBox 29"/>
          <p:cNvSpPr txBox="1"/>
          <p:nvPr/>
        </p:nvSpPr>
        <p:spPr>
          <a:xfrm>
            <a:off x="943965" y="6854391"/>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zostaje rozwiązana w momencie zakończenia danej sprawy.</a:t>
            </a:r>
          </a:p>
        </p:txBody>
      </p:sp>
      <p:sp>
        <p:nvSpPr>
          <p:cNvPr id="30" name="TextBox 30"/>
          <p:cNvSpPr txBox="1"/>
          <p:nvPr/>
        </p:nvSpPr>
        <p:spPr>
          <a:xfrm>
            <a:off x="536257" y="6854391"/>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4.</a:t>
            </a:r>
          </a:p>
        </p:txBody>
      </p:sp>
      <p:sp>
        <p:nvSpPr>
          <p:cNvPr id="31" name="TextBox 31"/>
          <p:cNvSpPr txBox="1"/>
          <p:nvPr/>
        </p:nvSpPr>
        <p:spPr>
          <a:xfrm>
            <a:off x="928223" y="7216275"/>
            <a:ext cx="6137055"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określonej w ust. 3 – Fundacja niezwłocznie powołuje nowego członka Komisji.</a:t>
            </a:r>
          </a:p>
          <a:p>
            <a:pPr algn="just">
              <a:lnSpc>
                <a:spcPts val="1439"/>
              </a:lnSpc>
              <a:spcBef>
                <a:spcPct val="0"/>
              </a:spcBef>
            </a:pPr>
            <a:endParaRPr lang="en-US" sz="1200" spc="-48">
              <a:solidFill>
                <a:srgbClr val="000000"/>
              </a:solidFill>
              <a:latin typeface="Arimo"/>
            </a:endParaRPr>
          </a:p>
        </p:txBody>
      </p:sp>
      <p:sp>
        <p:nvSpPr>
          <p:cNvPr id="32" name="TextBox 32"/>
          <p:cNvSpPr txBox="1"/>
          <p:nvPr/>
        </p:nvSpPr>
        <p:spPr>
          <a:xfrm>
            <a:off x="536257" y="7216275"/>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5.</a:t>
            </a:r>
          </a:p>
        </p:txBody>
      </p:sp>
      <p:sp>
        <p:nvSpPr>
          <p:cNvPr id="33" name="TextBox 33"/>
          <p:cNvSpPr txBox="1"/>
          <p:nvPr/>
        </p:nvSpPr>
        <p:spPr>
          <a:xfrm>
            <a:off x="919313" y="7540125"/>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Do zadań Komisji należy w szczególności:</a:t>
            </a:r>
          </a:p>
        </p:txBody>
      </p:sp>
      <p:sp>
        <p:nvSpPr>
          <p:cNvPr id="34" name="TextBox 34"/>
          <p:cNvSpPr txBox="1"/>
          <p:nvPr/>
        </p:nvSpPr>
        <p:spPr>
          <a:xfrm>
            <a:off x="536257" y="7540125"/>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6.</a:t>
            </a:r>
          </a:p>
        </p:txBody>
      </p:sp>
      <p:sp>
        <p:nvSpPr>
          <p:cNvPr id="35" name="TextBox 35"/>
          <p:cNvSpPr txBox="1"/>
          <p:nvPr/>
        </p:nvSpPr>
        <p:spPr>
          <a:xfrm>
            <a:off x="1365602" y="7892550"/>
            <a:ext cx="6051753"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przeprowadzenie rozmów wyjaśniających z osobami wskazanymi  w Zawiadomieniu;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ustalanie stanu faktycznego na podstawie zebranych informacji;</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sformułowanie propozycji rozwiązania konfliktu w formie Sprawozdania;</a:t>
            </a:r>
          </a:p>
          <a:p>
            <a:pPr algn="just">
              <a:lnSpc>
                <a:spcPts val="1439"/>
              </a:lnSpc>
              <a:spcBef>
                <a:spcPct val="0"/>
              </a:spcBef>
            </a:pPr>
            <a:endParaRPr lang="en-US" sz="1200" spc="-48">
              <a:solidFill>
                <a:srgbClr val="000000"/>
              </a:solidFill>
              <a:latin typeface="Arimo"/>
            </a:endParaRPr>
          </a:p>
        </p:txBody>
      </p:sp>
      <p:sp>
        <p:nvSpPr>
          <p:cNvPr id="36" name="TextBox 36"/>
          <p:cNvSpPr txBox="1"/>
          <p:nvPr/>
        </p:nvSpPr>
        <p:spPr>
          <a:xfrm>
            <a:off x="1062322" y="794017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37" name="TextBox 37"/>
          <p:cNvSpPr txBox="1"/>
          <p:nvPr/>
        </p:nvSpPr>
        <p:spPr>
          <a:xfrm>
            <a:off x="1062322" y="826402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38" name="TextBox 38"/>
          <p:cNvSpPr txBox="1"/>
          <p:nvPr/>
        </p:nvSpPr>
        <p:spPr>
          <a:xfrm>
            <a:off x="1062322" y="862597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9" name="TextBox 39"/>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69</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06712"/>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5" name="TextBox 15"/>
          <p:cNvSpPr txBox="1"/>
          <p:nvPr/>
        </p:nvSpPr>
        <p:spPr>
          <a:xfrm>
            <a:off x="860623" y="1306712"/>
            <a:ext cx="6303740" cy="1466850"/>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Każdy</a:t>
            </a:r>
            <a:r>
              <a:rPr lang="en-US" sz="1200" spc="-48">
                <a:solidFill>
                  <a:srgbClr val="000000"/>
                </a:solidFill>
                <a:latin typeface="Arimo"/>
              </a:rPr>
              <a:t> z </a:t>
            </a:r>
            <a:r>
              <a:rPr lang="en-US" sz="1200" spc="-48" err="1">
                <a:solidFill>
                  <a:srgbClr val="000000"/>
                </a:solidFill>
                <a:latin typeface="Arimo"/>
              </a:rPr>
              <a:t>członków</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zobowiązany</a:t>
            </a:r>
            <a:r>
              <a:rPr lang="en-US" sz="1200" spc="-48">
                <a:solidFill>
                  <a:srgbClr val="000000"/>
                </a:solidFill>
                <a:latin typeface="Arimo"/>
              </a:rPr>
              <a:t> jest do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obiektywizmu</a:t>
            </a:r>
            <a:r>
              <a:rPr lang="en-US" sz="1200" spc="-48">
                <a:solidFill>
                  <a:srgbClr val="000000"/>
                </a:solidFill>
                <a:latin typeface="Arimo"/>
              </a:rPr>
              <a:t>, </a:t>
            </a:r>
            <a:r>
              <a:rPr lang="en-US" sz="1200" spc="-48" err="1">
                <a:solidFill>
                  <a:srgbClr val="000000"/>
                </a:solidFill>
                <a:latin typeface="Arimo"/>
              </a:rPr>
              <a:t>bezstronności</a:t>
            </a:r>
            <a:r>
              <a:rPr lang="en-US" sz="1200" spc="-48">
                <a:solidFill>
                  <a:srgbClr val="000000"/>
                </a:solidFill>
                <a:latin typeface="Arimo"/>
              </a:rPr>
              <a:t> i </a:t>
            </a:r>
            <a:r>
              <a:rPr lang="en-US" sz="1200" spc="-48" err="1">
                <a:solidFill>
                  <a:srgbClr val="000000"/>
                </a:solidFill>
                <a:latin typeface="Arimo"/>
              </a:rPr>
              <a:t>poufności</a:t>
            </a:r>
            <a:r>
              <a:rPr lang="en-US" sz="1200" spc="-48">
                <a:solidFill>
                  <a:srgbClr val="000000"/>
                </a:solidFill>
                <a:latin typeface="Arimo"/>
              </a:rPr>
              <a:t> </a:t>
            </a:r>
            <a:r>
              <a:rPr lang="en-US" sz="1200" spc="-48" err="1">
                <a:solidFill>
                  <a:srgbClr val="000000"/>
                </a:solidFill>
                <a:latin typeface="Arimo"/>
              </a:rPr>
              <a:t>przy</a:t>
            </a:r>
            <a:r>
              <a:rPr lang="en-US" sz="1200" spc="-48">
                <a:solidFill>
                  <a:srgbClr val="000000"/>
                </a:solidFill>
                <a:latin typeface="Arimo"/>
              </a:rPr>
              <a:t> </a:t>
            </a:r>
            <a:r>
              <a:rPr lang="en-US" sz="1200" spc="-48" err="1">
                <a:solidFill>
                  <a:srgbClr val="000000"/>
                </a:solidFill>
                <a:latin typeface="Arimo"/>
              </a:rPr>
              <a:t>dokonywaniu</a:t>
            </a:r>
            <a:r>
              <a:rPr lang="en-US" sz="1200" spc="-48">
                <a:solidFill>
                  <a:srgbClr val="000000"/>
                </a:solidFill>
                <a:latin typeface="Arimo"/>
              </a:rPr>
              <a:t> </a:t>
            </a:r>
            <a:r>
              <a:rPr lang="en-US" sz="1200" spc="-48" err="1">
                <a:solidFill>
                  <a:srgbClr val="000000"/>
                </a:solidFill>
                <a:latin typeface="Arimo"/>
              </a:rPr>
              <a:t>ocen</a:t>
            </a:r>
            <a:r>
              <a:rPr lang="en-US" sz="1200" spc="-48">
                <a:solidFill>
                  <a:srgbClr val="000000"/>
                </a:solidFill>
                <a:latin typeface="Arimo"/>
              </a:rPr>
              <a:t> </a:t>
            </a:r>
            <a:r>
              <a:rPr lang="en-US" sz="1200" spc="-48" err="1">
                <a:solidFill>
                  <a:srgbClr val="000000"/>
                </a:solidFill>
                <a:latin typeface="Arimo"/>
              </a:rPr>
              <a:t>konkretnych</a:t>
            </a:r>
            <a:r>
              <a:rPr lang="en-US" sz="1200" spc="-48">
                <a:solidFill>
                  <a:srgbClr val="000000"/>
                </a:solidFill>
                <a:latin typeface="Arimo"/>
              </a:rPr>
              <a:t> </a:t>
            </a:r>
            <a:r>
              <a:rPr lang="en-US" sz="1200" spc="-48" err="1">
                <a:solidFill>
                  <a:srgbClr val="000000"/>
                </a:solidFill>
                <a:latin typeface="Arimo"/>
              </a:rPr>
              <a:t>przypadków</a:t>
            </a:r>
            <a:r>
              <a:rPr lang="en-US" sz="1200" spc="-48">
                <a:solidFill>
                  <a:srgbClr val="000000"/>
                </a:solidFill>
                <a:latin typeface="Arimo"/>
              </a:rPr>
              <a:t>, pod </a:t>
            </a:r>
            <a:r>
              <a:rPr lang="en-US" sz="1200" spc="-48" err="1">
                <a:solidFill>
                  <a:srgbClr val="000000"/>
                </a:solidFill>
                <a:latin typeface="Arimo"/>
              </a:rPr>
              <a:t>rygorem</a:t>
            </a:r>
            <a:r>
              <a:rPr lang="en-US" sz="1200" spc="-48">
                <a:solidFill>
                  <a:srgbClr val="000000"/>
                </a:solidFill>
                <a:latin typeface="Arimo"/>
              </a:rPr>
              <a:t> </a:t>
            </a:r>
            <a:r>
              <a:rPr lang="en-US" sz="1200" spc="-48" err="1">
                <a:solidFill>
                  <a:srgbClr val="000000"/>
                </a:solidFill>
                <a:latin typeface="Arimo"/>
              </a:rPr>
              <a:t>sankcji</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z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Członkowie</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nie</a:t>
            </a:r>
            <a:r>
              <a:rPr lang="en-US" sz="1200" spc="-48">
                <a:solidFill>
                  <a:srgbClr val="000000"/>
                </a:solidFill>
                <a:latin typeface="Arimo"/>
              </a:rPr>
              <a:t>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kopiować</a:t>
            </a:r>
            <a:r>
              <a:rPr lang="en-US" sz="1200" spc="-48">
                <a:solidFill>
                  <a:srgbClr val="000000"/>
                </a:solidFill>
                <a:latin typeface="Arimo"/>
              </a:rPr>
              <a:t> w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udostępnienia</a:t>
            </a:r>
            <a:r>
              <a:rPr lang="en-US" sz="1200" spc="-48">
                <a:solidFill>
                  <a:srgbClr val="000000"/>
                </a:solidFill>
                <a:latin typeface="Arimo"/>
              </a:rPr>
              <a:t>, ani </a:t>
            </a:r>
            <a:r>
              <a:rPr lang="en-US" sz="1200" spc="-48" err="1">
                <a:solidFill>
                  <a:srgbClr val="000000"/>
                </a:solidFill>
                <a:latin typeface="Arimo"/>
              </a:rPr>
              <a:t>też</a:t>
            </a:r>
            <a:r>
              <a:rPr lang="en-US" sz="1200" spc="-48">
                <a:solidFill>
                  <a:srgbClr val="000000"/>
                </a:solidFill>
                <a:latin typeface="Arimo"/>
              </a:rPr>
              <a:t> w </a:t>
            </a:r>
            <a:r>
              <a:rPr lang="en-US" sz="1200" spc="-48" err="1">
                <a:solidFill>
                  <a:srgbClr val="000000"/>
                </a:solidFill>
                <a:latin typeface="Arimo"/>
              </a:rPr>
              <a:t>jakikolwiek</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a:t>
            </a:r>
            <a:r>
              <a:rPr lang="en-US" sz="1200" spc="-48" err="1">
                <a:solidFill>
                  <a:srgbClr val="000000"/>
                </a:solidFill>
                <a:latin typeface="Arimo"/>
              </a:rPr>
              <a:t>udostępniać</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rozpowszechniać</a:t>
            </a:r>
            <a:r>
              <a:rPr lang="en-US" sz="1200" spc="-48">
                <a:solidFill>
                  <a:srgbClr val="000000"/>
                </a:solidFill>
                <a:latin typeface="Arimo"/>
              </a:rPr>
              <a:t> </a:t>
            </a:r>
            <a:r>
              <a:rPr lang="en-US" sz="1200" spc="-48" err="1">
                <a:solidFill>
                  <a:srgbClr val="000000"/>
                </a:solidFill>
                <a:latin typeface="Arimo"/>
              </a:rPr>
              <a:t>dokumentów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rozpatrywanego</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Dane </a:t>
            </a:r>
            <a:r>
              <a:rPr lang="en-US" sz="1200" spc="-48" err="1">
                <a:solidFill>
                  <a:srgbClr val="000000"/>
                </a:solidFill>
                <a:latin typeface="Arimo"/>
              </a:rPr>
              <a:t>zawarte</a:t>
            </a:r>
            <a:r>
              <a:rPr lang="en-US" sz="1200" spc="-48">
                <a:solidFill>
                  <a:srgbClr val="000000"/>
                </a:solidFill>
                <a:latin typeface="Arimo"/>
              </a:rPr>
              <a:t> w </a:t>
            </a:r>
            <a:r>
              <a:rPr lang="en-US" sz="1200" spc="-48" err="1">
                <a:solidFill>
                  <a:srgbClr val="000000"/>
                </a:solidFill>
                <a:latin typeface="Arimo"/>
              </a:rPr>
              <a:t>materiałach</a:t>
            </a:r>
            <a:r>
              <a:rPr lang="en-US" sz="1200" spc="-48">
                <a:solidFill>
                  <a:srgbClr val="000000"/>
                </a:solidFill>
                <a:latin typeface="Arimo"/>
              </a:rPr>
              <a:t> i </a:t>
            </a:r>
            <a:r>
              <a:rPr lang="en-US" sz="1200" spc="-48" err="1">
                <a:solidFill>
                  <a:srgbClr val="000000"/>
                </a:solidFill>
                <a:latin typeface="Arimo"/>
              </a:rPr>
              <a:t>dokumentach</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zawierać</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osobowe</a:t>
            </a:r>
            <a:r>
              <a:rPr lang="en-US" sz="1200" spc="-48">
                <a:solidFill>
                  <a:srgbClr val="000000"/>
                </a:solidFill>
                <a:latin typeface="Arimo"/>
              </a:rPr>
              <a:t> i </a:t>
            </a:r>
            <a:r>
              <a:rPr lang="en-US" sz="1200" spc="-48" err="1">
                <a:solidFill>
                  <a:srgbClr val="000000"/>
                </a:solidFill>
                <a:latin typeface="Arimo"/>
              </a:rPr>
              <a:t>podlegają</a:t>
            </a:r>
            <a:r>
              <a:rPr lang="en-US" sz="1200" spc="-48">
                <a:solidFill>
                  <a:srgbClr val="000000"/>
                </a:solidFill>
                <a:latin typeface="Arimo"/>
              </a:rPr>
              <a:t>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przewidzianej</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przepisach</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o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577793" y="28185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17" name="TextBox 17"/>
          <p:cNvSpPr txBox="1"/>
          <p:nvPr/>
        </p:nvSpPr>
        <p:spPr>
          <a:xfrm>
            <a:off x="853289" y="2818594"/>
            <a:ext cx="6137055"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Członkiem Komisji nie może być:</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1030341" y="317131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304947" y="3173612"/>
            <a:ext cx="5859415" cy="923925"/>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której</a:t>
            </a:r>
            <a:r>
              <a:rPr lang="en-US" sz="1200" spc="-48">
                <a:solidFill>
                  <a:srgbClr val="000000"/>
                </a:solidFill>
                <a:latin typeface="Arimo"/>
              </a:rPr>
              <a:t> </a:t>
            </a:r>
            <a:r>
              <a:rPr lang="en-US" sz="1200" spc="-48" err="1">
                <a:solidFill>
                  <a:srgbClr val="000000"/>
                </a:solidFill>
                <a:latin typeface="Arimo"/>
              </a:rPr>
              <a:t>dotyczy</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pozostająca</a:t>
            </a:r>
            <a:r>
              <a:rPr lang="en-US" sz="1200" spc="-48">
                <a:solidFill>
                  <a:srgbClr val="000000"/>
                </a:solidFill>
                <a:latin typeface="Arimo"/>
              </a:rPr>
              <a:t> z </a:t>
            </a:r>
            <a:r>
              <a:rPr lang="en-US" sz="1200" spc="-48" err="1">
                <a:solidFill>
                  <a:srgbClr val="000000"/>
                </a:solidFill>
                <a:latin typeface="Arimo"/>
              </a:rPr>
              <a:t>osobą</a:t>
            </a:r>
            <a:r>
              <a:rPr lang="en-US" sz="1200" spc="-48">
                <a:solidFill>
                  <a:srgbClr val="000000"/>
                </a:solidFill>
                <a:latin typeface="Arimo"/>
              </a:rPr>
              <a:t> </a:t>
            </a:r>
            <a:r>
              <a:rPr lang="en-US" sz="1200" spc="-48" err="1">
                <a:solidFill>
                  <a:srgbClr val="000000"/>
                </a:solidFill>
                <a:latin typeface="Arimo"/>
              </a:rPr>
              <a:t>przekazującą</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z </a:t>
            </a:r>
            <a:r>
              <a:rPr lang="en-US" sz="1200" spc="-48" err="1">
                <a:solidFill>
                  <a:srgbClr val="000000"/>
                </a:solidFill>
                <a:latin typeface="Arimo"/>
              </a:rPr>
              <a:t>osobą</a:t>
            </a:r>
            <a:r>
              <a:rPr lang="en-US" sz="1200" spc="-48">
                <a:solidFill>
                  <a:srgbClr val="000000"/>
                </a:solidFill>
                <a:latin typeface="Arimo"/>
              </a:rPr>
              <a:t> </a:t>
            </a:r>
            <a:r>
              <a:rPr lang="en-US" sz="1200" spc="-48" err="1">
                <a:solidFill>
                  <a:srgbClr val="000000"/>
                </a:solidFill>
                <a:latin typeface="Arimo"/>
              </a:rPr>
              <a:t>wskazaną</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domniemana</a:t>
            </a:r>
            <a:r>
              <a:rPr lang="en-US" sz="1200" spc="-48">
                <a:solidFill>
                  <a:srgbClr val="000000"/>
                </a:solidFill>
                <a:latin typeface="Arimo"/>
              </a:rPr>
              <a:t> </a:t>
            </a:r>
            <a:r>
              <a:rPr lang="en-US" sz="1200" spc="-48" err="1">
                <a:solidFill>
                  <a:srgbClr val="000000"/>
                </a:solidFill>
                <a:latin typeface="Arimo"/>
              </a:rPr>
              <a:t>ofiara</a:t>
            </a:r>
            <a:r>
              <a:rPr lang="en-US" sz="1200" spc="-48">
                <a:solidFill>
                  <a:srgbClr val="000000"/>
                </a:solidFill>
                <a:latin typeface="Arimo"/>
              </a:rPr>
              <a:t> </a:t>
            </a:r>
            <a:r>
              <a:rPr lang="en-US" sz="1200" spc="-48" err="1">
                <a:solidFill>
                  <a:srgbClr val="000000"/>
                </a:solidFill>
                <a:latin typeface="Arimo"/>
              </a:rPr>
              <a:t>albo</a:t>
            </a:r>
            <a:r>
              <a:rPr lang="en-US" sz="1200" spc="-48">
                <a:solidFill>
                  <a:srgbClr val="000000"/>
                </a:solidFill>
                <a:latin typeface="Arimo"/>
              </a:rPr>
              <a:t> </a:t>
            </a:r>
            <a:r>
              <a:rPr lang="en-US" sz="1200" spc="-48" err="1">
                <a:solidFill>
                  <a:srgbClr val="000000"/>
                </a:solidFill>
                <a:latin typeface="Arimo"/>
              </a:rPr>
              <a:t>domniemany</a:t>
            </a:r>
            <a:r>
              <a:rPr lang="en-US" sz="1200" spc="-48">
                <a:solidFill>
                  <a:srgbClr val="000000"/>
                </a:solidFill>
                <a:latin typeface="Arimo"/>
              </a:rPr>
              <a:t> </a:t>
            </a:r>
            <a:r>
              <a:rPr lang="en-US" sz="1200" spc="-48" err="1">
                <a:solidFill>
                  <a:srgbClr val="000000"/>
                </a:solidFill>
                <a:latin typeface="Arimo"/>
              </a:rPr>
              <a:t>sprawca</a:t>
            </a:r>
            <a:r>
              <a:rPr lang="en-US" sz="1200" spc="-48">
                <a:solidFill>
                  <a:srgbClr val="000000"/>
                </a:solidFill>
                <a:latin typeface="Arimo"/>
              </a:rPr>
              <a:t> – w </a:t>
            </a:r>
            <a:r>
              <a:rPr lang="en-US" sz="1200" spc="-48" err="1">
                <a:solidFill>
                  <a:srgbClr val="000000"/>
                </a:solidFill>
                <a:latin typeface="Arimo"/>
              </a:rPr>
              <a:t>stosunku</a:t>
            </a:r>
            <a:r>
              <a:rPr lang="en-US" sz="1200" spc="-48">
                <a:solidFill>
                  <a:srgbClr val="000000"/>
                </a:solidFill>
                <a:latin typeface="Arimo"/>
              </a:rPr>
              <a:t> </a:t>
            </a:r>
            <a:r>
              <a:rPr lang="en-US" sz="1200" spc="-48" err="1">
                <a:solidFill>
                  <a:srgbClr val="000000"/>
                </a:solidFill>
                <a:latin typeface="Arimo"/>
              </a:rPr>
              <a:t>prawnym</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faktycznym</a:t>
            </a:r>
            <a:r>
              <a:rPr lang="en-US" sz="1200" spc="-48">
                <a:solidFill>
                  <a:srgbClr val="000000"/>
                </a:solidFill>
                <a:latin typeface="Arimo"/>
              </a:rPr>
              <a:t> </a:t>
            </a:r>
            <a:r>
              <a:rPr lang="en-US" sz="1200" spc="-48" err="1">
                <a:solidFill>
                  <a:srgbClr val="000000"/>
                </a:solidFill>
                <a:latin typeface="Arimo"/>
              </a:rPr>
              <a:t>budzącym</a:t>
            </a:r>
            <a:r>
              <a:rPr lang="en-US" sz="1200" spc="-48">
                <a:solidFill>
                  <a:srgbClr val="000000"/>
                </a:solidFill>
                <a:latin typeface="Arimo"/>
              </a:rPr>
              <a:t> </a:t>
            </a:r>
            <a:r>
              <a:rPr lang="en-US" sz="1200" spc="-48" err="1">
                <a:solidFill>
                  <a:srgbClr val="000000"/>
                </a:solidFill>
                <a:latin typeface="Arimo"/>
              </a:rPr>
              <a:t>uzasadnione</a:t>
            </a:r>
            <a:r>
              <a:rPr lang="en-US" sz="1200" spc="-48">
                <a:solidFill>
                  <a:srgbClr val="000000"/>
                </a:solidFill>
                <a:latin typeface="Arimo"/>
              </a:rPr>
              <a:t> </a:t>
            </a:r>
            <a:r>
              <a:rPr lang="en-US" sz="1200" spc="-48" err="1">
                <a:solidFill>
                  <a:srgbClr val="000000"/>
                </a:solidFill>
                <a:latin typeface="Arimo"/>
              </a:rPr>
              <a:t>wątpliwości</a:t>
            </a:r>
            <a:r>
              <a:rPr lang="en-US" sz="1200" spc="-48">
                <a:solidFill>
                  <a:srgbClr val="000000"/>
                </a:solidFill>
                <a:latin typeface="Arimo"/>
              </a:rPr>
              <a:t> co do </a:t>
            </a:r>
            <a:r>
              <a:rPr lang="en-US" sz="1200" spc="-48" err="1">
                <a:solidFill>
                  <a:srgbClr val="000000"/>
                </a:solidFill>
                <a:latin typeface="Arimo"/>
              </a:rPr>
              <a:t>jej</a:t>
            </a:r>
            <a:r>
              <a:rPr lang="en-US" sz="1200" spc="-48">
                <a:solidFill>
                  <a:srgbClr val="000000"/>
                </a:solidFill>
                <a:latin typeface="Arimo"/>
              </a:rPr>
              <a:t> </a:t>
            </a:r>
            <a:r>
              <a:rPr lang="en-US" sz="1200" spc="-48" err="1">
                <a:solidFill>
                  <a:srgbClr val="000000"/>
                </a:solidFill>
                <a:latin typeface="Arimo"/>
              </a:rPr>
              <a:t>obiektywizmu</a:t>
            </a:r>
            <a:r>
              <a:rPr lang="en-US" sz="1200" spc="-48">
                <a:solidFill>
                  <a:srgbClr val="000000"/>
                </a:solidFill>
                <a:latin typeface="Arimo"/>
              </a:rPr>
              <a:t> i </a:t>
            </a:r>
            <a:r>
              <a:rPr lang="en-US" sz="1200" spc="-48" err="1">
                <a:solidFill>
                  <a:srgbClr val="000000"/>
                </a:solidFill>
                <a:latin typeface="Arimo"/>
              </a:rPr>
              <a:t>bezstronności</a:t>
            </a:r>
            <a:r>
              <a:rPr lang="en-US" sz="1200" spc="-48">
                <a:solidFill>
                  <a:srgbClr val="000000"/>
                </a:solidFill>
                <a:latin typeface="Arimo"/>
              </a:rPr>
              <a:t>. </a:t>
            </a:r>
          </a:p>
        </p:txBody>
      </p:sp>
      <p:sp>
        <p:nvSpPr>
          <p:cNvPr id="20" name="TextBox 20"/>
          <p:cNvSpPr txBox="1"/>
          <p:nvPr/>
        </p:nvSpPr>
        <p:spPr>
          <a:xfrm>
            <a:off x="1030341" y="362604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570459" y="4260348"/>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2" name="TextBox 22"/>
          <p:cNvSpPr txBox="1"/>
          <p:nvPr/>
        </p:nvSpPr>
        <p:spPr>
          <a:xfrm>
            <a:off x="853289" y="4285511"/>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Zarząd Fundacji wyznacza niezwłocznie inną osobę w zastępstwie członka Komisji podlegającego wyłączeniu z przyczyn wymienionych w ust. 8.</a:t>
            </a:r>
          </a:p>
          <a:p>
            <a:pPr algn="just">
              <a:lnSpc>
                <a:spcPts val="1439"/>
              </a:lnSpc>
              <a:spcBef>
                <a:spcPct val="0"/>
              </a:spcBef>
            </a:pPr>
            <a:endParaRPr lang="en-US" sz="1200" spc="-48">
              <a:solidFill>
                <a:srgbClr val="000000"/>
              </a:solidFill>
              <a:latin typeface="Arimo"/>
            </a:endParaRPr>
          </a:p>
        </p:txBody>
      </p:sp>
      <p:sp>
        <p:nvSpPr>
          <p:cNvPr id="23" name="TextBox 23"/>
          <p:cNvSpPr txBox="1"/>
          <p:nvPr/>
        </p:nvSpPr>
        <p:spPr>
          <a:xfrm>
            <a:off x="532671" y="4784223"/>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4" name="TextBox 24"/>
          <p:cNvSpPr txBox="1"/>
          <p:nvPr/>
        </p:nvSpPr>
        <p:spPr>
          <a:xfrm>
            <a:off x="853289" y="4784223"/>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członek Komisji wyznaczony przez Przewodniczącego Komisji.</a:t>
            </a:r>
          </a:p>
        </p:txBody>
      </p:sp>
      <p:sp>
        <p:nvSpPr>
          <p:cNvPr id="25" name="TextBox 25"/>
          <p:cNvSpPr txBox="1"/>
          <p:nvPr/>
        </p:nvSpPr>
        <p:spPr>
          <a:xfrm>
            <a:off x="203300" y="5555748"/>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26" name="TextBox 26"/>
          <p:cNvSpPr txBox="1"/>
          <p:nvPr/>
        </p:nvSpPr>
        <p:spPr>
          <a:xfrm>
            <a:off x="853289" y="6174613"/>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Komisja rozpoczyna postępowanie niezwłocznie, najpóźniej 7 dni od jej powołania przez Przewodniczącego.</a:t>
            </a: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532671" y="619630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8" name="TextBox 28"/>
          <p:cNvSpPr txBox="1"/>
          <p:nvPr/>
        </p:nvSpPr>
        <p:spPr>
          <a:xfrm>
            <a:off x="853289" y="6717406"/>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Zarząd Fundacji wyposaża Komisję w środki (w tym pomieszczenie i materiały) konieczne do wykonywania jej zadań. </a:t>
            </a:r>
          </a:p>
          <a:p>
            <a:pPr algn="just">
              <a:lnSpc>
                <a:spcPts val="1439"/>
              </a:lnSpc>
              <a:spcBef>
                <a:spcPct val="0"/>
              </a:spcBef>
            </a:pPr>
            <a:endParaRPr lang="en-US" sz="1200" spc="-48">
              <a:solidFill>
                <a:srgbClr val="000000"/>
              </a:solidFill>
              <a:latin typeface="Arimo"/>
            </a:endParaRPr>
          </a:p>
        </p:txBody>
      </p:sp>
      <p:sp>
        <p:nvSpPr>
          <p:cNvPr id="29" name="TextBox 29"/>
          <p:cNvSpPr txBox="1"/>
          <p:nvPr/>
        </p:nvSpPr>
        <p:spPr>
          <a:xfrm>
            <a:off x="532671" y="6717340"/>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853289" y="7260265"/>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Czas trwania Postępowania nie powinien przekroczyć 30 dni, licząc od dnia rozpoczęcia Postępowania o którym mowa w ust. 1.Posiedzenia Komisji realizowane w trybie zdalnym lub bezpośrednim zwołuje Przewodniczący Komisji.</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532671" y="726019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2" name="TextBox 32"/>
          <p:cNvSpPr txBox="1"/>
          <p:nvPr/>
        </p:nvSpPr>
        <p:spPr>
          <a:xfrm>
            <a:off x="853289" y="7983966"/>
            <a:ext cx="6303740" cy="359073"/>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a:t>
            </a:r>
            <a:r>
              <a:rPr lang="en-US" sz="1200" spc="-48" err="1">
                <a:solidFill>
                  <a:srgbClr val="000000"/>
                </a:solidFill>
                <a:latin typeface="Arimo"/>
              </a:rPr>
              <a:t>zakończeniu</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w </a:t>
            </a:r>
            <a:r>
              <a:rPr lang="en-US" sz="1200" spc="-48" err="1">
                <a:solidFill>
                  <a:srgbClr val="000000"/>
                </a:solidFill>
                <a:latin typeface="Arimo"/>
              </a:rPr>
              <a:t>ciągu</a:t>
            </a:r>
            <a:r>
              <a:rPr lang="en-US" sz="1200" spc="-48">
                <a:solidFill>
                  <a:srgbClr val="000000"/>
                </a:solidFill>
                <a:latin typeface="Arimo"/>
              </a:rPr>
              <a:t> 3 </a:t>
            </a:r>
            <a:r>
              <a:rPr lang="en-US" sz="1200" spc="-48" err="1">
                <a:solidFill>
                  <a:srgbClr val="000000"/>
                </a:solidFill>
                <a:latin typeface="Arimo"/>
              </a:rPr>
              <a:t>dni</a:t>
            </a:r>
            <a:r>
              <a:rPr lang="en-US" sz="1200" spc="-48">
                <a:solidFill>
                  <a:srgbClr val="000000"/>
                </a:solidFill>
                <a:latin typeface="Arimo"/>
              </a:rPr>
              <a:t> </a:t>
            </a:r>
            <a:r>
              <a:rPr lang="en-US" sz="1200" spc="-48" err="1">
                <a:solidFill>
                  <a:srgbClr val="000000"/>
                </a:solidFill>
                <a:latin typeface="Arimo"/>
              </a:rPr>
              <a:t>sporządza</a:t>
            </a:r>
            <a:r>
              <a:rPr lang="en-US" sz="1200" spc="-48">
                <a:solidFill>
                  <a:srgbClr val="000000"/>
                </a:solidFill>
                <a:latin typeface="Arimo"/>
              </a:rPr>
              <a:t> </a:t>
            </a:r>
            <a:r>
              <a:rPr lang="en-US" sz="1200" spc="-48" err="1">
                <a:solidFill>
                  <a:srgbClr val="000000"/>
                </a:solidFill>
                <a:latin typeface="Arimo"/>
              </a:rPr>
              <a:t>Sprawozdanie</a:t>
            </a:r>
            <a:r>
              <a:rPr lang="pl-PL" sz="1200" spc="-48">
                <a:solidFill>
                  <a:srgbClr val="000000"/>
                </a:solidFill>
                <a:latin typeface="Arimo"/>
              </a:rPr>
              <a:t> </a:t>
            </a:r>
            <a:r>
              <a:rPr lang="en-US" sz="1200" spc="-48" err="1">
                <a:solidFill>
                  <a:srgbClr val="000000"/>
                </a:solidFill>
                <a:latin typeface="Arimo"/>
              </a:rPr>
              <a:t>wraz</a:t>
            </a:r>
            <a:r>
              <a:rPr lang="en-US" sz="1200" spc="-48">
                <a:solidFill>
                  <a:srgbClr val="000000"/>
                </a:solidFill>
                <a:latin typeface="Arimo"/>
              </a:rPr>
              <a:t>                                    z </a:t>
            </a:r>
            <a:r>
              <a:rPr lang="en-US" sz="1200" spc="-48" err="1">
                <a:solidFill>
                  <a:srgbClr val="000000"/>
                </a:solidFill>
                <a:latin typeface="Arimo"/>
              </a:rPr>
              <a:t>uzasadnieniem</a:t>
            </a:r>
            <a:r>
              <a:rPr lang="en-US" sz="1200" spc="-48">
                <a:solidFill>
                  <a:srgbClr val="000000"/>
                </a:solidFill>
                <a:latin typeface="Arimo"/>
              </a:rPr>
              <a:t>, które </a:t>
            </a:r>
            <a:r>
              <a:rPr lang="en-US" sz="1200" spc="-48" err="1">
                <a:solidFill>
                  <a:srgbClr val="000000"/>
                </a:solidFill>
                <a:latin typeface="Arimo"/>
              </a:rPr>
              <a:t>przekazuje</a:t>
            </a:r>
            <a:r>
              <a:rPr lang="en-US" sz="1200" spc="-48">
                <a:solidFill>
                  <a:srgbClr val="000000"/>
                </a:solidFill>
                <a:latin typeface="Arimo"/>
              </a:rPr>
              <a:t> </a:t>
            </a:r>
            <a:r>
              <a:rPr lang="en-US" sz="1200" spc="-48" err="1">
                <a:solidFill>
                  <a:srgbClr val="000000"/>
                </a:solidFill>
                <a:latin typeface="Arimo"/>
              </a:rPr>
              <a:t>zarządowi</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a:t>
            </a:r>
          </a:p>
        </p:txBody>
      </p:sp>
      <p:sp>
        <p:nvSpPr>
          <p:cNvPr id="33" name="TextBox 33"/>
          <p:cNvSpPr txBox="1"/>
          <p:nvPr/>
        </p:nvSpPr>
        <p:spPr>
          <a:xfrm>
            <a:off x="845955" y="8526759"/>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Fundacji oraz zgoda obu stron Postepowania. Zasady określone w § 7 ust. 9 stosuje się odpowiednio.</a:t>
            </a:r>
          </a:p>
          <a:p>
            <a:pPr algn="just">
              <a:lnSpc>
                <a:spcPts val="1439"/>
              </a:lnSpc>
              <a:spcBef>
                <a:spcPct val="0"/>
              </a:spcBef>
            </a:pPr>
            <a:endParaRPr lang="en-US" sz="1200" spc="-48">
              <a:solidFill>
                <a:srgbClr val="000000"/>
              </a:solidFill>
              <a:latin typeface="Arimo"/>
              <a:ea typeface="Arimo"/>
            </a:endParaRPr>
          </a:p>
        </p:txBody>
      </p:sp>
      <p:sp>
        <p:nvSpPr>
          <p:cNvPr id="34" name="TextBox 34"/>
          <p:cNvSpPr txBox="1"/>
          <p:nvPr/>
        </p:nvSpPr>
        <p:spPr>
          <a:xfrm>
            <a:off x="532671" y="7983966"/>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35" name="TextBox 35"/>
          <p:cNvSpPr txBox="1"/>
          <p:nvPr/>
        </p:nvSpPr>
        <p:spPr>
          <a:xfrm>
            <a:off x="532671" y="852675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36" name="TextBox 36"/>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0" y="-425138"/>
            <a:ext cx="1511620" cy="9927629"/>
          </a:xfrm>
          <a:custGeom>
            <a:avLst/>
            <a:gdLst/>
            <a:ahLst/>
            <a:cxnLst/>
            <a:rect l="l" t="t" r="r" b="b"/>
            <a:pathLst>
              <a:path w="1834506" h="9927629">
                <a:moveTo>
                  <a:pt x="0" y="0"/>
                </a:moveTo>
                <a:lnTo>
                  <a:pt x="1834506" y="0"/>
                </a:lnTo>
                <a:lnTo>
                  <a:pt x="1834506" y="9927628"/>
                </a:lnTo>
                <a:lnTo>
                  <a:pt x="0" y="9927628"/>
                </a:lnTo>
                <a:lnTo>
                  <a:pt x="0" y="0"/>
                </a:lnTo>
                <a:close/>
              </a:path>
            </a:pathLst>
          </a:custGeom>
          <a:blipFill>
            <a:blip r:embed="rId2"/>
            <a:stretch>
              <a:fillRect l="-159607" r="-159607" b="-16199"/>
            </a:stretch>
          </a:blipFill>
        </p:spPr>
        <p:txBody>
          <a:bodyPr/>
          <a:lstStyle/>
          <a:p>
            <a:endParaRPr lang="pl-PL"/>
          </a:p>
        </p:txBody>
      </p:sp>
      <p:grpSp>
        <p:nvGrpSpPr>
          <p:cNvPr id="3" name="Group 3"/>
          <p:cNvGrpSpPr/>
          <p:nvPr/>
        </p:nvGrpSpPr>
        <p:grpSpPr>
          <a:xfrm>
            <a:off x="0" y="-79734"/>
            <a:ext cx="7556500" cy="1066647"/>
            <a:chOff x="0" y="-28575"/>
            <a:chExt cx="2805794" cy="382262"/>
          </a:xfrm>
        </p:grpSpPr>
        <p:sp>
          <p:nvSpPr>
            <p:cNvPr id="4" name="Freeform 4"/>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5" name="TextBox 5"/>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831217" y="1467466"/>
            <a:ext cx="4759028" cy="401914"/>
          </a:xfrm>
          <a:prstGeom prst="rect">
            <a:avLst/>
          </a:prstGeom>
        </p:spPr>
        <p:txBody>
          <a:bodyPr lIns="0" tIns="0" rIns="0" bIns="0" rtlCol="0" anchor="t">
            <a:spAutoFit/>
          </a:bodyPr>
          <a:lstStyle/>
          <a:p>
            <a:pPr marL="0" lvl="0" indent="0">
              <a:lnSpc>
                <a:spcPts val="3118"/>
              </a:lnSpc>
            </a:pPr>
            <a:r>
              <a:rPr lang="en-US" sz="2860">
                <a:solidFill>
                  <a:srgbClr val="000000"/>
                </a:solidFill>
                <a:latin typeface="IBM Plex Sans Bold"/>
              </a:rPr>
              <a:t>Wstęp</a:t>
            </a:r>
          </a:p>
        </p:txBody>
      </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3"/>
            <a:stretch>
              <a:fillRect/>
            </a:stretch>
          </a:blipFill>
        </p:spPr>
        <p:txBody>
          <a:bodyPr/>
          <a:lstStyle/>
          <a:p>
            <a:endParaRPr lang="pl-PL"/>
          </a:p>
        </p:txBody>
      </p:sp>
      <p:grpSp>
        <p:nvGrpSpPr>
          <p:cNvPr id="8" name="Group 8"/>
          <p:cNvGrpSpPr/>
          <p:nvPr/>
        </p:nvGrpSpPr>
        <p:grpSpPr>
          <a:xfrm>
            <a:off x="-322886" y="9936000"/>
            <a:ext cx="7829158" cy="986913"/>
            <a:chOff x="0" y="0"/>
            <a:chExt cx="2805794" cy="353687"/>
          </a:xfrm>
        </p:grpSpPr>
        <p:sp>
          <p:nvSpPr>
            <p:cNvPr id="9" name="Freeform 9"/>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9F6F1"/>
            </a:solidFill>
          </p:spPr>
          <p:txBody>
            <a:bodyPr/>
            <a:lstStyle/>
            <a:p>
              <a:endParaRPr lang="pl-PL"/>
            </a:p>
          </p:txBody>
        </p:sp>
        <p:sp>
          <p:nvSpPr>
            <p:cNvPr id="10" name="TextBox 10"/>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11" name="TextBox 11"/>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2" name="TextBox 12"/>
          <p:cNvSpPr txBox="1"/>
          <p:nvPr/>
        </p:nvSpPr>
        <p:spPr>
          <a:xfrm>
            <a:off x="1647694" y="2056364"/>
            <a:ext cx="5302758" cy="8648265"/>
          </a:xfrm>
          <a:prstGeom prst="rect">
            <a:avLst/>
          </a:prstGeom>
        </p:spPr>
        <p:txBody>
          <a:bodyPr lIns="0" tIns="0" rIns="0" bIns="0" rtlCol="0" anchor="t">
            <a:spAutoFit/>
          </a:bodyPr>
          <a:lstStyle/>
          <a:p>
            <a:pPr algn="just">
              <a:lnSpc>
                <a:spcPts val="1770"/>
              </a:lnSpc>
            </a:pPr>
            <a:r>
              <a:rPr lang="en-US" sz="1264" err="1">
                <a:solidFill>
                  <a:srgbClr val="000000"/>
                </a:solidFill>
                <a:latin typeface="Arimo"/>
              </a:rPr>
              <a:t>Niniejszy</a:t>
            </a:r>
            <a:r>
              <a:rPr lang="en-US" sz="1264">
                <a:solidFill>
                  <a:srgbClr val="000000"/>
                </a:solidFill>
                <a:latin typeface="Arimo"/>
              </a:rPr>
              <a:t> e-book </a:t>
            </a:r>
            <a:r>
              <a:rPr lang="en-US" sz="1264" err="1">
                <a:solidFill>
                  <a:srgbClr val="000000"/>
                </a:solidFill>
                <a:latin typeface="Arimo"/>
              </a:rPr>
              <a:t>powstał</a:t>
            </a:r>
            <a:r>
              <a:rPr lang="en-US" sz="1264">
                <a:solidFill>
                  <a:srgbClr val="000000"/>
                </a:solidFill>
                <a:latin typeface="Arimo"/>
              </a:rPr>
              <a:t> na </a:t>
            </a:r>
            <a:r>
              <a:rPr lang="en-US" sz="1264" err="1">
                <a:solidFill>
                  <a:srgbClr val="000000"/>
                </a:solidFill>
                <a:latin typeface="Arimo"/>
              </a:rPr>
              <a:t>kanwie</a:t>
            </a:r>
            <a:r>
              <a:rPr lang="en-US" sz="1264">
                <a:solidFill>
                  <a:srgbClr val="000000"/>
                </a:solidFill>
                <a:latin typeface="Arimo"/>
              </a:rPr>
              <a:t> </a:t>
            </a:r>
            <a:r>
              <a:rPr lang="en-US" sz="1264" err="1">
                <a:solidFill>
                  <a:srgbClr val="000000"/>
                </a:solidFill>
                <a:latin typeface="Arimo"/>
              </a:rPr>
              <a:t>projektu</a:t>
            </a:r>
            <a:r>
              <a:rPr lang="en-US" sz="1264">
                <a:solidFill>
                  <a:srgbClr val="000000"/>
                </a:solidFill>
                <a:latin typeface="Arimo"/>
              </a:rPr>
              <a:t> </a:t>
            </a:r>
            <a:r>
              <a:rPr lang="en-US" sz="1264">
                <a:solidFill>
                  <a:srgbClr val="000000"/>
                </a:solidFill>
                <a:latin typeface="Arimo Bold"/>
              </a:rPr>
              <a:t>„</a:t>
            </a:r>
            <a:r>
              <a:rPr lang="en-US" sz="1264" err="1">
                <a:solidFill>
                  <a:srgbClr val="000000"/>
                </a:solidFill>
                <a:latin typeface="Arimo Bold"/>
              </a:rPr>
              <a:t>Działasz</a:t>
            </a:r>
            <a:r>
              <a:rPr lang="en-US" sz="1264">
                <a:solidFill>
                  <a:srgbClr val="000000"/>
                </a:solidFill>
                <a:latin typeface="Arimo Bold"/>
              </a:rPr>
              <a:t> </a:t>
            </a:r>
            <a:r>
              <a:rPr lang="en-US" sz="1264" err="1">
                <a:solidFill>
                  <a:srgbClr val="000000"/>
                </a:solidFill>
                <a:latin typeface="Arimo Bold"/>
              </a:rPr>
              <a:t>Szanujesz</a:t>
            </a:r>
            <a:r>
              <a:rPr lang="en-US" sz="1264">
                <a:solidFill>
                  <a:srgbClr val="000000"/>
                </a:solidFill>
                <a:latin typeface="Arimo Bold"/>
              </a:rPr>
              <a:t> – Nie </a:t>
            </a:r>
            <a:r>
              <a:rPr lang="en-US" sz="1264" err="1">
                <a:solidFill>
                  <a:srgbClr val="000000"/>
                </a:solidFill>
                <a:latin typeface="Arimo Bold"/>
              </a:rPr>
              <a:t>mobbingujesz</a:t>
            </a:r>
            <a:r>
              <a:rPr lang="en-US" sz="1264">
                <a:solidFill>
                  <a:srgbClr val="000000"/>
                </a:solidFill>
                <a:latin typeface="Arimo Bold"/>
              </a:rPr>
              <a:t>!” </a:t>
            </a:r>
            <a:r>
              <a:rPr lang="en-US" sz="1264" err="1">
                <a:solidFill>
                  <a:srgbClr val="000000"/>
                </a:solidFill>
                <a:latin typeface="Arimo"/>
              </a:rPr>
              <a:t>realizowanego</a:t>
            </a:r>
            <a:r>
              <a:rPr lang="en-US" sz="1264">
                <a:solidFill>
                  <a:srgbClr val="000000"/>
                </a:solidFill>
                <a:latin typeface="Arimo"/>
              </a:rPr>
              <a:t> w </a:t>
            </a:r>
            <a:r>
              <a:rPr lang="en-US" sz="1264" err="1">
                <a:solidFill>
                  <a:srgbClr val="000000"/>
                </a:solidFill>
                <a:latin typeface="Arimo"/>
              </a:rPr>
              <a:t>partnerstwie</a:t>
            </a:r>
            <a:r>
              <a:rPr lang="en-US" sz="1264">
                <a:solidFill>
                  <a:srgbClr val="000000"/>
                </a:solidFill>
                <a:latin typeface="Arimo"/>
              </a:rPr>
              <a:t> przez </a:t>
            </a:r>
            <a:r>
              <a:rPr lang="en-US" sz="1264" err="1">
                <a:solidFill>
                  <a:srgbClr val="000000"/>
                </a:solidFill>
                <a:latin typeface="Arimo"/>
              </a:rPr>
              <a:t>Stowarzyszenie</a:t>
            </a:r>
            <a:r>
              <a:rPr lang="en-US" sz="1264">
                <a:solidFill>
                  <a:srgbClr val="000000"/>
                </a:solidFill>
                <a:latin typeface="Arimo"/>
              </a:rPr>
              <a:t> </a:t>
            </a:r>
            <a:r>
              <a:rPr lang="en-US" sz="1264" err="1">
                <a:solidFill>
                  <a:srgbClr val="000000"/>
                </a:solidFill>
                <a:latin typeface="Arimo"/>
              </a:rPr>
              <a:t>Aktywności</a:t>
            </a:r>
            <a:r>
              <a:rPr lang="en-US" sz="1264">
                <a:solidFill>
                  <a:srgbClr val="000000"/>
                </a:solidFill>
                <a:latin typeface="Arimo"/>
              </a:rPr>
              <a:t> </a:t>
            </a:r>
            <a:r>
              <a:rPr lang="en-US" sz="1264" err="1">
                <a:solidFill>
                  <a:srgbClr val="000000"/>
                </a:solidFill>
                <a:latin typeface="Arimo"/>
              </a:rPr>
              <a:t>Obywatelskiej</a:t>
            </a:r>
            <a:r>
              <a:rPr lang="en-US" sz="1264">
                <a:solidFill>
                  <a:srgbClr val="000000"/>
                </a:solidFill>
                <a:latin typeface="Arimo"/>
              </a:rPr>
              <a:t> Bona Fides (</a:t>
            </a:r>
            <a:r>
              <a:rPr lang="en-US" sz="1264" err="1">
                <a:solidFill>
                  <a:srgbClr val="000000"/>
                </a:solidFill>
                <a:latin typeface="Arimo"/>
              </a:rPr>
              <a:t>lider</a:t>
            </a:r>
            <a:r>
              <a:rPr lang="en-US" sz="1264">
                <a:solidFill>
                  <a:srgbClr val="000000"/>
                </a:solidFill>
                <a:latin typeface="Arimo"/>
              </a:rPr>
              <a:t>) i </a:t>
            </a:r>
            <a:r>
              <a:rPr lang="en-US" sz="1264" err="1">
                <a:solidFill>
                  <a:srgbClr val="000000"/>
                </a:solidFill>
                <a:latin typeface="Arimo"/>
              </a:rPr>
              <a:t>Fundację</a:t>
            </a:r>
            <a:r>
              <a:rPr lang="en-US" sz="1264">
                <a:solidFill>
                  <a:srgbClr val="000000"/>
                </a:solidFill>
                <a:latin typeface="Arimo"/>
              </a:rPr>
              <a:t> </a:t>
            </a:r>
            <a:r>
              <a:rPr lang="en-US" sz="1264" err="1">
                <a:solidFill>
                  <a:srgbClr val="000000"/>
                </a:solidFill>
                <a:latin typeface="Arimo"/>
              </a:rPr>
              <a:t>Ajkum</a:t>
            </a:r>
            <a:r>
              <a:rPr lang="en-US" sz="1264">
                <a:solidFill>
                  <a:srgbClr val="000000"/>
                </a:solidFill>
                <a:latin typeface="Arimo"/>
              </a:rPr>
              <a:t> </a:t>
            </a:r>
            <a:r>
              <a:rPr lang="en-US" sz="1264" err="1">
                <a:solidFill>
                  <a:srgbClr val="000000"/>
                </a:solidFill>
                <a:latin typeface="Arimo"/>
              </a:rPr>
              <a:t>im</a:t>
            </a:r>
            <a:r>
              <a:rPr lang="en-US" sz="1264">
                <a:solidFill>
                  <a:srgbClr val="000000"/>
                </a:solidFill>
                <a:latin typeface="Arimo"/>
              </a:rPr>
              <a:t>. Anny   </a:t>
            </a:r>
            <a:br>
              <a:rPr lang="pl-PL" sz="1264">
                <a:solidFill>
                  <a:srgbClr val="000000"/>
                </a:solidFill>
                <a:latin typeface="Arimo"/>
              </a:rPr>
            </a:br>
            <a:r>
              <a:rPr lang="en-US" sz="1264">
                <a:solidFill>
                  <a:srgbClr val="000000"/>
                </a:solidFill>
                <a:latin typeface="Arimo"/>
              </a:rPr>
              <a:t> i </a:t>
            </a:r>
            <a:r>
              <a:rPr lang="en-US" sz="1264" err="1">
                <a:solidFill>
                  <a:srgbClr val="000000"/>
                </a:solidFill>
                <a:latin typeface="Arimo"/>
              </a:rPr>
              <a:t>Józefa</a:t>
            </a:r>
            <a:r>
              <a:rPr lang="en-US" sz="1264">
                <a:solidFill>
                  <a:srgbClr val="000000"/>
                </a:solidFill>
                <a:latin typeface="Arimo"/>
              </a:rPr>
              <a:t> </a:t>
            </a:r>
            <a:r>
              <a:rPr lang="en-US" sz="1264" err="1">
                <a:solidFill>
                  <a:srgbClr val="000000"/>
                </a:solidFill>
                <a:latin typeface="Arimo"/>
              </a:rPr>
              <a:t>Kumorek</a:t>
            </a:r>
            <a:r>
              <a:rPr lang="en-US" sz="1264">
                <a:solidFill>
                  <a:srgbClr val="000000"/>
                </a:solidFill>
                <a:latin typeface="Arimo"/>
              </a:rPr>
              <a:t>.</a:t>
            </a:r>
          </a:p>
          <a:p>
            <a:pPr algn="just">
              <a:lnSpc>
                <a:spcPts val="1770"/>
              </a:lnSpc>
            </a:pPr>
            <a:endParaRPr lang="en-US" sz="1264">
              <a:solidFill>
                <a:srgbClr val="000000"/>
              </a:solidFill>
              <a:latin typeface="Arimo"/>
            </a:endParaRPr>
          </a:p>
          <a:p>
            <a:pPr algn="just">
              <a:lnSpc>
                <a:spcPts val="1770"/>
              </a:lnSpc>
            </a:pPr>
            <a:r>
              <a:rPr lang="en-US" sz="1264" err="1">
                <a:solidFill>
                  <a:srgbClr val="000000"/>
                </a:solidFill>
                <a:latin typeface="Arimo"/>
              </a:rPr>
              <a:t>Celem</a:t>
            </a:r>
            <a:r>
              <a:rPr lang="en-US" sz="1264">
                <a:solidFill>
                  <a:srgbClr val="000000"/>
                </a:solidFill>
                <a:latin typeface="Arimo"/>
              </a:rPr>
              <a:t> </a:t>
            </a:r>
            <a:r>
              <a:rPr lang="en-US" sz="1264" err="1">
                <a:solidFill>
                  <a:srgbClr val="000000"/>
                </a:solidFill>
                <a:latin typeface="Arimo"/>
              </a:rPr>
              <a:t>projektu</a:t>
            </a:r>
            <a:r>
              <a:rPr lang="en-US" sz="1264">
                <a:solidFill>
                  <a:srgbClr val="000000"/>
                </a:solidFill>
                <a:latin typeface="Arimo"/>
              </a:rPr>
              <a:t> </a:t>
            </a:r>
            <a:r>
              <a:rPr lang="en-US" sz="1264" err="1">
                <a:solidFill>
                  <a:srgbClr val="000000"/>
                </a:solidFill>
                <a:latin typeface="Arimo"/>
              </a:rPr>
              <a:t>realizowanego</a:t>
            </a:r>
            <a:r>
              <a:rPr lang="en-US" sz="1264">
                <a:solidFill>
                  <a:srgbClr val="000000"/>
                </a:solidFill>
                <a:latin typeface="Arimo"/>
              </a:rPr>
              <a:t> w okresie 09.2021-02.2024 </a:t>
            </a:r>
            <a:r>
              <a:rPr lang="en-US" sz="1264" err="1">
                <a:solidFill>
                  <a:srgbClr val="000000"/>
                </a:solidFill>
                <a:latin typeface="Arimo"/>
              </a:rPr>
              <a:t>był</a:t>
            </a:r>
            <a:r>
              <a:rPr lang="en-US" sz="1264">
                <a:solidFill>
                  <a:srgbClr val="000000"/>
                </a:solidFill>
                <a:latin typeface="Arimo"/>
              </a:rPr>
              <a:t> monitoring </a:t>
            </a:r>
            <a:r>
              <a:rPr lang="en-US" sz="1264" err="1">
                <a:solidFill>
                  <a:srgbClr val="000000"/>
                </a:solidFill>
                <a:latin typeface="Arimo"/>
              </a:rPr>
              <a:t>polskich</a:t>
            </a:r>
            <a:r>
              <a:rPr lang="en-US" sz="1264">
                <a:solidFill>
                  <a:srgbClr val="000000"/>
                </a:solidFill>
                <a:latin typeface="Arimo"/>
              </a:rPr>
              <a:t> </a:t>
            </a:r>
            <a:r>
              <a:rPr lang="en-US" sz="1264" err="1">
                <a:solidFill>
                  <a:srgbClr val="000000"/>
                </a:solidFill>
                <a:latin typeface="Arimo"/>
              </a:rPr>
              <a:t>organizacji</a:t>
            </a:r>
            <a:r>
              <a:rPr lang="en-US" sz="1264">
                <a:solidFill>
                  <a:srgbClr val="000000"/>
                </a:solidFill>
                <a:latin typeface="Arimo"/>
              </a:rPr>
              <a:t> </a:t>
            </a:r>
            <a:r>
              <a:rPr lang="en-US" sz="1264" err="1">
                <a:solidFill>
                  <a:srgbClr val="000000"/>
                </a:solidFill>
                <a:latin typeface="Arimo"/>
              </a:rPr>
              <a:t>pozarządowych</a:t>
            </a:r>
            <a:r>
              <a:rPr lang="en-US" sz="1264">
                <a:solidFill>
                  <a:srgbClr val="000000"/>
                </a:solidFill>
                <a:latin typeface="Arimo"/>
              </a:rPr>
              <a:t> pod </a:t>
            </a:r>
            <a:r>
              <a:rPr lang="en-US" sz="1264" err="1">
                <a:solidFill>
                  <a:srgbClr val="000000"/>
                </a:solidFill>
                <a:latin typeface="Arimo"/>
              </a:rPr>
              <a:t>kątem</a:t>
            </a:r>
            <a:r>
              <a:rPr lang="en-US" sz="1264">
                <a:solidFill>
                  <a:srgbClr val="000000"/>
                </a:solidFill>
                <a:latin typeface="Arimo"/>
              </a:rPr>
              <a:t> </a:t>
            </a:r>
            <a:r>
              <a:rPr lang="en-US" sz="1264" err="1">
                <a:solidFill>
                  <a:srgbClr val="000000"/>
                </a:solidFill>
                <a:latin typeface="Arimo"/>
              </a:rPr>
              <a:t>spełnienia</a:t>
            </a:r>
            <a:r>
              <a:rPr lang="en-US" sz="1264">
                <a:solidFill>
                  <a:srgbClr val="000000"/>
                </a:solidFill>
                <a:latin typeface="Arimo"/>
              </a:rPr>
              <a:t> przez nie </a:t>
            </a:r>
            <a:r>
              <a:rPr lang="en-US" sz="1264" err="1">
                <a:solidFill>
                  <a:srgbClr val="000000"/>
                </a:solidFill>
                <a:latin typeface="Arimo"/>
              </a:rPr>
              <a:t>zasad</a:t>
            </a:r>
            <a:r>
              <a:rPr lang="en-US" sz="1264">
                <a:solidFill>
                  <a:srgbClr val="000000"/>
                </a:solidFill>
                <a:latin typeface="Arimo"/>
              </a:rPr>
              <a:t> </a:t>
            </a:r>
            <a:r>
              <a:rPr lang="en-US" sz="1264" err="1">
                <a:solidFill>
                  <a:srgbClr val="000000"/>
                </a:solidFill>
                <a:latin typeface="Arimo"/>
              </a:rPr>
              <a:t>wynikających</a:t>
            </a:r>
            <a:r>
              <a:rPr lang="en-US" sz="1264">
                <a:solidFill>
                  <a:srgbClr val="000000"/>
                </a:solidFill>
                <a:latin typeface="Arimo"/>
              </a:rPr>
              <a:t> z </a:t>
            </a:r>
            <a:r>
              <a:rPr lang="en-US" sz="1264" err="1">
                <a:solidFill>
                  <a:srgbClr val="000000"/>
                </a:solidFill>
                <a:latin typeface="Arimo"/>
              </a:rPr>
              <a:t>Kodeksu</a:t>
            </a:r>
            <a:r>
              <a:rPr lang="en-US" sz="1264">
                <a:solidFill>
                  <a:srgbClr val="000000"/>
                </a:solidFill>
                <a:latin typeface="Arimo"/>
              </a:rPr>
              <a:t> Pracy i </a:t>
            </a:r>
            <a:r>
              <a:rPr lang="en-US" sz="1264" err="1">
                <a:solidFill>
                  <a:srgbClr val="000000"/>
                </a:solidFill>
                <a:latin typeface="Arimo"/>
              </a:rPr>
              <a:t>Kodeksu</a:t>
            </a:r>
            <a:r>
              <a:rPr lang="en-US" sz="1264">
                <a:solidFill>
                  <a:srgbClr val="000000"/>
                </a:solidFill>
                <a:latin typeface="Arimo"/>
              </a:rPr>
              <a:t> </a:t>
            </a:r>
            <a:r>
              <a:rPr lang="en-US" sz="1264" err="1">
                <a:solidFill>
                  <a:srgbClr val="000000"/>
                </a:solidFill>
                <a:latin typeface="Arimo"/>
              </a:rPr>
              <a:t>Cywilnego</a:t>
            </a:r>
            <a:r>
              <a:rPr lang="en-US" sz="1264">
                <a:solidFill>
                  <a:srgbClr val="000000"/>
                </a:solidFill>
                <a:latin typeface="Arimo"/>
              </a:rPr>
              <a:t>, ze </a:t>
            </a:r>
            <a:r>
              <a:rPr lang="en-US" sz="1264" err="1">
                <a:solidFill>
                  <a:srgbClr val="000000"/>
                </a:solidFill>
                <a:latin typeface="Arimo"/>
              </a:rPr>
              <a:t>szczególnym</a:t>
            </a:r>
            <a:r>
              <a:rPr lang="en-US" sz="1264">
                <a:solidFill>
                  <a:srgbClr val="000000"/>
                </a:solidFill>
                <a:latin typeface="Arimo"/>
              </a:rPr>
              <a:t>         </a:t>
            </a:r>
            <a:r>
              <a:rPr lang="en-US" sz="1264" err="1">
                <a:solidFill>
                  <a:srgbClr val="000000"/>
                </a:solidFill>
                <a:latin typeface="Arimo"/>
              </a:rPr>
              <a:t>uwzględnieniem</a:t>
            </a:r>
            <a:r>
              <a:rPr lang="en-US" sz="1264">
                <a:solidFill>
                  <a:srgbClr val="000000"/>
                </a:solidFill>
                <a:latin typeface="Arimo"/>
              </a:rPr>
              <a:t> działań </a:t>
            </a:r>
            <a:r>
              <a:rPr lang="en-US" sz="1264" err="1">
                <a:solidFill>
                  <a:srgbClr val="000000"/>
                </a:solidFill>
                <a:latin typeface="Arimo"/>
              </a:rPr>
              <a:t>antymobbingowych</a:t>
            </a:r>
            <a:r>
              <a:rPr lang="en-US" sz="1264">
                <a:solidFill>
                  <a:srgbClr val="000000"/>
                </a:solidFill>
                <a:latin typeface="Arimo"/>
              </a:rPr>
              <a:t> </a:t>
            </a:r>
            <a:r>
              <a:rPr lang="en-US" sz="1264" err="1">
                <a:solidFill>
                  <a:srgbClr val="000000"/>
                </a:solidFill>
                <a:latin typeface="Arimo"/>
              </a:rPr>
              <a:t>poprzez</a:t>
            </a:r>
            <a:r>
              <a:rPr lang="en-US" sz="1264">
                <a:solidFill>
                  <a:srgbClr val="000000"/>
                </a:solidFill>
                <a:latin typeface="Arimo"/>
              </a:rPr>
              <a:t> </a:t>
            </a:r>
            <a:r>
              <a:rPr lang="en-US" sz="1264" err="1">
                <a:solidFill>
                  <a:srgbClr val="000000"/>
                </a:solidFill>
                <a:latin typeface="Arimo"/>
              </a:rPr>
              <a:t>przebadanie</a:t>
            </a:r>
            <a:r>
              <a:rPr lang="en-US" sz="1264">
                <a:solidFill>
                  <a:srgbClr val="000000"/>
                </a:solidFill>
                <a:latin typeface="Arimo"/>
              </a:rPr>
              <a:t> min. 500 NGO </a:t>
            </a:r>
            <a:r>
              <a:rPr lang="en-US" sz="1264" err="1">
                <a:solidFill>
                  <a:srgbClr val="000000"/>
                </a:solidFill>
                <a:latin typeface="Arimo"/>
              </a:rPr>
              <a:t>wraz</a:t>
            </a:r>
            <a:r>
              <a:rPr lang="en-US" sz="1264">
                <a:solidFill>
                  <a:srgbClr val="000000"/>
                </a:solidFill>
                <a:latin typeface="Arimo"/>
              </a:rPr>
              <a:t> z </a:t>
            </a:r>
            <a:r>
              <a:rPr lang="en-US" sz="1264" err="1">
                <a:solidFill>
                  <a:srgbClr val="000000"/>
                </a:solidFill>
                <a:latin typeface="Arimo"/>
              </a:rPr>
              <a:t>opracowaniem</a:t>
            </a:r>
            <a:r>
              <a:rPr lang="en-US" sz="1264">
                <a:solidFill>
                  <a:srgbClr val="000000"/>
                </a:solidFill>
                <a:latin typeface="Arimo"/>
              </a:rPr>
              <a:t> </a:t>
            </a:r>
            <a:r>
              <a:rPr lang="en-US" sz="1264" err="1">
                <a:solidFill>
                  <a:srgbClr val="000000"/>
                </a:solidFill>
                <a:latin typeface="Arimo"/>
              </a:rPr>
              <a:t>raportu</a:t>
            </a:r>
            <a:r>
              <a:rPr lang="en-US" sz="1264">
                <a:solidFill>
                  <a:srgbClr val="000000"/>
                </a:solidFill>
                <a:latin typeface="Arimo"/>
              </a:rPr>
              <a:t> z </a:t>
            </a:r>
            <a:r>
              <a:rPr lang="en-US" sz="1264" err="1">
                <a:solidFill>
                  <a:srgbClr val="000000"/>
                </a:solidFill>
                <a:latin typeface="Arimo"/>
              </a:rPr>
              <a:t>monitoringu</a:t>
            </a:r>
            <a:r>
              <a:rPr lang="en-US" sz="1264">
                <a:solidFill>
                  <a:srgbClr val="000000"/>
                </a:solidFill>
                <a:latin typeface="Arimo"/>
              </a:rPr>
              <a:t> - </a:t>
            </a:r>
            <a:r>
              <a:rPr lang="en-US" sz="1264" err="1">
                <a:solidFill>
                  <a:srgbClr val="000000"/>
                </a:solidFill>
                <a:latin typeface="Arimo"/>
              </a:rPr>
              <a:t>dostępnego</a:t>
            </a:r>
            <a:r>
              <a:rPr lang="en-US" sz="1264">
                <a:solidFill>
                  <a:srgbClr val="000000"/>
                </a:solidFill>
                <a:latin typeface="Arimo"/>
              </a:rPr>
              <a:t> na </a:t>
            </a:r>
            <a:r>
              <a:rPr lang="en-US" sz="1264" err="1">
                <a:solidFill>
                  <a:srgbClr val="000000"/>
                </a:solidFill>
                <a:latin typeface="Arimo"/>
              </a:rPr>
              <a:t>stronach</a:t>
            </a:r>
            <a:r>
              <a:rPr lang="en-US" sz="1264">
                <a:solidFill>
                  <a:srgbClr val="000000"/>
                </a:solidFill>
                <a:latin typeface="Arimo"/>
              </a:rPr>
              <a:t> </a:t>
            </a:r>
            <a:r>
              <a:rPr lang="en-US" sz="1264" err="1">
                <a:solidFill>
                  <a:srgbClr val="000000"/>
                </a:solidFill>
                <a:latin typeface="Arimo"/>
              </a:rPr>
              <a:t>Lidera</a:t>
            </a:r>
            <a:r>
              <a:rPr lang="en-US" sz="1264">
                <a:solidFill>
                  <a:srgbClr val="000000"/>
                </a:solidFill>
                <a:latin typeface="Arimo"/>
              </a:rPr>
              <a:t> oraz </a:t>
            </a:r>
            <a:r>
              <a:rPr lang="en-US" sz="1264" err="1">
                <a:solidFill>
                  <a:srgbClr val="000000"/>
                </a:solidFill>
                <a:latin typeface="Arimo"/>
              </a:rPr>
              <a:t>Partnera</a:t>
            </a:r>
            <a:r>
              <a:rPr lang="en-US" sz="1264">
                <a:solidFill>
                  <a:srgbClr val="000000"/>
                </a:solidFill>
                <a:latin typeface="Arimo"/>
              </a:rPr>
              <a:t>:</a:t>
            </a:r>
          </a:p>
          <a:p>
            <a:pPr algn="just">
              <a:lnSpc>
                <a:spcPts val="1630"/>
              </a:lnSpc>
            </a:pPr>
            <a:endParaRPr lang="en-US" sz="1264">
              <a:solidFill>
                <a:srgbClr val="000000"/>
              </a:solidFill>
              <a:latin typeface="Arimo"/>
            </a:endParaRPr>
          </a:p>
          <a:p>
            <a:pPr algn="just">
              <a:lnSpc>
                <a:spcPts val="1630"/>
              </a:lnSpc>
            </a:pPr>
            <a:r>
              <a:rPr lang="en-US" sz="1164" u="sng">
                <a:solidFill>
                  <a:srgbClr val="000000"/>
                </a:solidFill>
                <a:latin typeface="Arimo"/>
                <a:hlinkClick r:id="rId4" tooltip="https://www.bonafides.pl/wp-content/uploads/2023/04/MOBBing_rap23-1.pdf"/>
              </a:rPr>
              <a:t>https://www.bonafides.pl/wp-content/uploads/2023/04/MOBBing_rap23-1.pdf</a:t>
            </a:r>
          </a:p>
          <a:p>
            <a:pPr algn="just">
              <a:lnSpc>
                <a:spcPts val="1630"/>
              </a:lnSpc>
            </a:pPr>
            <a:endParaRPr lang="en-US" sz="1164" u="sng">
              <a:solidFill>
                <a:srgbClr val="000000"/>
              </a:solidFill>
              <a:latin typeface="Arimo"/>
              <a:hlinkClick r:id="rId4" tooltip="https://www.bonafides.pl/wp-content/uploads/2023/04/MOBBing_rap23-1.pdf"/>
            </a:endParaRPr>
          </a:p>
          <a:p>
            <a:pPr algn="just">
              <a:lnSpc>
                <a:spcPts val="1630"/>
              </a:lnSpc>
            </a:pPr>
            <a:r>
              <a:rPr lang="en-US" sz="1164" u="sng">
                <a:solidFill>
                  <a:srgbClr val="000000"/>
                </a:solidFill>
                <a:latin typeface="Arimo"/>
                <a:hlinkClick r:id="rId5" tooltip="https://ajkum.pl/wp-content/uploads/2023/04/MOBBing_rap23.pdf"/>
              </a:rPr>
              <a:t>https://ajkum.pl/wp-content/uploads/2023/04/MOBBing_rap23.pdf</a:t>
            </a:r>
          </a:p>
          <a:p>
            <a:pPr algn="just">
              <a:lnSpc>
                <a:spcPts val="1770"/>
              </a:lnSpc>
            </a:pPr>
            <a:endParaRPr lang="en-US" sz="1164" u="sng">
              <a:solidFill>
                <a:srgbClr val="000000"/>
              </a:solidFill>
              <a:latin typeface="Arimo"/>
              <a:hlinkClick r:id="rId5" tooltip="https://ajkum.pl/wp-content/uploads/2023/04/MOBBing_rap23.pdf"/>
            </a:endParaRPr>
          </a:p>
          <a:p>
            <a:pPr algn="just">
              <a:lnSpc>
                <a:spcPts val="1770"/>
              </a:lnSpc>
            </a:pPr>
            <a:r>
              <a:rPr lang="en-US" sz="1264" err="1">
                <a:solidFill>
                  <a:srgbClr val="000000"/>
                </a:solidFill>
                <a:latin typeface="Arimo"/>
              </a:rPr>
              <a:t>Projekt</a:t>
            </a:r>
            <a:r>
              <a:rPr lang="en-US" sz="1264">
                <a:solidFill>
                  <a:srgbClr val="000000"/>
                </a:solidFill>
                <a:latin typeface="Arimo"/>
              </a:rPr>
              <a:t> </a:t>
            </a:r>
            <a:r>
              <a:rPr lang="en-US" sz="1264" err="1">
                <a:solidFill>
                  <a:srgbClr val="000000"/>
                </a:solidFill>
                <a:latin typeface="Arimo"/>
              </a:rPr>
              <a:t>zakładał</a:t>
            </a:r>
            <a:r>
              <a:rPr lang="en-US" sz="1264">
                <a:solidFill>
                  <a:srgbClr val="000000"/>
                </a:solidFill>
                <a:latin typeface="Arimo"/>
              </a:rPr>
              <a:t> </a:t>
            </a:r>
            <a:r>
              <a:rPr lang="en-US" sz="1264" err="1">
                <a:solidFill>
                  <a:srgbClr val="000000"/>
                </a:solidFill>
                <a:latin typeface="Arimo"/>
              </a:rPr>
              <a:t>także</a:t>
            </a:r>
            <a:r>
              <a:rPr lang="en-US" sz="1264">
                <a:solidFill>
                  <a:srgbClr val="000000"/>
                </a:solidFill>
                <a:latin typeface="Arimo"/>
              </a:rPr>
              <a:t> </a:t>
            </a:r>
            <a:r>
              <a:rPr lang="en-US" sz="1264" err="1">
                <a:solidFill>
                  <a:srgbClr val="000000"/>
                </a:solidFill>
                <a:latin typeface="Arimo"/>
              </a:rPr>
              <a:t>realizację</a:t>
            </a:r>
            <a:r>
              <a:rPr lang="en-US" sz="1264">
                <a:solidFill>
                  <a:srgbClr val="000000"/>
                </a:solidFill>
                <a:latin typeface="Arimo"/>
              </a:rPr>
              <a:t> działań </a:t>
            </a:r>
            <a:r>
              <a:rPr lang="en-US" sz="1264" err="1">
                <a:solidFill>
                  <a:srgbClr val="000000"/>
                </a:solidFill>
                <a:latin typeface="Arimo"/>
              </a:rPr>
              <a:t>edukacyjnych</a:t>
            </a:r>
            <a:r>
              <a:rPr lang="en-US" sz="1264">
                <a:solidFill>
                  <a:srgbClr val="000000"/>
                </a:solidFill>
                <a:latin typeface="Arimo"/>
              </a:rPr>
              <a:t> </a:t>
            </a:r>
            <a:r>
              <a:rPr lang="en-US" sz="1264" err="1">
                <a:solidFill>
                  <a:srgbClr val="000000"/>
                </a:solidFill>
                <a:latin typeface="Arimo"/>
              </a:rPr>
              <a:t>skierowanych</a:t>
            </a:r>
            <a:r>
              <a:rPr lang="en-US" sz="1264">
                <a:solidFill>
                  <a:srgbClr val="000000"/>
                </a:solidFill>
                <a:latin typeface="Arimo"/>
              </a:rPr>
              <a:t> do 10 </a:t>
            </a:r>
            <a:r>
              <a:rPr lang="en-US" sz="1264" err="1">
                <a:solidFill>
                  <a:srgbClr val="000000"/>
                </a:solidFill>
                <a:latin typeface="Arimo"/>
              </a:rPr>
              <a:t>organizacji</a:t>
            </a:r>
            <a:r>
              <a:rPr lang="en-US" sz="1264">
                <a:solidFill>
                  <a:srgbClr val="000000"/>
                </a:solidFill>
                <a:latin typeface="Arimo"/>
              </a:rPr>
              <a:t>, które </a:t>
            </a:r>
            <a:r>
              <a:rPr lang="en-US" sz="1264" err="1">
                <a:solidFill>
                  <a:srgbClr val="000000"/>
                </a:solidFill>
                <a:latin typeface="Arimo"/>
              </a:rPr>
              <a:t>opracowały</a:t>
            </a:r>
            <a:r>
              <a:rPr lang="en-US" sz="1264">
                <a:solidFill>
                  <a:srgbClr val="000000"/>
                </a:solidFill>
                <a:latin typeface="Arimo"/>
              </a:rPr>
              <a:t> i </a:t>
            </a:r>
            <a:r>
              <a:rPr lang="en-US" sz="1264" err="1">
                <a:solidFill>
                  <a:srgbClr val="000000"/>
                </a:solidFill>
                <a:latin typeface="Arimo"/>
              </a:rPr>
              <a:t>wdrożyły</a:t>
            </a:r>
            <a:r>
              <a:rPr lang="en-US" sz="1264">
                <a:solidFill>
                  <a:srgbClr val="000000"/>
                </a:solidFill>
                <a:latin typeface="Arimo"/>
              </a:rPr>
              <a:t> w </a:t>
            </a:r>
            <a:r>
              <a:rPr lang="en-US" sz="1264" err="1">
                <a:solidFill>
                  <a:srgbClr val="000000"/>
                </a:solidFill>
                <a:latin typeface="Arimo"/>
              </a:rPr>
              <a:t>swoich</a:t>
            </a:r>
            <a:r>
              <a:rPr lang="en-US" sz="1264">
                <a:solidFill>
                  <a:srgbClr val="000000"/>
                </a:solidFill>
                <a:latin typeface="Arimo"/>
              </a:rPr>
              <a:t> NGO`s </a:t>
            </a:r>
            <a:r>
              <a:rPr lang="en-US" sz="1264" err="1">
                <a:solidFill>
                  <a:srgbClr val="000000"/>
                </a:solidFill>
                <a:latin typeface="Arimo"/>
              </a:rPr>
              <a:t>Procedury</a:t>
            </a:r>
            <a:r>
              <a:rPr lang="en-US" sz="1264">
                <a:solidFill>
                  <a:srgbClr val="000000"/>
                </a:solidFill>
                <a:latin typeface="Arimo"/>
              </a:rPr>
              <a:t> </a:t>
            </a:r>
            <a:r>
              <a:rPr lang="en-US" sz="1264" err="1">
                <a:solidFill>
                  <a:srgbClr val="000000"/>
                </a:solidFill>
                <a:latin typeface="Arimo"/>
              </a:rPr>
              <a:t>antymobbingowe</a:t>
            </a:r>
            <a:r>
              <a:rPr lang="en-US" sz="1264">
                <a:solidFill>
                  <a:srgbClr val="000000"/>
                </a:solidFill>
                <a:latin typeface="Arimo"/>
              </a:rPr>
              <a:t>. </a:t>
            </a:r>
          </a:p>
          <a:p>
            <a:pPr algn="just">
              <a:lnSpc>
                <a:spcPts val="1770"/>
              </a:lnSpc>
            </a:pPr>
            <a:endParaRPr lang="en-US" sz="1264">
              <a:solidFill>
                <a:srgbClr val="000000"/>
              </a:solidFill>
              <a:latin typeface="Arimo"/>
            </a:endParaRPr>
          </a:p>
          <a:p>
            <a:pPr algn="just">
              <a:lnSpc>
                <a:spcPts val="1770"/>
              </a:lnSpc>
            </a:pPr>
            <a:r>
              <a:rPr lang="en-US" sz="1264">
                <a:solidFill>
                  <a:srgbClr val="000000"/>
                </a:solidFill>
                <a:latin typeface="Arimo"/>
              </a:rPr>
              <a:t>W </a:t>
            </a:r>
            <a:r>
              <a:rPr lang="en-US" sz="1264" err="1">
                <a:solidFill>
                  <a:srgbClr val="000000"/>
                </a:solidFill>
                <a:latin typeface="Arimo"/>
              </a:rPr>
              <a:t>efekcie</a:t>
            </a:r>
            <a:r>
              <a:rPr lang="en-US" sz="1264">
                <a:solidFill>
                  <a:srgbClr val="000000"/>
                </a:solidFill>
                <a:latin typeface="Arimo"/>
              </a:rPr>
              <a:t> </a:t>
            </a:r>
            <a:r>
              <a:rPr lang="en-US" sz="1264" err="1">
                <a:solidFill>
                  <a:srgbClr val="000000"/>
                </a:solidFill>
                <a:latin typeface="Arimo"/>
              </a:rPr>
              <a:t>końcowym</a:t>
            </a:r>
            <a:r>
              <a:rPr lang="en-US" sz="1264">
                <a:solidFill>
                  <a:srgbClr val="000000"/>
                </a:solidFill>
                <a:latin typeface="Arimo"/>
              </a:rPr>
              <a:t> w </a:t>
            </a:r>
            <a:r>
              <a:rPr lang="en-US" sz="1264" err="1">
                <a:solidFill>
                  <a:srgbClr val="000000"/>
                </a:solidFill>
                <a:latin typeface="Arimo"/>
              </a:rPr>
              <a:t>ramach</a:t>
            </a:r>
            <a:r>
              <a:rPr lang="en-US" sz="1264">
                <a:solidFill>
                  <a:srgbClr val="000000"/>
                </a:solidFill>
                <a:latin typeface="Arimo"/>
              </a:rPr>
              <a:t> </a:t>
            </a:r>
            <a:r>
              <a:rPr lang="en-US" sz="1264" err="1">
                <a:solidFill>
                  <a:srgbClr val="000000"/>
                </a:solidFill>
                <a:latin typeface="Arimo"/>
              </a:rPr>
              <a:t>projektu</a:t>
            </a:r>
            <a:r>
              <a:rPr lang="en-US" sz="1264">
                <a:solidFill>
                  <a:srgbClr val="000000"/>
                </a:solidFill>
                <a:latin typeface="Arimo"/>
              </a:rPr>
              <a:t> </a:t>
            </a:r>
            <a:r>
              <a:rPr lang="en-US" sz="1264" err="1">
                <a:solidFill>
                  <a:srgbClr val="000000"/>
                </a:solidFill>
                <a:latin typeface="Arimo"/>
              </a:rPr>
              <a:t>przygotowane</a:t>
            </a:r>
            <a:r>
              <a:rPr lang="en-US" sz="1264">
                <a:solidFill>
                  <a:srgbClr val="000000"/>
                </a:solidFill>
                <a:latin typeface="Arimo"/>
              </a:rPr>
              <a:t> </a:t>
            </a:r>
            <a:r>
              <a:rPr lang="en-US" sz="1264" err="1">
                <a:solidFill>
                  <a:srgbClr val="000000"/>
                </a:solidFill>
                <a:latin typeface="Arimo"/>
              </a:rPr>
              <a:t>zostały</a:t>
            </a:r>
            <a:r>
              <a:rPr lang="en-US" sz="1264">
                <a:solidFill>
                  <a:srgbClr val="000000"/>
                </a:solidFill>
                <a:latin typeface="Arimo"/>
              </a:rPr>
              <a:t> </a:t>
            </a:r>
            <a:r>
              <a:rPr lang="en-US" sz="1264" err="1">
                <a:solidFill>
                  <a:srgbClr val="000000"/>
                </a:solidFill>
                <a:latin typeface="Arimo"/>
              </a:rPr>
              <a:t>rekomendacje</a:t>
            </a:r>
            <a:r>
              <a:rPr lang="en-US" sz="1264">
                <a:solidFill>
                  <a:srgbClr val="000000"/>
                </a:solidFill>
                <a:latin typeface="Arimo"/>
              </a:rPr>
              <a:t> </a:t>
            </a:r>
            <a:r>
              <a:rPr lang="en-US" sz="1264" err="1">
                <a:solidFill>
                  <a:srgbClr val="000000"/>
                </a:solidFill>
                <a:latin typeface="Arimo"/>
              </a:rPr>
              <a:t>wdrożeniowe</a:t>
            </a:r>
            <a:r>
              <a:rPr lang="en-US" sz="1264">
                <a:solidFill>
                  <a:srgbClr val="000000"/>
                </a:solidFill>
                <a:latin typeface="Arimo"/>
              </a:rPr>
              <a:t> dla </a:t>
            </a:r>
            <a:r>
              <a:rPr lang="en-US" sz="1264" err="1">
                <a:solidFill>
                  <a:srgbClr val="000000"/>
                </a:solidFill>
                <a:latin typeface="Arimo"/>
              </a:rPr>
              <a:t>organizacji</a:t>
            </a:r>
            <a:r>
              <a:rPr lang="en-US" sz="1264">
                <a:solidFill>
                  <a:srgbClr val="000000"/>
                </a:solidFill>
                <a:latin typeface="Arimo"/>
              </a:rPr>
              <a:t> </a:t>
            </a:r>
            <a:r>
              <a:rPr lang="en-US" sz="1264" err="1">
                <a:solidFill>
                  <a:srgbClr val="000000"/>
                </a:solidFill>
                <a:latin typeface="Arimo"/>
              </a:rPr>
              <a:t>pozarządowych</a:t>
            </a:r>
            <a:r>
              <a:rPr lang="en-US" sz="1264">
                <a:solidFill>
                  <a:srgbClr val="000000"/>
                </a:solidFill>
                <a:latin typeface="Arimo"/>
              </a:rPr>
              <a:t> w </a:t>
            </a:r>
            <a:r>
              <a:rPr lang="en-US" sz="1264" err="1">
                <a:solidFill>
                  <a:srgbClr val="000000"/>
                </a:solidFill>
                <a:latin typeface="Arimo"/>
              </a:rPr>
              <a:t>formie</a:t>
            </a:r>
            <a:r>
              <a:rPr lang="en-US" sz="1264">
                <a:solidFill>
                  <a:srgbClr val="000000"/>
                </a:solidFill>
                <a:latin typeface="Arimo"/>
              </a:rPr>
              <a:t> </a:t>
            </a:r>
            <a:r>
              <a:rPr lang="en-US" sz="1264" err="1">
                <a:solidFill>
                  <a:srgbClr val="000000"/>
                </a:solidFill>
                <a:latin typeface="Arimo"/>
              </a:rPr>
              <a:t>niniejszego</a:t>
            </a:r>
            <a:r>
              <a:rPr lang="en-US" sz="1264">
                <a:solidFill>
                  <a:srgbClr val="000000"/>
                </a:solidFill>
                <a:latin typeface="Arimo"/>
              </a:rPr>
              <a:t> </a:t>
            </a:r>
            <a:r>
              <a:rPr lang="en-US" sz="1264" err="1">
                <a:solidFill>
                  <a:srgbClr val="000000"/>
                </a:solidFill>
                <a:latin typeface="Arimo"/>
              </a:rPr>
              <a:t>podręcznika</a:t>
            </a:r>
            <a:r>
              <a:rPr lang="en-US" sz="1264">
                <a:solidFill>
                  <a:srgbClr val="000000"/>
                </a:solidFill>
                <a:latin typeface="Arimo"/>
              </a:rPr>
              <a:t> </a:t>
            </a:r>
            <a:r>
              <a:rPr lang="en-US" sz="1264" err="1">
                <a:solidFill>
                  <a:srgbClr val="000000"/>
                </a:solidFill>
                <a:latin typeface="Arimo"/>
              </a:rPr>
              <a:t>zawierającego</a:t>
            </a:r>
            <a:r>
              <a:rPr lang="en-US" sz="1264">
                <a:solidFill>
                  <a:srgbClr val="000000"/>
                </a:solidFill>
                <a:latin typeface="Arimo"/>
              </a:rPr>
              <a:t> 10 </a:t>
            </a:r>
            <a:r>
              <a:rPr lang="en-US" sz="1264" err="1">
                <a:solidFill>
                  <a:srgbClr val="000000"/>
                </a:solidFill>
                <a:latin typeface="Arimo"/>
              </a:rPr>
              <a:t>modelowych</a:t>
            </a:r>
            <a:r>
              <a:rPr lang="en-US" sz="1264">
                <a:solidFill>
                  <a:srgbClr val="000000"/>
                </a:solidFill>
                <a:latin typeface="Arimo"/>
              </a:rPr>
              <a:t> </a:t>
            </a:r>
            <a:r>
              <a:rPr lang="en-US" sz="1264" err="1">
                <a:solidFill>
                  <a:srgbClr val="000000"/>
                </a:solidFill>
                <a:latin typeface="Arimo"/>
              </a:rPr>
              <a:t>Procedur</a:t>
            </a:r>
            <a:r>
              <a:rPr lang="en-US" sz="1264">
                <a:solidFill>
                  <a:srgbClr val="000000"/>
                </a:solidFill>
                <a:latin typeface="Arimo"/>
              </a:rPr>
              <a:t> </a:t>
            </a:r>
            <a:r>
              <a:rPr lang="en-US" sz="1264" err="1">
                <a:solidFill>
                  <a:srgbClr val="000000"/>
                </a:solidFill>
                <a:latin typeface="Arimo"/>
              </a:rPr>
              <a:t>wraz</a:t>
            </a:r>
            <a:r>
              <a:rPr lang="en-US" sz="1264">
                <a:solidFill>
                  <a:srgbClr val="000000"/>
                </a:solidFill>
                <a:latin typeface="Arimo"/>
              </a:rPr>
              <a:t>      z </a:t>
            </a:r>
            <a:r>
              <a:rPr lang="en-US" sz="1264" err="1">
                <a:solidFill>
                  <a:srgbClr val="000000"/>
                </a:solidFill>
                <a:latin typeface="Arimo"/>
              </a:rPr>
              <a:t>przydatnymi</a:t>
            </a:r>
            <a:r>
              <a:rPr lang="en-US" sz="1264">
                <a:solidFill>
                  <a:srgbClr val="000000"/>
                </a:solidFill>
                <a:latin typeface="Arimo"/>
              </a:rPr>
              <a:t> </a:t>
            </a:r>
            <a:r>
              <a:rPr lang="en-US" sz="1264" err="1">
                <a:solidFill>
                  <a:srgbClr val="000000"/>
                </a:solidFill>
                <a:latin typeface="Arimo"/>
              </a:rPr>
              <a:t>załącznikami</a:t>
            </a:r>
            <a:r>
              <a:rPr lang="en-US" sz="1264">
                <a:solidFill>
                  <a:srgbClr val="000000"/>
                </a:solidFill>
                <a:latin typeface="Arimo"/>
              </a:rPr>
              <a:t>, ze </a:t>
            </a:r>
            <a:r>
              <a:rPr lang="en-US" sz="1264" err="1">
                <a:solidFill>
                  <a:srgbClr val="000000"/>
                </a:solidFill>
                <a:latin typeface="Arimo"/>
              </a:rPr>
              <a:t>wskazaniem</a:t>
            </a:r>
            <a:r>
              <a:rPr lang="en-US" sz="1264">
                <a:solidFill>
                  <a:srgbClr val="000000"/>
                </a:solidFill>
                <a:latin typeface="Arimo"/>
              </a:rPr>
              <a:t> do </a:t>
            </a:r>
            <a:r>
              <a:rPr lang="en-US" sz="1264" err="1">
                <a:solidFill>
                  <a:srgbClr val="000000"/>
                </a:solidFill>
                <a:latin typeface="Arimo"/>
              </a:rPr>
              <a:t>stosowania</a:t>
            </a:r>
            <a:r>
              <a:rPr lang="en-US" sz="1264">
                <a:solidFill>
                  <a:srgbClr val="000000"/>
                </a:solidFill>
                <a:latin typeface="Arimo"/>
              </a:rPr>
              <a:t> przez </a:t>
            </a:r>
            <a:r>
              <a:rPr lang="en-US" sz="1264" err="1">
                <a:solidFill>
                  <a:srgbClr val="000000"/>
                </a:solidFill>
                <a:latin typeface="Arimo"/>
              </a:rPr>
              <a:t>przykładowo</a:t>
            </a:r>
            <a:r>
              <a:rPr lang="en-US" sz="1264">
                <a:solidFill>
                  <a:srgbClr val="000000"/>
                </a:solidFill>
                <a:latin typeface="Arimo"/>
              </a:rPr>
              <a:t> - </a:t>
            </a:r>
            <a:r>
              <a:rPr lang="en-US" sz="1264" err="1">
                <a:solidFill>
                  <a:srgbClr val="000000"/>
                </a:solidFill>
                <a:latin typeface="Arimo"/>
              </a:rPr>
              <a:t>stowarzyszenie</a:t>
            </a:r>
            <a:r>
              <a:rPr lang="en-US" sz="1264">
                <a:solidFill>
                  <a:srgbClr val="000000"/>
                </a:solidFill>
                <a:latin typeface="Arimo"/>
              </a:rPr>
              <a:t> z </a:t>
            </a:r>
            <a:r>
              <a:rPr lang="en-US" sz="1264" err="1">
                <a:solidFill>
                  <a:srgbClr val="000000"/>
                </a:solidFill>
                <a:latin typeface="Arimo"/>
              </a:rPr>
              <a:t>Komisją</a:t>
            </a:r>
            <a:r>
              <a:rPr lang="en-US" sz="1264">
                <a:solidFill>
                  <a:srgbClr val="000000"/>
                </a:solidFill>
                <a:latin typeface="Arimo"/>
              </a:rPr>
              <a:t> </a:t>
            </a:r>
            <a:r>
              <a:rPr lang="en-US" sz="1264" err="1">
                <a:solidFill>
                  <a:srgbClr val="000000"/>
                </a:solidFill>
                <a:latin typeface="Arimo"/>
              </a:rPr>
              <a:t>Rewizyjną</a:t>
            </a:r>
            <a:r>
              <a:rPr lang="en-US" sz="1264">
                <a:solidFill>
                  <a:srgbClr val="000000"/>
                </a:solidFill>
                <a:latin typeface="Arimo"/>
              </a:rPr>
              <a:t>, </a:t>
            </a:r>
            <a:r>
              <a:rPr lang="en-US" sz="1264" err="1">
                <a:solidFill>
                  <a:srgbClr val="000000"/>
                </a:solidFill>
                <a:latin typeface="Arimo"/>
              </a:rPr>
              <a:t>stowarzyszenie</a:t>
            </a:r>
            <a:r>
              <a:rPr lang="en-US" sz="1264">
                <a:solidFill>
                  <a:srgbClr val="000000"/>
                </a:solidFill>
                <a:latin typeface="Arimo"/>
              </a:rPr>
              <a:t> bez </a:t>
            </a:r>
            <a:r>
              <a:rPr lang="en-US" sz="1264" err="1">
                <a:solidFill>
                  <a:srgbClr val="000000"/>
                </a:solidFill>
                <a:latin typeface="Arimo"/>
              </a:rPr>
              <a:t>powołanego</a:t>
            </a:r>
            <a:r>
              <a:rPr lang="en-US" sz="1264">
                <a:solidFill>
                  <a:srgbClr val="000000"/>
                </a:solidFill>
                <a:latin typeface="Arimo"/>
              </a:rPr>
              <a:t> </a:t>
            </a:r>
            <a:r>
              <a:rPr lang="en-US" sz="1264" err="1">
                <a:solidFill>
                  <a:srgbClr val="000000"/>
                </a:solidFill>
                <a:latin typeface="Arimo"/>
              </a:rPr>
              <a:t>organu</a:t>
            </a:r>
            <a:r>
              <a:rPr lang="en-US" sz="1264">
                <a:solidFill>
                  <a:srgbClr val="000000"/>
                </a:solidFill>
                <a:latin typeface="Arimo"/>
              </a:rPr>
              <a:t> </a:t>
            </a:r>
            <a:r>
              <a:rPr lang="en-US" sz="1264" err="1">
                <a:solidFill>
                  <a:srgbClr val="000000"/>
                </a:solidFill>
                <a:latin typeface="Arimo"/>
              </a:rPr>
              <a:t>kontrolnego</a:t>
            </a:r>
            <a:r>
              <a:rPr lang="en-US" sz="1264">
                <a:solidFill>
                  <a:srgbClr val="000000"/>
                </a:solidFill>
                <a:latin typeface="Arimo"/>
              </a:rPr>
              <a:t>, </a:t>
            </a:r>
            <a:r>
              <a:rPr lang="en-US" sz="1264" err="1">
                <a:solidFill>
                  <a:srgbClr val="000000"/>
                </a:solidFill>
                <a:latin typeface="Arimo"/>
              </a:rPr>
              <a:t>fundację</a:t>
            </a:r>
            <a:r>
              <a:rPr lang="en-US" sz="1264">
                <a:solidFill>
                  <a:srgbClr val="000000"/>
                </a:solidFill>
                <a:latin typeface="Arimo"/>
              </a:rPr>
              <a:t> z </a:t>
            </a:r>
            <a:r>
              <a:rPr lang="en-US" sz="1264" err="1">
                <a:solidFill>
                  <a:srgbClr val="000000"/>
                </a:solidFill>
                <a:latin typeface="Arimo"/>
              </a:rPr>
              <a:t>Radą</a:t>
            </a:r>
            <a:r>
              <a:rPr lang="en-US" sz="1264">
                <a:solidFill>
                  <a:srgbClr val="000000"/>
                </a:solidFill>
                <a:latin typeface="Arimo"/>
              </a:rPr>
              <a:t> </a:t>
            </a:r>
            <a:r>
              <a:rPr lang="en-US" sz="1264" err="1">
                <a:solidFill>
                  <a:srgbClr val="000000"/>
                </a:solidFill>
                <a:latin typeface="Arimo"/>
              </a:rPr>
              <a:t>Fundacji</a:t>
            </a:r>
            <a:r>
              <a:rPr lang="en-US" sz="1264">
                <a:solidFill>
                  <a:srgbClr val="000000"/>
                </a:solidFill>
                <a:latin typeface="Arimo"/>
              </a:rPr>
              <a:t>, </a:t>
            </a:r>
            <a:r>
              <a:rPr lang="en-US" sz="1264" err="1">
                <a:solidFill>
                  <a:srgbClr val="000000"/>
                </a:solidFill>
                <a:latin typeface="Arimo"/>
              </a:rPr>
              <a:t>fundację</a:t>
            </a:r>
            <a:r>
              <a:rPr lang="en-US" sz="1264">
                <a:solidFill>
                  <a:srgbClr val="000000"/>
                </a:solidFill>
                <a:latin typeface="Arimo"/>
              </a:rPr>
              <a:t> bez Rady, </a:t>
            </a:r>
            <a:r>
              <a:rPr lang="en-US" sz="1264" err="1">
                <a:solidFill>
                  <a:srgbClr val="000000"/>
                </a:solidFill>
                <a:latin typeface="Arimo"/>
              </a:rPr>
              <a:t>spółkę</a:t>
            </a:r>
            <a:r>
              <a:rPr lang="en-US" sz="1264">
                <a:solidFill>
                  <a:srgbClr val="000000"/>
                </a:solidFill>
                <a:latin typeface="Arimo"/>
              </a:rPr>
              <a:t> non profit </a:t>
            </a:r>
            <a:r>
              <a:rPr lang="en-US" sz="1264" err="1">
                <a:solidFill>
                  <a:srgbClr val="000000"/>
                </a:solidFill>
                <a:latin typeface="Arimo"/>
              </a:rPr>
              <a:t>itp</a:t>
            </a:r>
            <a:r>
              <a:rPr lang="en-US" sz="1264">
                <a:solidFill>
                  <a:srgbClr val="000000"/>
                </a:solidFill>
                <a:latin typeface="Arimo"/>
              </a:rPr>
              <a:t>. </a:t>
            </a:r>
          </a:p>
          <a:p>
            <a:pPr algn="just">
              <a:lnSpc>
                <a:spcPts val="1770"/>
              </a:lnSpc>
            </a:pPr>
            <a:endParaRPr lang="en-US" sz="1264">
              <a:solidFill>
                <a:srgbClr val="000000"/>
              </a:solidFill>
              <a:latin typeface="Arimo"/>
            </a:endParaRPr>
          </a:p>
          <a:p>
            <a:pPr algn="just">
              <a:lnSpc>
                <a:spcPts val="1770"/>
              </a:lnSpc>
            </a:pPr>
            <a:r>
              <a:rPr lang="en-US" sz="1264" err="1">
                <a:solidFill>
                  <a:srgbClr val="000000"/>
                </a:solidFill>
                <a:latin typeface="Arimo"/>
              </a:rPr>
              <a:t>Wzory</a:t>
            </a:r>
            <a:r>
              <a:rPr lang="en-US" sz="1264">
                <a:solidFill>
                  <a:srgbClr val="000000"/>
                </a:solidFill>
                <a:latin typeface="Arimo"/>
              </a:rPr>
              <a:t> </a:t>
            </a:r>
            <a:r>
              <a:rPr lang="en-US" sz="1264" err="1">
                <a:solidFill>
                  <a:srgbClr val="000000"/>
                </a:solidFill>
                <a:latin typeface="Arimo"/>
              </a:rPr>
              <a:t>Procedur</a:t>
            </a:r>
            <a:r>
              <a:rPr lang="en-US" sz="1264">
                <a:solidFill>
                  <a:srgbClr val="000000"/>
                </a:solidFill>
                <a:latin typeface="Arimo"/>
              </a:rPr>
              <a:t> </a:t>
            </a:r>
            <a:r>
              <a:rPr lang="en-US" sz="1264" err="1">
                <a:solidFill>
                  <a:srgbClr val="000000"/>
                </a:solidFill>
                <a:latin typeface="Arimo"/>
              </a:rPr>
              <a:t>zostały</a:t>
            </a:r>
            <a:r>
              <a:rPr lang="en-US" sz="1264">
                <a:solidFill>
                  <a:srgbClr val="000000"/>
                </a:solidFill>
                <a:latin typeface="Arimo"/>
              </a:rPr>
              <a:t> </a:t>
            </a:r>
            <a:r>
              <a:rPr lang="en-US" sz="1264" err="1">
                <a:solidFill>
                  <a:srgbClr val="000000"/>
                </a:solidFill>
                <a:latin typeface="Arimo"/>
              </a:rPr>
              <a:t>przygotowane</a:t>
            </a:r>
            <a:r>
              <a:rPr lang="en-US" sz="1264">
                <a:solidFill>
                  <a:srgbClr val="000000"/>
                </a:solidFill>
                <a:latin typeface="Arimo"/>
              </a:rPr>
              <a:t> w </a:t>
            </a:r>
            <a:r>
              <a:rPr lang="en-US" sz="1264" err="1">
                <a:solidFill>
                  <a:srgbClr val="000000"/>
                </a:solidFill>
                <a:latin typeface="Arimo"/>
              </a:rPr>
              <a:t>wersji</a:t>
            </a:r>
            <a:r>
              <a:rPr lang="en-US" sz="1264">
                <a:solidFill>
                  <a:srgbClr val="000000"/>
                </a:solidFill>
                <a:latin typeface="Arimo"/>
              </a:rPr>
              <a:t> </a:t>
            </a:r>
            <a:r>
              <a:rPr lang="en-US" sz="1264" err="1">
                <a:solidFill>
                  <a:srgbClr val="000000"/>
                </a:solidFill>
                <a:latin typeface="Arimo"/>
              </a:rPr>
              <a:t>pełnej</a:t>
            </a:r>
            <a:r>
              <a:rPr lang="en-US" sz="1264">
                <a:solidFill>
                  <a:srgbClr val="000000"/>
                </a:solidFill>
                <a:latin typeface="Arimo"/>
              </a:rPr>
              <a:t> – co </a:t>
            </a:r>
            <a:r>
              <a:rPr lang="en-US" sz="1264" err="1">
                <a:solidFill>
                  <a:srgbClr val="000000"/>
                </a:solidFill>
                <a:latin typeface="Arimo"/>
              </a:rPr>
              <a:t>znaczy</a:t>
            </a:r>
            <a:r>
              <a:rPr lang="en-US" sz="1264">
                <a:solidFill>
                  <a:srgbClr val="000000"/>
                </a:solidFill>
                <a:latin typeface="Arimo"/>
              </a:rPr>
              <a:t>, </a:t>
            </a:r>
            <a:r>
              <a:rPr lang="en-US" sz="1264" err="1">
                <a:solidFill>
                  <a:srgbClr val="000000"/>
                </a:solidFill>
                <a:latin typeface="Arimo"/>
              </a:rPr>
              <a:t>że</a:t>
            </a:r>
            <a:r>
              <a:rPr lang="en-US" sz="1264">
                <a:solidFill>
                  <a:srgbClr val="000000"/>
                </a:solidFill>
                <a:latin typeface="Arimo"/>
              </a:rPr>
              <a:t>      w </a:t>
            </a:r>
            <a:r>
              <a:rPr lang="en-US" sz="1264" err="1">
                <a:solidFill>
                  <a:srgbClr val="000000"/>
                </a:solidFill>
                <a:latin typeface="Arimo"/>
              </a:rPr>
              <a:t>tej</a:t>
            </a:r>
            <a:r>
              <a:rPr lang="en-US" sz="1264">
                <a:solidFill>
                  <a:srgbClr val="000000"/>
                </a:solidFill>
                <a:latin typeface="Arimo"/>
              </a:rPr>
              <a:t> </a:t>
            </a:r>
            <a:r>
              <a:rPr lang="en-US" sz="1264" err="1">
                <a:solidFill>
                  <a:srgbClr val="000000"/>
                </a:solidFill>
                <a:latin typeface="Arimo"/>
              </a:rPr>
              <a:t>wersji</a:t>
            </a:r>
            <a:r>
              <a:rPr lang="en-US" sz="1264">
                <a:solidFill>
                  <a:srgbClr val="000000"/>
                </a:solidFill>
                <a:latin typeface="Arimo"/>
              </a:rPr>
              <a:t> </a:t>
            </a:r>
            <a:r>
              <a:rPr lang="en-US" sz="1264" err="1">
                <a:solidFill>
                  <a:srgbClr val="000000"/>
                </a:solidFill>
                <a:latin typeface="Arimo"/>
              </a:rPr>
              <a:t>mają</a:t>
            </a:r>
            <a:r>
              <a:rPr lang="en-US" sz="1264">
                <a:solidFill>
                  <a:srgbClr val="000000"/>
                </a:solidFill>
                <a:latin typeface="Arimo"/>
              </a:rPr>
              <a:t> one </a:t>
            </a:r>
            <a:r>
              <a:rPr lang="en-US" sz="1264" err="1">
                <a:solidFill>
                  <a:srgbClr val="000000"/>
                </a:solidFill>
                <a:latin typeface="Arimo"/>
              </a:rPr>
              <a:t>zastosowanie</a:t>
            </a:r>
            <a:r>
              <a:rPr lang="en-US" sz="1264">
                <a:solidFill>
                  <a:srgbClr val="000000"/>
                </a:solidFill>
                <a:latin typeface="Arimo"/>
              </a:rPr>
              <a:t> w </a:t>
            </a:r>
            <a:r>
              <a:rPr lang="en-US" sz="1264" err="1">
                <a:solidFill>
                  <a:srgbClr val="000000"/>
                </a:solidFill>
                <a:latin typeface="Arimo"/>
              </a:rPr>
              <a:t>organizacjach</a:t>
            </a:r>
            <a:r>
              <a:rPr lang="en-US" sz="1264">
                <a:solidFill>
                  <a:srgbClr val="000000"/>
                </a:solidFill>
                <a:latin typeface="Arimo"/>
              </a:rPr>
              <a:t> </a:t>
            </a:r>
            <a:r>
              <a:rPr lang="en-US" sz="1264" err="1">
                <a:solidFill>
                  <a:srgbClr val="000000"/>
                </a:solidFill>
                <a:latin typeface="Arimo"/>
              </a:rPr>
              <a:t>będących</a:t>
            </a:r>
            <a:r>
              <a:rPr lang="en-US" sz="1264">
                <a:solidFill>
                  <a:srgbClr val="000000"/>
                </a:solidFill>
                <a:latin typeface="Arimo"/>
              </a:rPr>
              <a:t> zarówno </a:t>
            </a:r>
            <a:r>
              <a:rPr lang="en-US" sz="1264" err="1">
                <a:solidFill>
                  <a:srgbClr val="000000"/>
                </a:solidFill>
                <a:latin typeface="Arimo"/>
              </a:rPr>
              <a:t>pracodawcą</a:t>
            </a:r>
            <a:r>
              <a:rPr lang="en-US" sz="1264">
                <a:solidFill>
                  <a:srgbClr val="000000"/>
                </a:solidFill>
                <a:latin typeface="Arimo"/>
              </a:rPr>
              <a:t>, </a:t>
            </a:r>
            <a:r>
              <a:rPr lang="en-US" sz="1264" err="1">
                <a:solidFill>
                  <a:srgbClr val="000000"/>
                </a:solidFill>
                <a:latin typeface="Arimo"/>
              </a:rPr>
              <a:t>zleceniodawcą</a:t>
            </a:r>
            <a:r>
              <a:rPr lang="en-US" sz="1264">
                <a:solidFill>
                  <a:srgbClr val="000000"/>
                </a:solidFill>
                <a:latin typeface="Arimo"/>
              </a:rPr>
              <a:t> oraz </a:t>
            </a:r>
            <a:r>
              <a:rPr lang="en-US" sz="1264" err="1">
                <a:solidFill>
                  <a:srgbClr val="000000"/>
                </a:solidFill>
                <a:latin typeface="Arimo"/>
              </a:rPr>
              <a:t>będących</a:t>
            </a:r>
            <a:r>
              <a:rPr lang="en-US" sz="1264">
                <a:solidFill>
                  <a:srgbClr val="000000"/>
                </a:solidFill>
                <a:latin typeface="Arimo"/>
              </a:rPr>
              <a:t> </a:t>
            </a:r>
            <a:r>
              <a:rPr lang="en-US" sz="1264" err="1">
                <a:solidFill>
                  <a:srgbClr val="000000"/>
                </a:solidFill>
                <a:latin typeface="Arimo"/>
              </a:rPr>
              <a:t>organizatorem</a:t>
            </a:r>
            <a:r>
              <a:rPr lang="en-US" sz="1264">
                <a:solidFill>
                  <a:srgbClr val="000000"/>
                </a:solidFill>
                <a:latin typeface="Arimo"/>
              </a:rPr>
              <a:t> </a:t>
            </a:r>
            <a:r>
              <a:rPr lang="en-US" sz="1264" err="1">
                <a:solidFill>
                  <a:srgbClr val="000000"/>
                </a:solidFill>
                <a:latin typeface="Arimo"/>
              </a:rPr>
              <a:t>wolontariatu</a:t>
            </a:r>
            <a:r>
              <a:rPr lang="en-US" sz="1264">
                <a:solidFill>
                  <a:srgbClr val="000000"/>
                </a:solidFill>
                <a:latin typeface="Arimo"/>
              </a:rPr>
              <a:t>. </a:t>
            </a:r>
            <a:r>
              <a:rPr lang="en-US" sz="1264" err="1">
                <a:solidFill>
                  <a:srgbClr val="000000"/>
                </a:solidFill>
                <a:latin typeface="Arimo"/>
              </a:rPr>
              <a:t>Przy</a:t>
            </a:r>
            <a:r>
              <a:rPr lang="en-US" sz="1264">
                <a:solidFill>
                  <a:srgbClr val="000000"/>
                </a:solidFill>
                <a:latin typeface="Arimo"/>
              </a:rPr>
              <a:t> </a:t>
            </a:r>
            <a:r>
              <a:rPr lang="en-US" sz="1264" err="1">
                <a:solidFill>
                  <a:srgbClr val="000000"/>
                </a:solidFill>
                <a:latin typeface="Arimo"/>
              </a:rPr>
              <a:t>korzystaniu</a:t>
            </a:r>
            <a:r>
              <a:rPr lang="en-US" sz="1264">
                <a:solidFill>
                  <a:srgbClr val="000000"/>
                </a:solidFill>
                <a:latin typeface="Arimo"/>
              </a:rPr>
              <a:t> z </a:t>
            </a:r>
            <a:r>
              <a:rPr lang="en-US" sz="1264" err="1">
                <a:solidFill>
                  <a:srgbClr val="000000"/>
                </a:solidFill>
                <a:latin typeface="Arimo"/>
              </a:rPr>
              <a:t>nich</a:t>
            </a:r>
            <a:r>
              <a:rPr lang="en-US" sz="1264">
                <a:solidFill>
                  <a:srgbClr val="000000"/>
                </a:solidFill>
                <a:latin typeface="Arimo"/>
              </a:rPr>
              <a:t> </a:t>
            </a:r>
            <a:r>
              <a:rPr lang="en-US" sz="1264" err="1">
                <a:solidFill>
                  <a:srgbClr val="000000"/>
                </a:solidFill>
                <a:latin typeface="Arimo"/>
              </a:rPr>
              <a:t>należy</a:t>
            </a:r>
            <a:r>
              <a:rPr lang="en-US" sz="1264">
                <a:solidFill>
                  <a:srgbClr val="000000"/>
                </a:solidFill>
                <a:latin typeface="Arimo"/>
              </a:rPr>
              <a:t> </a:t>
            </a:r>
            <a:r>
              <a:rPr lang="en-US" sz="1264" err="1">
                <a:solidFill>
                  <a:srgbClr val="000000"/>
                </a:solidFill>
                <a:latin typeface="Arimo"/>
              </a:rPr>
              <a:t>zatem</a:t>
            </a:r>
            <a:r>
              <a:rPr lang="en-US" sz="1264">
                <a:solidFill>
                  <a:srgbClr val="000000"/>
                </a:solidFill>
                <a:latin typeface="Arimo"/>
              </a:rPr>
              <a:t> </a:t>
            </a:r>
            <a:r>
              <a:rPr lang="en-US" sz="1264" err="1">
                <a:solidFill>
                  <a:srgbClr val="000000"/>
                </a:solidFill>
                <a:latin typeface="Arimo"/>
              </a:rPr>
              <a:t>dokonać</a:t>
            </a:r>
            <a:r>
              <a:rPr lang="en-US" sz="1264">
                <a:solidFill>
                  <a:srgbClr val="000000"/>
                </a:solidFill>
                <a:latin typeface="Arimo"/>
              </a:rPr>
              <a:t> </a:t>
            </a:r>
            <a:r>
              <a:rPr lang="en-US" sz="1264" err="1">
                <a:solidFill>
                  <a:srgbClr val="000000"/>
                </a:solidFill>
                <a:latin typeface="Arimo"/>
              </a:rPr>
              <a:t>wyboru</a:t>
            </a:r>
            <a:r>
              <a:rPr lang="en-US" sz="1264">
                <a:solidFill>
                  <a:srgbClr val="000000"/>
                </a:solidFill>
                <a:latin typeface="Arimo"/>
              </a:rPr>
              <a:t> i </a:t>
            </a:r>
            <a:r>
              <a:rPr lang="en-US" sz="1264" err="1">
                <a:solidFill>
                  <a:srgbClr val="000000"/>
                </a:solidFill>
                <a:latin typeface="Arimo"/>
              </a:rPr>
              <a:t>wybrać</a:t>
            </a:r>
            <a:r>
              <a:rPr lang="en-US" sz="1264">
                <a:solidFill>
                  <a:srgbClr val="000000"/>
                </a:solidFill>
                <a:latin typeface="Arimo"/>
              </a:rPr>
              <a:t> </a:t>
            </a:r>
            <a:r>
              <a:rPr lang="en-US" sz="1264" err="1">
                <a:solidFill>
                  <a:srgbClr val="000000"/>
                </a:solidFill>
                <a:latin typeface="Arimo"/>
              </a:rPr>
              <a:t>właściwe</a:t>
            </a:r>
            <a:r>
              <a:rPr lang="en-US" sz="1264">
                <a:solidFill>
                  <a:srgbClr val="000000"/>
                </a:solidFill>
                <a:latin typeface="Arimo"/>
              </a:rPr>
              <a:t>, </a:t>
            </a:r>
            <a:r>
              <a:rPr lang="en-US" sz="1264" err="1">
                <a:solidFill>
                  <a:srgbClr val="000000"/>
                </a:solidFill>
                <a:latin typeface="Arimo"/>
              </a:rPr>
              <a:t>mające</a:t>
            </a:r>
            <a:r>
              <a:rPr lang="en-US" sz="1264">
                <a:solidFill>
                  <a:srgbClr val="000000"/>
                </a:solidFill>
                <a:latin typeface="Arimo"/>
              </a:rPr>
              <a:t> </a:t>
            </a:r>
            <a:r>
              <a:rPr lang="en-US" sz="1264" err="1">
                <a:solidFill>
                  <a:srgbClr val="000000"/>
                </a:solidFill>
                <a:latin typeface="Arimo"/>
              </a:rPr>
              <a:t>zastosowanie</a:t>
            </a:r>
            <a:r>
              <a:rPr lang="en-US" sz="1264">
                <a:solidFill>
                  <a:srgbClr val="000000"/>
                </a:solidFill>
                <a:latin typeface="Arimo"/>
              </a:rPr>
              <a:t> w </a:t>
            </a:r>
            <a:r>
              <a:rPr lang="en-US" sz="1264" err="1">
                <a:solidFill>
                  <a:srgbClr val="000000"/>
                </a:solidFill>
                <a:latin typeface="Arimo"/>
              </a:rPr>
              <a:t>zależności</a:t>
            </a:r>
            <a:r>
              <a:rPr lang="en-US" sz="1264">
                <a:solidFill>
                  <a:srgbClr val="000000"/>
                </a:solidFill>
                <a:latin typeface="Arimo"/>
              </a:rPr>
              <a:t> od </a:t>
            </a:r>
            <a:r>
              <a:rPr lang="en-US" sz="1264" err="1">
                <a:solidFill>
                  <a:srgbClr val="000000"/>
                </a:solidFill>
                <a:latin typeface="Arimo"/>
              </a:rPr>
              <a:t>rodzajów</a:t>
            </a:r>
            <a:r>
              <a:rPr lang="en-US" sz="1264">
                <a:solidFill>
                  <a:srgbClr val="000000"/>
                </a:solidFill>
                <a:latin typeface="Arimo"/>
              </a:rPr>
              <a:t> </a:t>
            </a:r>
            <a:r>
              <a:rPr lang="en-US" sz="1264" err="1">
                <a:solidFill>
                  <a:srgbClr val="000000"/>
                </a:solidFill>
                <a:latin typeface="Arimo"/>
              </a:rPr>
              <a:t>umów</a:t>
            </a:r>
            <a:r>
              <a:rPr lang="en-US" sz="1264">
                <a:solidFill>
                  <a:srgbClr val="000000"/>
                </a:solidFill>
                <a:latin typeface="Arimo"/>
              </a:rPr>
              <a:t> </a:t>
            </a:r>
            <a:r>
              <a:rPr lang="en-US" sz="1264" err="1">
                <a:solidFill>
                  <a:srgbClr val="000000"/>
                </a:solidFill>
                <a:latin typeface="Arimo"/>
              </a:rPr>
              <a:t>stosowanych</a:t>
            </a:r>
            <a:r>
              <a:rPr lang="en-US" sz="1264">
                <a:solidFill>
                  <a:srgbClr val="000000"/>
                </a:solidFill>
                <a:latin typeface="Arimo"/>
              </a:rPr>
              <a:t> przez </a:t>
            </a:r>
            <a:r>
              <a:rPr lang="en-US" sz="1264" err="1">
                <a:solidFill>
                  <a:srgbClr val="000000"/>
                </a:solidFill>
                <a:latin typeface="Arimo"/>
              </a:rPr>
              <a:t>daną</a:t>
            </a:r>
            <a:r>
              <a:rPr lang="en-US" sz="1264">
                <a:solidFill>
                  <a:srgbClr val="000000"/>
                </a:solidFill>
                <a:latin typeface="Arimo"/>
              </a:rPr>
              <a:t> </a:t>
            </a:r>
            <a:r>
              <a:rPr lang="en-US" sz="1264" err="1">
                <a:solidFill>
                  <a:srgbClr val="000000"/>
                </a:solidFill>
                <a:latin typeface="Arimo"/>
              </a:rPr>
              <a:t>organizację</a:t>
            </a:r>
            <a:r>
              <a:rPr lang="en-US" sz="1264">
                <a:solidFill>
                  <a:srgbClr val="000000"/>
                </a:solidFill>
                <a:latin typeface="Arimo"/>
              </a:rPr>
              <a:t> (o </a:t>
            </a:r>
            <a:r>
              <a:rPr lang="en-US" sz="1264" err="1">
                <a:solidFill>
                  <a:srgbClr val="000000"/>
                </a:solidFill>
                <a:latin typeface="Arimo"/>
              </a:rPr>
              <a:t>pracę</a:t>
            </a:r>
            <a:r>
              <a:rPr lang="en-US" sz="1264">
                <a:solidFill>
                  <a:srgbClr val="000000"/>
                </a:solidFill>
                <a:latin typeface="Arimo"/>
              </a:rPr>
              <a:t>, </a:t>
            </a:r>
            <a:r>
              <a:rPr lang="en-US" sz="1264" err="1">
                <a:solidFill>
                  <a:srgbClr val="000000"/>
                </a:solidFill>
                <a:latin typeface="Arimo"/>
              </a:rPr>
              <a:t>zlecenia</a:t>
            </a:r>
            <a:r>
              <a:rPr lang="en-US" sz="1264">
                <a:solidFill>
                  <a:srgbClr val="000000"/>
                </a:solidFill>
                <a:latin typeface="Arimo"/>
              </a:rPr>
              <a:t> </a:t>
            </a:r>
            <a:r>
              <a:rPr lang="en-US" sz="1264" err="1">
                <a:solidFill>
                  <a:srgbClr val="000000"/>
                </a:solidFill>
                <a:latin typeface="Arimo"/>
              </a:rPr>
              <a:t>lub</a:t>
            </a:r>
            <a:r>
              <a:rPr lang="en-US" sz="1264">
                <a:solidFill>
                  <a:srgbClr val="000000"/>
                </a:solidFill>
                <a:latin typeface="Arimo"/>
              </a:rPr>
              <a:t> </a:t>
            </a:r>
            <a:r>
              <a:rPr lang="en-US" sz="1264" err="1">
                <a:solidFill>
                  <a:srgbClr val="000000"/>
                </a:solidFill>
                <a:latin typeface="Arimo"/>
              </a:rPr>
              <a:t>umowy</a:t>
            </a:r>
            <a:r>
              <a:rPr lang="en-US" sz="1264">
                <a:solidFill>
                  <a:srgbClr val="000000"/>
                </a:solidFill>
                <a:latin typeface="Arimo"/>
              </a:rPr>
              <a:t> </a:t>
            </a:r>
            <a:r>
              <a:rPr lang="en-US" sz="1264" err="1">
                <a:solidFill>
                  <a:srgbClr val="000000"/>
                </a:solidFill>
                <a:latin typeface="Arimo"/>
              </a:rPr>
              <a:t>wolontariatu</a:t>
            </a:r>
            <a:r>
              <a:rPr lang="en-US" sz="1264">
                <a:solidFill>
                  <a:srgbClr val="000000"/>
                </a:solidFill>
                <a:latin typeface="Arimo"/>
              </a:rPr>
              <a:t>).</a:t>
            </a: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nSpc>
                <a:spcPts val="1770"/>
              </a:lnSpc>
            </a:pPr>
            <a:endParaRPr lang="en-US" sz="1264">
              <a:solidFill>
                <a:srgbClr val="000000"/>
              </a:solidFill>
              <a:latin typeface="Arimo"/>
            </a:endParaRPr>
          </a:p>
        </p:txBody>
      </p:sp>
      <p:sp>
        <p:nvSpPr>
          <p:cNvPr id="13" name="TextBox 13"/>
          <p:cNvSpPr txBox="1"/>
          <p:nvPr/>
        </p:nvSpPr>
        <p:spPr>
          <a:xfrm>
            <a:off x="7198016" y="9654659"/>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a:t>
            </a:r>
          </a:p>
        </p:txBody>
      </p:sp>
      <p:grpSp>
        <p:nvGrpSpPr>
          <p:cNvPr id="14" name="Group 14"/>
          <p:cNvGrpSpPr/>
          <p:nvPr/>
        </p:nvGrpSpPr>
        <p:grpSpPr>
          <a:xfrm>
            <a:off x="756000" y="1236959"/>
            <a:ext cx="6609448" cy="8699041"/>
            <a:chOff x="0" y="0"/>
            <a:chExt cx="38803840" cy="51071764"/>
          </a:xfrm>
        </p:grpSpPr>
        <p:sp>
          <p:nvSpPr>
            <p:cNvPr id="15" name="Freeform 15"/>
            <p:cNvSpPr/>
            <p:nvPr/>
          </p:nvSpPr>
          <p:spPr>
            <a:xfrm>
              <a:off x="0" y="0"/>
              <a:ext cx="38803839" cy="51071763"/>
            </a:xfrm>
            <a:custGeom>
              <a:avLst/>
              <a:gdLst/>
              <a:ahLst/>
              <a:cxnLst/>
              <a:rect l="l" t="t" r="r" b="b"/>
              <a:pathLst>
                <a:path w="38803839" h="51071763">
                  <a:moveTo>
                    <a:pt x="0" y="0"/>
                  </a:moveTo>
                  <a:lnTo>
                    <a:pt x="0" y="51071763"/>
                  </a:lnTo>
                  <a:lnTo>
                    <a:pt x="38803839" y="51071763"/>
                  </a:lnTo>
                  <a:lnTo>
                    <a:pt x="38803839" y="0"/>
                  </a:lnTo>
                  <a:lnTo>
                    <a:pt x="0" y="0"/>
                  </a:lnTo>
                  <a:close/>
                  <a:moveTo>
                    <a:pt x="38742879" y="51010806"/>
                  </a:moveTo>
                  <a:lnTo>
                    <a:pt x="59690" y="51010806"/>
                  </a:lnTo>
                  <a:lnTo>
                    <a:pt x="59690" y="59690"/>
                  </a:lnTo>
                  <a:lnTo>
                    <a:pt x="38742879" y="59690"/>
                  </a:lnTo>
                  <a:lnTo>
                    <a:pt x="38742879" y="51010806"/>
                  </a:lnTo>
                  <a:close/>
                </a:path>
              </a:pathLst>
            </a:custGeom>
            <a:solidFill>
              <a:srgbClr val="000000"/>
            </a:solidFill>
          </p:spPr>
          <p:txBody>
            <a:bodyPr/>
            <a:lstStyle/>
            <a:p>
              <a:endParaRPr lang="pl-PL"/>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577793" y="1468147"/>
            <a:ext cx="6412551" cy="723900"/>
            <a:chOff x="0" y="0"/>
            <a:chExt cx="8550068" cy="965200"/>
          </a:xfrm>
        </p:grpSpPr>
        <p:sp>
          <p:nvSpPr>
            <p:cNvPr id="15" name="TextBox 1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6" name="TextBox 16"/>
            <p:cNvSpPr txBox="1"/>
            <p:nvPr/>
          </p:nvSpPr>
          <p:spPr>
            <a:xfrm>
              <a:off x="367328" y="-19050"/>
              <a:ext cx="8182740" cy="984250"/>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Czas</a:t>
              </a:r>
              <a:r>
                <a:rPr lang="en-US" sz="1200" spc="-48">
                  <a:solidFill>
                    <a:srgbClr val="000000"/>
                  </a:solidFill>
                  <a:latin typeface="Arimo"/>
                </a:rPr>
                <a:t> </a:t>
              </a:r>
              <a:r>
                <a:rPr lang="en-US" sz="1200" spc="-48" err="1">
                  <a:solidFill>
                    <a:srgbClr val="000000"/>
                  </a:solidFill>
                  <a:latin typeface="Arimo"/>
                </a:rPr>
                <a:t>trwania</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nie </a:t>
              </a:r>
              <a:r>
                <a:rPr lang="en-US" sz="1200" spc="-48" err="1">
                  <a:solidFill>
                    <a:srgbClr val="000000"/>
                  </a:solidFill>
                  <a:latin typeface="Arimo"/>
                </a:rPr>
                <a:t>powinien</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dłuższy</a:t>
              </a:r>
              <a:r>
                <a:rPr lang="en-US" sz="1200" spc="-48">
                  <a:solidFill>
                    <a:srgbClr val="000000"/>
                  </a:solidFill>
                  <a:latin typeface="Arimo"/>
                </a:rPr>
                <a:t> </a:t>
              </a:r>
              <a:r>
                <a:rPr lang="en-US" sz="1200" spc="-48" err="1">
                  <a:solidFill>
                    <a:srgbClr val="000000"/>
                  </a:solidFill>
                  <a:latin typeface="Arimo"/>
                </a:rPr>
                <a:t>niż</a:t>
              </a:r>
              <a:r>
                <a:rPr lang="en-US" sz="1200" spc="-48">
                  <a:solidFill>
                    <a:srgbClr val="000000"/>
                  </a:solidFill>
                  <a:latin typeface="Arimo"/>
                </a:rPr>
                <a:t> 14 </a:t>
              </a:r>
              <a:r>
                <a:rPr lang="en-US" sz="1200" spc="-48" err="1">
                  <a:solidFill>
                    <a:srgbClr val="000000"/>
                  </a:solidFill>
                  <a:latin typeface="Arimo"/>
                </a:rPr>
                <a:t>dni</a:t>
              </a:r>
              <a:r>
                <a:rPr lang="en-US" sz="1200" spc="-48">
                  <a:solidFill>
                    <a:srgbClr val="000000"/>
                  </a:solidFill>
                  <a:latin typeface="Arimo"/>
                </a:rPr>
                <a:t>. Na </a:t>
              </a:r>
              <a:r>
                <a:rPr lang="en-US" sz="1200" spc="-48" err="1">
                  <a:solidFill>
                    <a:srgbClr val="000000"/>
                  </a:solidFill>
                  <a:latin typeface="Arimo"/>
                </a:rPr>
                <a:t>zgodny</a:t>
              </a:r>
              <a:r>
                <a:rPr lang="en-US" sz="1200" spc="-48">
                  <a:solidFill>
                    <a:srgbClr val="000000"/>
                  </a:solidFill>
                  <a:latin typeface="Arimo"/>
                </a:rPr>
                <a:t> </a:t>
              </a:r>
              <a:r>
                <a:rPr lang="en-US" sz="1200" spc="-48" err="1">
                  <a:solidFill>
                    <a:srgbClr val="000000"/>
                  </a:solidFill>
                  <a:latin typeface="Arimo"/>
                </a:rPr>
                <a:t>wniosek</a:t>
              </a:r>
              <a:r>
                <a:rPr lang="en-US" sz="1200" spc="-48">
                  <a:solidFill>
                    <a:srgbClr val="000000"/>
                  </a:solidFill>
                  <a:latin typeface="Arimo"/>
                </a:rPr>
                <a:t> </a:t>
              </a:r>
              <a:r>
                <a:rPr lang="en-US" sz="1200" spc="-48" err="1">
                  <a:solidFill>
                    <a:srgbClr val="000000"/>
                  </a:solidFill>
                  <a:latin typeface="Arimo"/>
                </a:rPr>
                <a:t>stron</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z </a:t>
              </a:r>
              <a:r>
                <a:rPr lang="en-US" sz="1200" spc="-48" err="1">
                  <a:solidFill>
                    <a:srgbClr val="000000"/>
                  </a:solidFill>
                  <a:latin typeface="Arimo"/>
                </a:rPr>
                <a:t>innych</a:t>
              </a:r>
              <a:r>
                <a:rPr lang="en-US" sz="1200" spc="-48">
                  <a:solidFill>
                    <a:srgbClr val="000000"/>
                  </a:solidFill>
                  <a:latin typeface="Arimo"/>
                </a:rPr>
                <a:t> </a:t>
              </a:r>
              <a:r>
                <a:rPr lang="en-US" sz="1200" spc="-48" err="1">
                  <a:solidFill>
                    <a:srgbClr val="000000"/>
                  </a:solidFill>
                  <a:latin typeface="Arimo"/>
                </a:rPr>
                <a:t>ważnych</a:t>
              </a:r>
              <a:r>
                <a:rPr lang="en-US" sz="1200" spc="-48">
                  <a:solidFill>
                    <a:srgbClr val="000000"/>
                  </a:solidFill>
                  <a:latin typeface="Arimo"/>
                </a:rPr>
                <a:t> </a:t>
              </a:r>
              <a:r>
                <a:rPr lang="en-US" sz="1200" spc="-48" err="1">
                  <a:solidFill>
                    <a:srgbClr val="000000"/>
                  </a:solidFill>
                  <a:latin typeface="Arimo"/>
                </a:rPr>
                <a:t>powodów</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a:t>
              </a:r>
              <a:r>
                <a:rPr lang="en-US" sz="1200" spc="-48" err="1">
                  <a:solidFill>
                    <a:srgbClr val="000000"/>
                  </a:solidFill>
                  <a:latin typeface="Arimo"/>
                </a:rPr>
                <a:t>może</a:t>
              </a:r>
              <a:r>
                <a:rPr lang="en-US" sz="1200" spc="-48">
                  <a:solidFill>
                    <a:srgbClr val="000000"/>
                  </a:solidFill>
                  <a:latin typeface="Arimo"/>
                </a:rPr>
                <a:t> </a:t>
              </a:r>
              <a:r>
                <a:rPr lang="en-US" sz="1200" spc="-48" err="1">
                  <a:solidFill>
                    <a:srgbClr val="000000"/>
                  </a:solidFill>
                  <a:latin typeface="Arimo"/>
                </a:rPr>
                <a:t>termin</a:t>
              </a:r>
              <a:r>
                <a:rPr lang="en-US" sz="1200" spc="-48">
                  <a:solidFill>
                    <a:srgbClr val="000000"/>
                  </a:solidFill>
                  <a:latin typeface="Arimo"/>
                </a:rPr>
                <a:t> </a:t>
              </a:r>
              <a:r>
                <a:rPr lang="en-US" sz="1200" spc="-48" err="1">
                  <a:solidFill>
                    <a:srgbClr val="000000"/>
                  </a:solidFill>
                  <a:latin typeface="Arimo"/>
                </a:rPr>
                <a:t>przedłużyć</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jeśli</a:t>
              </a:r>
              <a:r>
                <a:rPr lang="en-US" sz="1200" spc="-48">
                  <a:solidFill>
                    <a:srgbClr val="000000"/>
                  </a:solidFill>
                  <a:latin typeface="Arimo"/>
                </a:rPr>
                <a:t> </a:t>
              </a:r>
              <a:r>
                <a:rPr lang="en-US" sz="1200" spc="-48" err="1">
                  <a:solidFill>
                    <a:srgbClr val="000000"/>
                  </a:solidFill>
                  <a:latin typeface="Arimo"/>
                </a:rPr>
                <a:t>zaistnieje</a:t>
              </a:r>
              <a:r>
                <a:rPr lang="en-US" sz="1200" spc="-48">
                  <a:solidFill>
                    <a:srgbClr val="000000"/>
                  </a:solidFill>
                  <a:latin typeface="Arimo"/>
                </a:rPr>
                <a:t> </a:t>
              </a:r>
              <a:r>
                <a:rPr lang="en-US" sz="1200" spc="-48" err="1">
                  <a:solidFill>
                    <a:srgbClr val="000000"/>
                  </a:solidFill>
                  <a:latin typeface="Arimo"/>
                </a:rPr>
                <a:t>prawdopodobieństwo</a:t>
              </a:r>
              <a:r>
                <a:rPr lang="en-US" sz="1200" spc="-48">
                  <a:solidFill>
                    <a:srgbClr val="000000"/>
                  </a:solidFill>
                  <a:latin typeface="Arimo"/>
                </a:rPr>
                <a:t> </a:t>
              </a:r>
              <a:r>
                <a:rPr lang="en-US" sz="1200" spc="-48" err="1">
                  <a:solidFill>
                    <a:srgbClr val="000000"/>
                  </a:solidFill>
                  <a:latin typeface="Arimo"/>
                </a:rPr>
                <a:t>ugodowego</a:t>
              </a:r>
              <a:r>
                <a:rPr lang="en-US" sz="1200" spc="-48">
                  <a:solidFill>
                    <a:srgbClr val="000000"/>
                  </a:solidFill>
                  <a:latin typeface="Arimo"/>
                </a:rPr>
                <a:t> </a:t>
              </a:r>
              <a:r>
                <a:rPr lang="en-US" sz="1200" spc="-48" err="1">
                  <a:solidFill>
                    <a:srgbClr val="000000"/>
                  </a:solidFill>
                  <a:latin typeface="Arimo"/>
                </a:rPr>
                <a:t>zakończenia</a:t>
              </a:r>
              <a:r>
                <a:rPr lang="en-US" sz="1200" spc="-48">
                  <a:solidFill>
                    <a:srgbClr val="000000"/>
                  </a:solidFill>
                  <a:latin typeface="Arimo"/>
                </a:rPr>
                <a:t> </a:t>
              </a:r>
              <a:r>
                <a:rPr lang="en-US" sz="1200" spc="-48" err="1">
                  <a:solidFill>
                    <a:srgbClr val="000000"/>
                  </a:solidFill>
                  <a:latin typeface="Arimo"/>
                </a:rPr>
                <a:t>sprawy</a:t>
              </a: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grpSp>
      <p:sp>
        <p:nvSpPr>
          <p:cNvPr id="17" name="TextBox 17"/>
          <p:cNvSpPr txBox="1"/>
          <p:nvPr/>
        </p:nvSpPr>
        <p:spPr>
          <a:xfrm>
            <a:off x="569656" y="218387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8" name="TextBox 18"/>
          <p:cNvSpPr txBox="1"/>
          <p:nvPr/>
        </p:nvSpPr>
        <p:spPr>
          <a:xfrm>
            <a:off x="849221" y="2183878"/>
            <a:ext cx="6137055"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 </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845152" y="2851984"/>
            <a:ext cx="6137055" cy="538609"/>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Ugodę</a:t>
            </a:r>
            <a:r>
              <a:rPr lang="en-US" sz="1200" spc="-48">
                <a:solidFill>
                  <a:srgbClr val="000000"/>
                </a:solidFill>
                <a:latin typeface="Arimo"/>
              </a:rPr>
              <a:t> </a:t>
            </a:r>
            <a:r>
              <a:rPr lang="en-US" sz="1200" spc="-48" err="1">
                <a:solidFill>
                  <a:srgbClr val="000000"/>
                </a:solidFill>
                <a:latin typeface="Arimo"/>
              </a:rPr>
              <a:t>podpisują</a:t>
            </a:r>
            <a:r>
              <a:rPr lang="en-US" sz="1200" spc="-48">
                <a:solidFill>
                  <a:srgbClr val="000000"/>
                </a:solidFill>
                <a:latin typeface="Arimo"/>
              </a:rPr>
              <a:t> </a:t>
            </a:r>
            <a:r>
              <a:rPr lang="en-US" sz="1200" spc="-48" err="1">
                <a:solidFill>
                  <a:srgbClr val="000000"/>
                </a:solidFill>
                <a:latin typeface="Arimo"/>
              </a:rPr>
              <a:t>obie</a:t>
            </a:r>
            <a:r>
              <a:rPr lang="en-US" sz="1200" spc="-48">
                <a:solidFill>
                  <a:srgbClr val="000000"/>
                </a:solidFill>
                <a:latin typeface="Arimo"/>
              </a:rPr>
              <a:t> </a:t>
            </a:r>
            <a:r>
              <a:rPr lang="en-US" sz="1200" spc="-48" err="1">
                <a:solidFill>
                  <a:srgbClr val="000000"/>
                </a:solidFill>
                <a:latin typeface="Arimo"/>
              </a:rPr>
              <a:t>strony</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oraz Mediator. </a:t>
            </a:r>
            <a:r>
              <a:rPr lang="en-US" sz="1200" spc="-48" err="1">
                <a:solidFill>
                  <a:srgbClr val="000000"/>
                </a:solidFill>
                <a:latin typeface="Arimo"/>
              </a:rPr>
              <a:t>Zawarcie</a:t>
            </a:r>
            <a:r>
              <a:rPr lang="en-US" sz="1200" spc="-48">
                <a:solidFill>
                  <a:srgbClr val="000000"/>
                </a:solidFill>
                <a:latin typeface="Arimo"/>
              </a:rPr>
              <a:t> </a:t>
            </a:r>
            <a:r>
              <a:rPr lang="en-US" sz="1200" spc="-48" err="1">
                <a:solidFill>
                  <a:srgbClr val="000000"/>
                </a:solidFill>
                <a:latin typeface="Arimo"/>
              </a:rPr>
              <a:t>ugody</a:t>
            </a:r>
            <a:r>
              <a:rPr lang="en-US" sz="1200" spc="-48">
                <a:solidFill>
                  <a:srgbClr val="000000"/>
                </a:solidFill>
                <a:latin typeface="Arimo"/>
              </a:rPr>
              <a:t> </a:t>
            </a:r>
            <a:r>
              <a:rPr lang="en-US" sz="1200" spc="-48" err="1">
                <a:solidFill>
                  <a:srgbClr val="000000"/>
                </a:solidFill>
                <a:latin typeface="Arimo"/>
              </a:rPr>
              <a:t>kończy</a:t>
            </a:r>
            <a:r>
              <a:rPr lang="en-US" sz="1200" spc="-48">
                <a:solidFill>
                  <a:srgbClr val="000000"/>
                </a:solidFill>
                <a:latin typeface="Arimo"/>
              </a:rPr>
              <a:t> </a:t>
            </a:r>
            <a:r>
              <a:rPr lang="en-US" sz="1200" spc="-48" err="1">
                <a:solidFill>
                  <a:srgbClr val="000000"/>
                </a:solidFill>
                <a:latin typeface="Arimo"/>
              </a:rPr>
              <a:t>bieg</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20" name="TextBox 20"/>
          <p:cNvSpPr txBox="1"/>
          <p:nvPr/>
        </p:nvSpPr>
        <p:spPr>
          <a:xfrm>
            <a:off x="569656" y="285198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grpSp>
        <p:nvGrpSpPr>
          <p:cNvPr id="21" name="Group 21"/>
          <p:cNvGrpSpPr/>
          <p:nvPr/>
        </p:nvGrpSpPr>
        <p:grpSpPr>
          <a:xfrm>
            <a:off x="569656" y="4832985"/>
            <a:ext cx="6412551" cy="542925"/>
            <a:chOff x="0" y="0"/>
            <a:chExt cx="8550068" cy="7239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3" name="TextBox 23"/>
            <p:cNvSpPr txBox="1"/>
            <p:nvPr/>
          </p:nvSpPr>
          <p:spPr>
            <a:xfrm>
              <a:off x="367328" y="-19050"/>
              <a:ext cx="8182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Sprawozdanie powinno zawierać opis przeprowadzonych przez Komisję czynności, ustaleń dotyczących stanu faktycznego, wnioski oraz rekomendacje.</a:t>
              </a:r>
            </a:p>
            <a:p>
              <a:pPr algn="just">
                <a:lnSpc>
                  <a:spcPts val="1439"/>
                </a:lnSpc>
                <a:spcBef>
                  <a:spcPct val="0"/>
                </a:spcBef>
              </a:pPr>
              <a:endParaRPr lang="en-US" sz="1200" spc="-48">
                <a:solidFill>
                  <a:srgbClr val="000000"/>
                </a:solidFill>
                <a:latin typeface="Arimo"/>
              </a:endParaRPr>
            </a:p>
          </p:txBody>
        </p:sp>
      </p:grpSp>
      <p:grpSp>
        <p:nvGrpSpPr>
          <p:cNvPr id="24" name="Group 24"/>
          <p:cNvGrpSpPr/>
          <p:nvPr/>
        </p:nvGrpSpPr>
        <p:grpSpPr>
          <a:xfrm>
            <a:off x="569656" y="5375910"/>
            <a:ext cx="6412551" cy="904875"/>
            <a:chOff x="0" y="0"/>
            <a:chExt cx="8550068" cy="1206500"/>
          </a:xfrm>
        </p:grpSpPr>
        <p:sp>
          <p:nvSpPr>
            <p:cNvPr id="25" name="TextBox 2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6" name="TextBox 26"/>
            <p:cNvSpPr txBox="1"/>
            <p:nvPr/>
          </p:nvSpPr>
          <p:spPr>
            <a:xfrm>
              <a:off x="367328" y="-19050"/>
              <a:ext cx="8182740" cy="12255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Fundacja, na podstawie sprawozdania oraz niezależnie od zaleceń w nim zawartych, w zależności od charakteru i skali niepożądanych zachowań i zdarzeń, podejmuje działania zmierzające do wyeliminowania stwierdzonych nieprawidłowości i wdraża działania przeciwdziałające ich powstawaniu i ponownemu wystąpieniu.</a:t>
              </a:r>
            </a:p>
            <a:p>
              <a:pPr algn="just">
                <a:lnSpc>
                  <a:spcPts val="1439"/>
                </a:lnSpc>
                <a:spcBef>
                  <a:spcPct val="0"/>
                </a:spcBef>
              </a:pPr>
              <a:endParaRPr lang="en-US" sz="1200" spc="-48">
                <a:solidFill>
                  <a:srgbClr val="000000"/>
                </a:solidFill>
                <a:latin typeface="Arimo"/>
              </a:endParaRPr>
            </a:p>
          </p:txBody>
        </p:sp>
      </p:grpSp>
      <p:grpSp>
        <p:nvGrpSpPr>
          <p:cNvPr id="27" name="Group 27"/>
          <p:cNvGrpSpPr/>
          <p:nvPr/>
        </p:nvGrpSpPr>
        <p:grpSpPr>
          <a:xfrm>
            <a:off x="615260" y="7113030"/>
            <a:ext cx="6412551" cy="1085850"/>
            <a:chOff x="0" y="0"/>
            <a:chExt cx="8550068" cy="14478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29" name="TextBox 29"/>
            <p:cNvSpPr txBox="1"/>
            <p:nvPr/>
          </p:nvSpPr>
          <p:spPr>
            <a:xfrm>
              <a:off x="367328" y="-19050"/>
              <a:ext cx="8182740"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Sprawca zjawiska niepożądanego w zatrudnieniu może zostać pociągnięty przez Fundację jako Pracodawcę do odpowiedzialności finansowej za wyrządzoną szkodę, lub może zostać ukarany            w inny sposób, w tym za pomocą kary porządkowej lub rozwiązania stosunku pracy, bądź rozwiązania umowy o pracę bez zachowania okresu wypowiedzenia, z winy Pracownika (w tzw. trybie dyscyplinarnym).</a:t>
              </a:r>
            </a:p>
            <a:p>
              <a:pPr algn="just">
                <a:lnSpc>
                  <a:spcPts val="1439"/>
                </a:lnSpc>
                <a:spcBef>
                  <a:spcPct val="0"/>
                </a:spcBef>
              </a:pPr>
              <a:endParaRPr lang="en-US" sz="1200" spc="-48">
                <a:solidFill>
                  <a:srgbClr val="000000"/>
                </a:solidFill>
                <a:latin typeface="Arimo"/>
              </a:endParaRPr>
            </a:p>
          </p:txBody>
        </p:sp>
      </p:grpSp>
      <p:sp>
        <p:nvSpPr>
          <p:cNvPr id="30" name="TextBox 30"/>
          <p:cNvSpPr txBox="1"/>
          <p:nvPr/>
        </p:nvSpPr>
        <p:spPr>
          <a:xfrm>
            <a:off x="845152" y="3404301"/>
            <a:ext cx="6137055"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przypadku nieprzekazania sprawy do postępowania mediacyjnego lub niezawarcia ugody, Komisja podejmuje decyzję w sprawie zwykłą większością głosów, w terminie określonym w ust. 3. Komisja w ciągu 3 dni sporządza Sprawozdanie wraz z uzasadnieniem, które przekazuje zarządowi Fundacji. Zawiadamiający, osoba wskazana w Zawiadomieniu jako domniemana ofiara oraz osoba wskazana w Zawiadomieniu jako domniemany sprawca, otrzymują ze strony Fundacji wyciąg ze sprawozdania zawierający najważniejsze ustalenia Komisji i ewentualne rekomendacje do wdrożenia, na które zgodzi się Fundacja.</a:t>
            </a:r>
          </a:p>
          <a:p>
            <a:pPr algn="just">
              <a:lnSpc>
                <a:spcPts val="1439"/>
              </a:lnSpc>
              <a:spcBef>
                <a:spcPct val="0"/>
              </a:spcBef>
            </a:pPr>
            <a:endParaRPr lang="en-US" sz="1200" spc="-48">
              <a:solidFill>
                <a:srgbClr val="000000"/>
              </a:solidFill>
              <a:latin typeface="Arimo"/>
            </a:endParaRPr>
          </a:p>
        </p:txBody>
      </p:sp>
      <p:sp>
        <p:nvSpPr>
          <p:cNvPr id="31" name="TextBox 31"/>
          <p:cNvSpPr txBox="1"/>
          <p:nvPr/>
        </p:nvSpPr>
        <p:spPr>
          <a:xfrm>
            <a:off x="569656" y="3404301"/>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grpSp>
        <p:nvGrpSpPr>
          <p:cNvPr id="32" name="Group 32"/>
          <p:cNvGrpSpPr/>
          <p:nvPr/>
        </p:nvGrpSpPr>
        <p:grpSpPr>
          <a:xfrm>
            <a:off x="569656" y="6227898"/>
            <a:ext cx="6412551" cy="723900"/>
            <a:chOff x="0" y="0"/>
            <a:chExt cx="8550068" cy="965200"/>
          </a:xfrm>
        </p:grpSpPr>
        <p:sp>
          <p:nvSpPr>
            <p:cNvPr id="33" name="TextBox 33"/>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sp>
          <p:nvSpPr>
            <p:cNvPr id="34" name="TextBox 34"/>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w przypadku ustalenia, iż określona osoba faktycznie była zdaniem Komisji ofiarą zjawiska niepożądanego, czynności zaradcze mogą polegać np. na  zaproponowaniu ofierze przeniesienia na inne stanowisko pracy lub do innego miejsca zlecenia/zaangażowania, bądź zastosowania innej formy zatrudnienia czy zaangażowania. </a:t>
              </a:r>
            </a:p>
          </p:txBody>
        </p:sp>
      </p:grpSp>
      <p:grpSp>
        <p:nvGrpSpPr>
          <p:cNvPr id="35" name="Group 35"/>
          <p:cNvGrpSpPr/>
          <p:nvPr/>
        </p:nvGrpSpPr>
        <p:grpSpPr>
          <a:xfrm>
            <a:off x="615260" y="8180523"/>
            <a:ext cx="6412551" cy="1085850"/>
            <a:chOff x="0" y="0"/>
            <a:chExt cx="8550068" cy="1447800"/>
          </a:xfrm>
        </p:grpSpPr>
        <p:sp>
          <p:nvSpPr>
            <p:cNvPr id="36" name="TextBox 3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37" name="TextBox 37"/>
            <p:cNvSpPr txBox="1"/>
            <p:nvPr/>
          </p:nvSpPr>
          <p:spPr>
            <a:xfrm>
              <a:off x="367328" y="-19050"/>
              <a:ext cx="8182740"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Sprawca zjawiska niepożądanego w zleceniu/zaangażowaniu wolontaryjnym, może zostać pociągnięty przez Fundację jako zleceniodawcę lub organizatora wolontariatu do odpowiedzialności finansowej za wyrządzoną szkodę, lub może zostać ukarany w inny sposób, w tym za pomocą kary porządkowej lub rozwiązania umowy, bądź rozwiązania umowy zlecenia/porozumienia z winy zleceniobiorcy/wolontariusza, w tzw. trybie natychmiastowym.</a:t>
              </a:r>
            </a:p>
            <a:p>
              <a:pPr algn="just">
                <a:lnSpc>
                  <a:spcPts val="1439"/>
                </a:lnSpc>
                <a:spcBef>
                  <a:spcPct val="0"/>
                </a:spcBef>
              </a:pPr>
              <a:endParaRPr lang="en-US" sz="1200" spc="-48">
                <a:solidFill>
                  <a:srgbClr val="000000"/>
                </a:solidFill>
                <a:latin typeface="Arimo"/>
              </a:endParaRPr>
            </a:p>
          </p:txBody>
        </p:sp>
      </p:grpSp>
      <p:sp>
        <p:nvSpPr>
          <p:cNvPr id="38" name="TextBox 38"/>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317198" y="1566274"/>
            <a:ext cx="4696539" cy="74295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5" name="Group 15"/>
          <p:cNvGrpSpPr/>
          <p:nvPr/>
        </p:nvGrpSpPr>
        <p:grpSpPr>
          <a:xfrm>
            <a:off x="573724" y="2642781"/>
            <a:ext cx="6412551" cy="542925"/>
            <a:chOff x="0" y="0"/>
            <a:chExt cx="8550068" cy="723900"/>
          </a:xfrm>
        </p:grpSpPr>
        <p:sp>
          <p:nvSpPr>
            <p:cNvPr id="16" name="TextBox 1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7" name="TextBox 17"/>
            <p:cNvSpPr txBox="1"/>
            <p:nvPr/>
          </p:nvSpPr>
          <p:spPr>
            <a:xfrm>
              <a:off x="367328" y="-19050"/>
              <a:ext cx="8182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Fundacja dokłada wszelkich starań mających na celu ochronę danych osobowych przetwarzanych w związku z realizacją zadań wynikających z niniejszej Procedury.</a:t>
              </a:r>
            </a:p>
            <a:p>
              <a:pPr algn="just">
                <a:lnSpc>
                  <a:spcPts val="1439"/>
                </a:lnSpc>
                <a:spcBef>
                  <a:spcPct val="0"/>
                </a:spcBef>
              </a:pPr>
              <a:endParaRPr lang="en-US" sz="1200" spc="-48">
                <a:solidFill>
                  <a:srgbClr val="000000"/>
                </a:solidFill>
                <a:latin typeface="Arimo"/>
              </a:endParaRPr>
            </a:p>
          </p:txBody>
        </p:sp>
      </p:grpSp>
      <p:grpSp>
        <p:nvGrpSpPr>
          <p:cNvPr id="18" name="Group 18"/>
          <p:cNvGrpSpPr/>
          <p:nvPr/>
        </p:nvGrpSpPr>
        <p:grpSpPr>
          <a:xfrm>
            <a:off x="573724" y="3195231"/>
            <a:ext cx="6412551" cy="904875"/>
            <a:chOff x="0" y="0"/>
            <a:chExt cx="8550068" cy="1206500"/>
          </a:xfrm>
        </p:grpSpPr>
        <p:sp>
          <p:nvSpPr>
            <p:cNvPr id="19" name="TextBox 1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0" name="TextBox 20"/>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Osoby zaangażowane w Postępowanie dotyczące przeciwdziałania zjawisk niepożądanych                    w Fundacji, są upoważnione do przetwarzania danych osobowych osób występujących                         w Postępowaniu, w szczególności osób wskazanych w Zawiadomieniu, wyłącznie w celu wynikającym z prowadzonego Postępowania oraz są zobowiązania do zachowania tych danych                  w poufności, pod rygorem sankcji wynikających z obowiązujących przepisów prawa. </a:t>
              </a:r>
            </a:p>
          </p:txBody>
        </p:sp>
      </p:grpSp>
      <p:grpSp>
        <p:nvGrpSpPr>
          <p:cNvPr id="21" name="Group 21"/>
          <p:cNvGrpSpPr/>
          <p:nvPr/>
        </p:nvGrpSpPr>
        <p:grpSpPr>
          <a:xfrm>
            <a:off x="573724" y="4290606"/>
            <a:ext cx="6412551" cy="542925"/>
            <a:chOff x="0" y="0"/>
            <a:chExt cx="8550068" cy="7239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3" name="TextBox 23"/>
            <p:cNvSpPr txBox="1"/>
            <p:nvPr/>
          </p:nvSpPr>
          <p:spPr>
            <a:xfrm>
              <a:off x="367328" y="-19050"/>
              <a:ext cx="8182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Wszystkie osoby zaangażowane w Postępowanie oraz osoby składające Zawiadomienie </a:t>
              </a:r>
            </a:p>
            <a:p>
              <a:pPr algn="just">
                <a:lnSpc>
                  <a:spcPts val="1439"/>
                </a:lnSpc>
                <a:spcBef>
                  <a:spcPct val="0"/>
                </a:spcBef>
              </a:pPr>
              <a:r>
                <a:rPr lang="en-US" sz="1200" spc="-48">
                  <a:solidFill>
                    <a:srgbClr val="000000"/>
                  </a:solidFill>
                  <a:latin typeface="Arimo"/>
                </a:rPr>
                <a:t> i w nim wskazane, są informowane o przetwarzaniu przez Fundację ich danych osobowych, zgodnie z treścią odpowiednich obowiązków informacyjnych stosowanych przez Fundację.</a:t>
              </a:r>
            </a:p>
          </p:txBody>
        </p:sp>
      </p:grpSp>
      <p:sp>
        <p:nvSpPr>
          <p:cNvPr id="24" name="TextBox 24"/>
          <p:cNvSpPr txBox="1"/>
          <p:nvPr/>
        </p:nvSpPr>
        <p:spPr>
          <a:xfrm>
            <a:off x="3163911" y="5149381"/>
            <a:ext cx="123217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p:txBody>
      </p:sp>
      <p:grpSp>
        <p:nvGrpSpPr>
          <p:cNvPr id="25" name="Group 25"/>
          <p:cNvGrpSpPr/>
          <p:nvPr/>
        </p:nvGrpSpPr>
        <p:grpSpPr>
          <a:xfrm>
            <a:off x="573724" y="5863624"/>
            <a:ext cx="6412551" cy="542925"/>
            <a:chOff x="0" y="0"/>
            <a:chExt cx="8550068" cy="723900"/>
          </a:xfrm>
        </p:grpSpPr>
        <p:sp>
          <p:nvSpPr>
            <p:cNvPr id="26" name="TextBox 2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7" name="TextBox 27"/>
            <p:cNvSpPr txBox="1"/>
            <p:nvPr/>
          </p:nvSpPr>
          <p:spPr>
            <a:xfrm>
              <a:off x="367328" y="-19050"/>
              <a:ext cx="8182740" cy="742950"/>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Niniejsza</a:t>
              </a:r>
              <a:r>
                <a:rPr lang="en-US" sz="1200" spc="-48">
                  <a:solidFill>
                    <a:srgbClr val="000000"/>
                  </a:solidFill>
                  <a:latin typeface="Arimo"/>
                </a:rPr>
                <a:t> </a:t>
              </a:r>
              <a:r>
                <a:rPr lang="en-US" sz="1200" spc="-48" err="1">
                  <a:solidFill>
                    <a:srgbClr val="000000"/>
                  </a:solidFill>
                  <a:latin typeface="Arimo"/>
                </a:rPr>
                <a:t>Procedura</a:t>
              </a:r>
              <a:r>
                <a:rPr lang="en-US" sz="1200" spc="-48">
                  <a:solidFill>
                    <a:srgbClr val="000000"/>
                  </a:solidFill>
                  <a:latin typeface="Arimo"/>
                </a:rPr>
                <a:t> </a:t>
              </a:r>
              <a:r>
                <a:rPr lang="en-US" sz="1200" spc="-48" err="1">
                  <a:solidFill>
                    <a:srgbClr val="000000"/>
                  </a:solidFill>
                  <a:latin typeface="Arimo"/>
                </a:rPr>
                <a:t>wchodzi</a:t>
              </a:r>
              <a:r>
                <a:rPr lang="en-US" sz="1200" spc="-48">
                  <a:solidFill>
                    <a:srgbClr val="000000"/>
                  </a:solidFill>
                  <a:latin typeface="Arimo"/>
                </a:rPr>
                <a:t> w </a:t>
              </a:r>
              <a:r>
                <a:rPr lang="en-US" sz="1200" spc="-48" err="1">
                  <a:solidFill>
                    <a:srgbClr val="000000"/>
                  </a:solidFill>
                  <a:latin typeface="Arimo"/>
                </a:rPr>
                <a:t>życie</a:t>
              </a:r>
              <a:r>
                <a:rPr lang="en-US" sz="1200" spc="-48">
                  <a:solidFill>
                    <a:srgbClr val="000000"/>
                  </a:solidFill>
                  <a:latin typeface="Arimo"/>
                </a:rPr>
                <a:t> z </a:t>
              </a:r>
              <a:r>
                <a:rPr lang="en-US" sz="1200" spc="-48" err="1">
                  <a:solidFill>
                    <a:srgbClr val="000000"/>
                  </a:solidFill>
                  <a:latin typeface="Arimo"/>
                </a:rPr>
                <a:t>dniem</a:t>
              </a:r>
              <a:r>
                <a:rPr lang="en-US" sz="1200" spc="-48">
                  <a:solidFill>
                    <a:srgbClr val="000000"/>
                  </a:solidFill>
                  <a:latin typeface="Arimo"/>
                </a:rPr>
                <a:t> </a:t>
              </a:r>
              <a:r>
                <a:rPr lang="en-US" sz="1200" spc="-48" err="1">
                  <a:solidFill>
                    <a:srgbClr val="000000"/>
                  </a:solidFill>
                  <a:latin typeface="Arimo"/>
                </a:rPr>
                <a:t>jej</a:t>
              </a:r>
              <a:r>
                <a:rPr lang="en-US" sz="1200" spc="-48">
                  <a:solidFill>
                    <a:srgbClr val="000000"/>
                  </a:solidFill>
                  <a:latin typeface="Arimo"/>
                </a:rPr>
                <a:t> </a:t>
              </a:r>
              <a:r>
                <a:rPr lang="en-US" sz="1200" spc="-48" err="1">
                  <a:solidFill>
                    <a:srgbClr val="000000"/>
                  </a:solidFill>
                  <a:latin typeface="Arimo"/>
                </a:rPr>
                <a:t>ogłoszenia</a:t>
              </a:r>
              <a:r>
                <a:rPr lang="en-US" sz="1200" spc="-48">
                  <a:solidFill>
                    <a:srgbClr val="000000"/>
                  </a:solidFill>
                  <a:latin typeface="Arimo"/>
                </a:rPr>
                <a:t> przez </a:t>
              </a:r>
              <a:r>
                <a:rPr lang="en-US" sz="1200" spc="-48" err="1">
                  <a:solidFill>
                    <a:srgbClr val="000000"/>
                  </a:solidFill>
                  <a:latin typeface="Arimo"/>
                </a:rPr>
                <a:t>Fundację</a:t>
              </a:r>
              <a:r>
                <a:rPr lang="en-US" sz="1200" spc="-48">
                  <a:solidFill>
                    <a:srgbClr val="000000"/>
                  </a:solidFill>
                  <a:latin typeface="Arimo"/>
                </a:rPr>
                <a:t> „.....................................................”,  w </a:t>
              </a:r>
              <a:r>
                <a:rPr lang="en-US" sz="1200" spc="-48" err="1">
                  <a:solidFill>
                    <a:srgbClr val="000000"/>
                  </a:solidFill>
                  <a:latin typeface="Arimo"/>
                </a:rPr>
                <a:t>zwyczajowo</a:t>
              </a:r>
              <a:r>
                <a:rPr lang="en-US" sz="1200" spc="-48">
                  <a:solidFill>
                    <a:srgbClr val="000000"/>
                  </a:solidFill>
                  <a:latin typeface="Arimo"/>
                </a:rPr>
                <a:t> </a:t>
              </a:r>
              <a:r>
                <a:rPr lang="en-US" sz="1200" spc="-48" err="1">
                  <a:solidFill>
                    <a:srgbClr val="000000"/>
                  </a:solidFill>
                  <a:latin typeface="Arimo"/>
                </a:rPr>
                <a:t>przyjęty</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grpSp>
      <p:grpSp>
        <p:nvGrpSpPr>
          <p:cNvPr id="28" name="Group 28"/>
          <p:cNvGrpSpPr/>
          <p:nvPr/>
        </p:nvGrpSpPr>
        <p:grpSpPr>
          <a:xfrm>
            <a:off x="573724" y="6416074"/>
            <a:ext cx="6412551" cy="361950"/>
            <a:chOff x="0" y="0"/>
            <a:chExt cx="8550068" cy="482600"/>
          </a:xfrm>
        </p:grpSpPr>
        <p:sp>
          <p:nvSpPr>
            <p:cNvPr id="29" name="TextBox 2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367328" y="-19050"/>
              <a:ext cx="8182740" cy="5016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Przegląd Procedury jest podejmowany nie rzadziej niż raz na cztery lata. </a:t>
              </a:r>
            </a:p>
            <a:p>
              <a:pPr algn="just">
                <a:lnSpc>
                  <a:spcPts val="1439"/>
                </a:lnSpc>
                <a:spcBef>
                  <a:spcPct val="0"/>
                </a:spcBef>
              </a:pPr>
              <a:endParaRPr lang="en-US" sz="1200" spc="-48">
                <a:solidFill>
                  <a:srgbClr val="000000"/>
                </a:solidFill>
                <a:latin typeface="Arimo"/>
              </a:endParaRPr>
            </a:p>
          </p:txBody>
        </p:sp>
      </p:grpSp>
      <p:grpSp>
        <p:nvGrpSpPr>
          <p:cNvPr id="31" name="Group 31"/>
          <p:cNvGrpSpPr/>
          <p:nvPr/>
        </p:nvGrpSpPr>
        <p:grpSpPr>
          <a:xfrm>
            <a:off x="573724" y="6787417"/>
            <a:ext cx="6412551" cy="904875"/>
            <a:chOff x="0" y="0"/>
            <a:chExt cx="8550068" cy="1206500"/>
          </a:xfrm>
        </p:grpSpPr>
        <p:sp>
          <p:nvSpPr>
            <p:cNvPr id="32" name="TextBox 3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3" name="TextBox 33"/>
            <p:cNvSpPr txBox="1"/>
            <p:nvPr/>
          </p:nvSpPr>
          <p:spPr>
            <a:xfrm>
              <a:off x="367328" y="-19050"/>
              <a:ext cx="8182740" cy="12255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Wszelkie zmiany Procedury dokonywane przez Fundację wymagają formy pisemnej w postaci aneksów, z wyłączeniem zmian w treści załączników, które mogą być dokonywane w każdym czasie, stosownie do okoliczności i zmieniających się przepisów prawa. </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grpSp>
      <p:sp>
        <p:nvSpPr>
          <p:cNvPr id="34" name="TextBox 34"/>
          <p:cNvSpPr txBox="1"/>
          <p:nvPr/>
        </p:nvSpPr>
        <p:spPr>
          <a:xfrm>
            <a:off x="577793" y="7830287"/>
            <a:ext cx="4873705" cy="538609"/>
          </a:xfrm>
          <a:prstGeom prst="rect">
            <a:avLst/>
          </a:prstGeom>
        </p:spPr>
        <p:txBody>
          <a:bodyPr lIns="0" tIns="0" rIns="0" bIns="0" rtlCol="0" anchor="t">
            <a:spAutoFit/>
          </a:bodyPr>
          <a:lstStyle/>
          <a:p>
            <a:pPr>
              <a:lnSpc>
                <a:spcPts val="1439"/>
              </a:lnSpc>
              <a:spcBef>
                <a:spcPct val="0"/>
              </a:spcBef>
            </a:pPr>
            <a:r>
              <a:rPr lang="en-US" sz="1200" spc="-48" err="1">
                <a:solidFill>
                  <a:srgbClr val="000000"/>
                </a:solidFill>
                <a:latin typeface="Arimo Italics"/>
              </a:rPr>
              <a:t>Załączniki</a:t>
            </a:r>
            <a:r>
              <a:rPr lang="en-US" sz="1200" spc="-48">
                <a:solidFill>
                  <a:srgbClr val="000000"/>
                </a:solidFill>
                <a:latin typeface="Arimo Italics"/>
              </a:rPr>
              <a:t>:</a:t>
            </a:r>
          </a:p>
          <a:p>
            <a:pPr>
              <a:lnSpc>
                <a:spcPts val="1439"/>
              </a:lnSpc>
              <a:spcBef>
                <a:spcPct val="0"/>
              </a:spcBef>
            </a:pPr>
            <a:r>
              <a:rPr lang="en-US" sz="1200" spc="-48">
                <a:solidFill>
                  <a:srgbClr val="000000"/>
                </a:solidFill>
                <a:latin typeface="Arimo Italics"/>
              </a:rPr>
              <a:t>1. </a:t>
            </a:r>
            <a:r>
              <a:rPr lang="pl-PL" sz="1200" spc="-48">
                <a:solidFill>
                  <a:srgbClr val="000000"/>
                </a:solidFill>
                <a:latin typeface="Arimo Italics"/>
              </a:rPr>
              <a:t> </a:t>
            </a:r>
            <a:r>
              <a:rPr lang="en-US" sz="1200" spc="-48" err="1">
                <a:solidFill>
                  <a:srgbClr val="000000"/>
                </a:solidFill>
                <a:latin typeface="Arimo Italics"/>
              </a:rPr>
              <a:t>Informacja</a:t>
            </a:r>
            <a:r>
              <a:rPr lang="en-US" sz="1200" spc="-48">
                <a:solidFill>
                  <a:srgbClr val="000000"/>
                </a:solidFill>
                <a:latin typeface="Arimo Italics"/>
              </a:rPr>
              <a:t> dla </a:t>
            </a:r>
            <a:r>
              <a:rPr lang="en-US" sz="1200" spc="-48" err="1">
                <a:solidFill>
                  <a:srgbClr val="000000"/>
                </a:solidFill>
                <a:latin typeface="Arimo Italics"/>
              </a:rPr>
              <a:t>pracowników</a:t>
            </a:r>
            <a:r>
              <a:rPr lang="en-US" sz="1200" spc="-48">
                <a:solidFill>
                  <a:srgbClr val="000000"/>
                </a:solidFill>
                <a:latin typeface="Arimo Italics"/>
              </a:rPr>
              <a:t> </a:t>
            </a:r>
            <a:r>
              <a:rPr lang="en-US" sz="1200" spc="-48" err="1">
                <a:solidFill>
                  <a:srgbClr val="000000"/>
                </a:solidFill>
                <a:latin typeface="Arimo Italics"/>
              </a:rPr>
              <a:t>dotycząca</a:t>
            </a:r>
            <a:r>
              <a:rPr lang="en-US" sz="1200" spc="-48">
                <a:solidFill>
                  <a:srgbClr val="000000"/>
                </a:solidFill>
                <a:latin typeface="Arimo Italics"/>
              </a:rPr>
              <a:t> </a:t>
            </a:r>
            <a:r>
              <a:rPr lang="en-US" sz="1200" spc="-48" err="1">
                <a:solidFill>
                  <a:srgbClr val="000000"/>
                </a:solidFill>
                <a:latin typeface="Arimo Italics"/>
              </a:rPr>
              <a:t>równego</a:t>
            </a:r>
            <a:r>
              <a:rPr lang="en-US" sz="1200" spc="-48">
                <a:solidFill>
                  <a:srgbClr val="000000"/>
                </a:solidFill>
                <a:latin typeface="Arimo Italics"/>
              </a:rPr>
              <a:t> </a:t>
            </a:r>
            <a:r>
              <a:rPr lang="en-US" sz="1200" spc="-48" err="1">
                <a:solidFill>
                  <a:srgbClr val="000000"/>
                </a:solidFill>
                <a:latin typeface="Arimo Italics"/>
              </a:rPr>
              <a:t>traktowania</a:t>
            </a:r>
            <a:r>
              <a:rPr lang="en-US" sz="1200" spc="-48">
                <a:solidFill>
                  <a:srgbClr val="000000"/>
                </a:solidFill>
                <a:latin typeface="Arimo Italics"/>
              </a:rPr>
              <a:t> w </a:t>
            </a:r>
            <a:r>
              <a:rPr lang="en-US" sz="1200" spc="-48" err="1">
                <a:solidFill>
                  <a:srgbClr val="000000"/>
                </a:solidFill>
                <a:latin typeface="Arimo Italics"/>
              </a:rPr>
              <a:t>zatrudnieniu</a:t>
            </a:r>
            <a:r>
              <a:rPr lang="en-US" sz="1200" spc="-48">
                <a:solidFill>
                  <a:srgbClr val="000000"/>
                </a:solidFill>
                <a:latin typeface="Arimo Italics"/>
              </a:rPr>
              <a:t>.</a:t>
            </a:r>
          </a:p>
          <a:p>
            <a:pPr>
              <a:lnSpc>
                <a:spcPts val="1439"/>
              </a:lnSpc>
              <a:spcBef>
                <a:spcPct val="0"/>
              </a:spcBef>
            </a:pPr>
            <a:r>
              <a:rPr lang="en-US" sz="1200" spc="-48">
                <a:solidFill>
                  <a:srgbClr val="000000"/>
                </a:solidFill>
                <a:latin typeface="Arimo Italics"/>
              </a:rPr>
              <a:t>2. </a:t>
            </a:r>
            <a:r>
              <a:rPr lang="en-US" sz="1200" spc="-48" err="1">
                <a:solidFill>
                  <a:srgbClr val="000000"/>
                </a:solidFill>
                <a:latin typeface="Arimo Italics"/>
              </a:rPr>
              <a:t>Formularz</a:t>
            </a:r>
            <a:r>
              <a:rPr lang="en-US" sz="1200" spc="-48">
                <a:solidFill>
                  <a:srgbClr val="000000"/>
                </a:solidFill>
                <a:latin typeface="Arimo Italics"/>
              </a:rPr>
              <a:t> </a:t>
            </a:r>
            <a:r>
              <a:rPr lang="en-US" sz="1200" spc="-48" err="1">
                <a:solidFill>
                  <a:srgbClr val="000000"/>
                </a:solidFill>
                <a:latin typeface="Arimo Italics"/>
              </a:rPr>
              <a:t>Zawiadomienia</a:t>
            </a:r>
            <a:r>
              <a:rPr lang="en-US" sz="1200" spc="-48">
                <a:solidFill>
                  <a:srgbClr val="000000"/>
                </a:solidFill>
                <a:latin typeface="Arimo Italics"/>
              </a:rPr>
              <a:t>.</a:t>
            </a:r>
          </a:p>
        </p:txBody>
      </p:sp>
      <p:sp>
        <p:nvSpPr>
          <p:cNvPr id="35" name="TextBox 3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72</a:t>
            </a:r>
          </a:p>
        </p:txBody>
      </p:sp>
      <p:sp>
        <p:nvSpPr>
          <p:cNvPr id="36" name="TextBox 36"/>
          <p:cNvSpPr txBox="1"/>
          <p:nvPr/>
        </p:nvSpPr>
        <p:spPr>
          <a:xfrm flipH="1">
            <a:off x="2926604" y="6044600"/>
            <a:ext cx="45719" cy="106311"/>
          </a:xfrm>
          <a:prstGeom prst="rect">
            <a:avLst/>
          </a:prstGeom>
        </p:spPr>
        <p:txBody>
          <a:bodyPr wrap="square" lIns="0" tIns="0" rIns="0" bIns="0" rtlCol="0" anchor="t">
            <a:spAutoFit/>
          </a:bodyPr>
          <a:lstStyle/>
          <a:p>
            <a:pPr algn="ctr">
              <a:lnSpc>
                <a:spcPts val="949"/>
              </a:lnSpc>
            </a:pPr>
            <a:r>
              <a:rPr lang="en-US" sz="678">
                <a:solidFill>
                  <a:srgbClr val="000000"/>
                </a:solidFill>
                <a:latin typeface="Arimo"/>
              </a:rPr>
              <a:t>1</a:t>
            </a:r>
          </a:p>
        </p:txBody>
      </p:sp>
      <p:sp>
        <p:nvSpPr>
          <p:cNvPr id="37" name="TextBox 37"/>
          <p:cNvSpPr txBox="1"/>
          <p:nvPr/>
        </p:nvSpPr>
        <p:spPr>
          <a:xfrm>
            <a:off x="594512" y="9523140"/>
            <a:ext cx="1392236" cy="164003"/>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Fundacji</a:t>
            </a:r>
          </a:p>
        </p:txBody>
      </p:sp>
      <p:sp>
        <p:nvSpPr>
          <p:cNvPr id="38" name="TextBox 38"/>
          <p:cNvSpPr txBox="1"/>
          <p:nvPr/>
        </p:nvSpPr>
        <p:spPr>
          <a:xfrm>
            <a:off x="553839" y="944001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77204" r="-77204"/>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510428" y="4923535"/>
            <a:ext cx="4539144" cy="1019175"/>
          </a:xfrm>
          <a:prstGeom prst="rect">
            <a:avLst/>
          </a:prstGeom>
        </p:spPr>
        <p:txBody>
          <a:bodyPr lIns="0" tIns="0" rIns="0" bIns="0" rtlCol="0" anchor="t">
            <a:spAutoFit/>
          </a:bodyPr>
          <a:lstStyle/>
          <a:p>
            <a:pPr algn="ctr">
              <a:lnSpc>
                <a:spcPts val="3959"/>
              </a:lnSpc>
              <a:spcBef>
                <a:spcPct val="0"/>
              </a:spcBef>
            </a:pPr>
            <a:r>
              <a:rPr lang="en-US" sz="3299" spc="-131">
                <a:solidFill>
                  <a:srgbClr val="333F48"/>
                </a:solidFill>
                <a:latin typeface="Arimo Bold"/>
              </a:rPr>
              <a:t>6. Procedura Fundacji bez Rady – pełna wersja</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3" name="TextBox 23"/>
          <p:cNvSpPr txBox="1"/>
          <p:nvPr/>
        </p:nvSpPr>
        <p:spPr>
          <a:xfrm>
            <a:off x="766924" y="4465519"/>
            <a:ext cx="6306865" cy="3989070"/>
          </a:xfrm>
          <a:prstGeom prst="rect">
            <a:avLst/>
          </a:prstGeom>
        </p:spPr>
        <p:txBody>
          <a:bodyPr lIns="0" tIns="0" rIns="0" bIns="0" rtlCol="0" anchor="t">
            <a:spAutoFit/>
          </a:bodyPr>
          <a:lstStyle/>
          <a:p>
            <a:pPr algn="just">
              <a:lnSpc>
                <a:spcPts val="1679"/>
              </a:lnSpc>
            </a:pPr>
            <a:r>
              <a:rPr lang="en-US" sz="1200">
                <a:solidFill>
                  <a:srgbClr val="000000"/>
                </a:solidFill>
                <a:latin typeface="Arialle"/>
              </a:rPr>
              <a:t>1. </a:t>
            </a:r>
            <a:r>
              <a:rPr lang="en-US" sz="1200" err="1">
                <a:solidFill>
                  <a:srgbClr val="000000"/>
                </a:solidFill>
                <a:latin typeface="Arialle"/>
              </a:rPr>
              <a:t>Fundacja</a:t>
            </a:r>
            <a:r>
              <a:rPr lang="en-US" sz="1200">
                <a:solidFill>
                  <a:srgbClr val="000000"/>
                </a:solidFill>
                <a:latin typeface="Arialle"/>
              </a:rPr>
              <a:t> „.....................................................” </a:t>
            </a:r>
            <a:r>
              <a:rPr lang="en-US" sz="1200" err="1">
                <a:solidFill>
                  <a:srgbClr val="000000"/>
                </a:solidFill>
                <a:latin typeface="Arialle"/>
              </a:rPr>
              <a:t>podejmuje</a:t>
            </a:r>
            <a:r>
              <a:rPr lang="en-US" sz="1200">
                <a:solidFill>
                  <a:srgbClr val="000000"/>
                </a:solidFill>
                <a:latin typeface="Arialle"/>
              </a:rPr>
              <a:t> </a:t>
            </a:r>
            <a:r>
              <a:rPr lang="en-US" sz="1200" err="1">
                <a:solidFill>
                  <a:srgbClr val="000000"/>
                </a:solidFill>
                <a:latin typeface="Arialle"/>
              </a:rPr>
              <a:t>starania</a:t>
            </a:r>
            <a:r>
              <a:rPr lang="en-US" sz="1200">
                <a:solidFill>
                  <a:srgbClr val="000000"/>
                </a:solidFill>
                <a:latin typeface="Arialle"/>
              </a:rPr>
              <a:t>, by </a:t>
            </a:r>
            <a:r>
              <a:rPr lang="en-US" sz="1200" err="1">
                <a:solidFill>
                  <a:srgbClr val="000000"/>
                </a:solidFill>
                <a:latin typeface="Arialle"/>
              </a:rPr>
              <a:t>środowisko</a:t>
            </a:r>
            <a:r>
              <a:rPr lang="en-US" sz="1200">
                <a:solidFill>
                  <a:srgbClr val="000000"/>
                </a:solidFill>
                <a:latin typeface="Arialle"/>
              </a:rPr>
              <a:t> pracy, </a:t>
            </a:r>
            <a:r>
              <a:rPr lang="en-US" sz="1200" err="1">
                <a:solidFill>
                  <a:srgbClr val="000000"/>
                </a:solidFill>
                <a:latin typeface="Arialle"/>
              </a:rPr>
              <a:t>zleceń</a:t>
            </a:r>
            <a:r>
              <a:rPr lang="en-US" sz="1200">
                <a:solidFill>
                  <a:srgbClr val="000000"/>
                </a:solidFill>
                <a:latin typeface="Arialle"/>
              </a:rPr>
              <a:t> </a:t>
            </a:r>
            <a:r>
              <a:rPr lang="en-US" sz="1200" err="1">
                <a:solidFill>
                  <a:srgbClr val="000000"/>
                </a:solidFill>
                <a:latin typeface="Arialle"/>
              </a:rPr>
              <a:t>lub</a:t>
            </a:r>
            <a:r>
              <a:rPr lang="en-US" sz="1200">
                <a:solidFill>
                  <a:srgbClr val="000000"/>
                </a:solidFill>
                <a:latin typeface="Arialle"/>
              </a:rPr>
              <a:t> </a:t>
            </a:r>
            <a:r>
              <a:rPr lang="en-US" sz="1200" err="1">
                <a:solidFill>
                  <a:srgbClr val="000000"/>
                </a:solidFill>
                <a:latin typeface="Arialle"/>
              </a:rPr>
              <a:t>zaangażowania</a:t>
            </a:r>
            <a:r>
              <a:rPr lang="en-US" sz="1200">
                <a:solidFill>
                  <a:srgbClr val="000000"/>
                </a:solidFill>
                <a:latin typeface="Arialle"/>
              </a:rPr>
              <a:t> w </a:t>
            </a:r>
            <a:r>
              <a:rPr lang="en-US" sz="1200" err="1">
                <a:solidFill>
                  <a:srgbClr val="000000"/>
                </a:solidFill>
                <a:latin typeface="Arialle"/>
              </a:rPr>
              <a:t>ramach</a:t>
            </a:r>
            <a:r>
              <a:rPr lang="en-US" sz="1200">
                <a:solidFill>
                  <a:srgbClr val="000000"/>
                </a:solidFill>
                <a:latin typeface="Arialle"/>
              </a:rPr>
              <a:t> </a:t>
            </a:r>
            <a:r>
              <a:rPr lang="en-US" sz="1200" err="1">
                <a:solidFill>
                  <a:srgbClr val="000000"/>
                </a:solidFill>
                <a:latin typeface="Arialle"/>
              </a:rPr>
              <a:t>wolontariatu</a:t>
            </a:r>
            <a:r>
              <a:rPr lang="en-US" sz="1200">
                <a:solidFill>
                  <a:srgbClr val="000000"/>
                </a:solidFill>
                <a:latin typeface="Arialle"/>
              </a:rPr>
              <a:t> </a:t>
            </a:r>
            <a:r>
              <a:rPr lang="en-US" sz="1200" err="1">
                <a:solidFill>
                  <a:srgbClr val="000000"/>
                </a:solidFill>
                <a:latin typeface="Arialle"/>
              </a:rPr>
              <a:t>było</a:t>
            </a:r>
            <a:r>
              <a:rPr lang="en-US" sz="1200">
                <a:solidFill>
                  <a:srgbClr val="000000"/>
                </a:solidFill>
                <a:latin typeface="Arialle"/>
              </a:rPr>
              <a:t> </a:t>
            </a:r>
            <a:r>
              <a:rPr lang="en-US" sz="1200" err="1">
                <a:solidFill>
                  <a:srgbClr val="000000"/>
                </a:solidFill>
                <a:latin typeface="Arialle"/>
              </a:rPr>
              <a:t>wolne</a:t>
            </a:r>
            <a:r>
              <a:rPr lang="en-US" sz="1200">
                <a:solidFill>
                  <a:srgbClr val="000000"/>
                </a:solidFill>
                <a:latin typeface="Arialle"/>
              </a:rPr>
              <a:t> od </a:t>
            </a:r>
            <a:r>
              <a:rPr lang="en-US" sz="1200" err="1">
                <a:solidFill>
                  <a:srgbClr val="000000"/>
                </a:solidFill>
                <a:latin typeface="Arialle"/>
              </a:rPr>
              <a:t>mobbingu</a:t>
            </a:r>
            <a:r>
              <a:rPr lang="en-US" sz="1200">
                <a:solidFill>
                  <a:srgbClr val="000000"/>
                </a:solidFill>
                <a:latin typeface="Arialle"/>
              </a:rPr>
              <a:t> i </a:t>
            </a:r>
            <a:r>
              <a:rPr lang="en-US" sz="1200" err="1">
                <a:solidFill>
                  <a:srgbClr val="000000"/>
                </a:solidFill>
                <a:latin typeface="Arialle"/>
              </a:rPr>
              <a:t>dyskryminacji</a:t>
            </a:r>
            <a:r>
              <a:rPr lang="en-US" sz="1200">
                <a:solidFill>
                  <a:srgbClr val="000000"/>
                </a:solidFill>
                <a:latin typeface="Arialle"/>
              </a:rPr>
              <a:t> oraz </a:t>
            </a:r>
            <a:r>
              <a:rPr lang="en-US" sz="1200" err="1">
                <a:solidFill>
                  <a:srgbClr val="000000"/>
                </a:solidFill>
                <a:latin typeface="Arialle"/>
              </a:rPr>
              <a:t>innych</a:t>
            </a:r>
            <a:r>
              <a:rPr lang="en-US" sz="1200">
                <a:solidFill>
                  <a:srgbClr val="000000"/>
                </a:solidFill>
                <a:latin typeface="Arialle"/>
              </a:rPr>
              <a:t> form </a:t>
            </a:r>
            <a:r>
              <a:rPr lang="en-US" sz="1200" err="1">
                <a:solidFill>
                  <a:srgbClr val="000000"/>
                </a:solidFill>
                <a:latin typeface="Arialle"/>
              </a:rPr>
              <a:t>przemocy</a:t>
            </a:r>
            <a:r>
              <a:rPr lang="en-US" sz="1200">
                <a:solidFill>
                  <a:srgbClr val="000000"/>
                </a:solidFill>
                <a:latin typeface="Arialle"/>
              </a:rPr>
              <a:t>.</a:t>
            </a:r>
          </a:p>
          <a:p>
            <a:pPr algn="just">
              <a:lnSpc>
                <a:spcPts val="1679"/>
              </a:lnSpc>
            </a:pPr>
            <a:endParaRPr lang="en-US" sz="1200">
              <a:solidFill>
                <a:srgbClr val="000000"/>
              </a:solidFill>
              <a:latin typeface="Arialle"/>
            </a:endParaRPr>
          </a:p>
          <a:p>
            <a:pPr algn="just">
              <a:lnSpc>
                <a:spcPts val="1679"/>
              </a:lnSpc>
            </a:pPr>
            <a:r>
              <a:rPr lang="en-US" sz="1200">
                <a:solidFill>
                  <a:srgbClr val="000000"/>
                </a:solidFill>
                <a:latin typeface="Arialle"/>
              </a:rPr>
              <a:t>2. </a:t>
            </a:r>
            <a:r>
              <a:rPr lang="en-US" sz="1200" err="1">
                <a:solidFill>
                  <a:srgbClr val="000000"/>
                </a:solidFill>
                <a:latin typeface="Arialle"/>
              </a:rPr>
              <a:t>Fundacja</a:t>
            </a:r>
            <a:r>
              <a:rPr lang="en-US" sz="1200">
                <a:solidFill>
                  <a:srgbClr val="000000"/>
                </a:solidFill>
                <a:latin typeface="Arialle"/>
              </a:rPr>
              <a:t> „.....................................................” nie </a:t>
            </a:r>
            <a:r>
              <a:rPr lang="en-US" sz="1200" err="1">
                <a:solidFill>
                  <a:srgbClr val="000000"/>
                </a:solidFill>
                <a:latin typeface="Arialle"/>
              </a:rPr>
              <a:t>akceptuje</a:t>
            </a:r>
            <a:r>
              <a:rPr lang="en-US" sz="1200">
                <a:solidFill>
                  <a:srgbClr val="000000"/>
                </a:solidFill>
                <a:latin typeface="Arialle"/>
              </a:rPr>
              <a:t> </a:t>
            </a:r>
            <a:r>
              <a:rPr lang="en-US" sz="1200" err="1">
                <a:solidFill>
                  <a:srgbClr val="000000"/>
                </a:solidFill>
                <a:latin typeface="Arialle"/>
              </a:rPr>
              <a:t>mobbingu</a:t>
            </a:r>
            <a:r>
              <a:rPr lang="en-US" sz="1200">
                <a:solidFill>
                  <a:srgbClr val="000000"/>
                </a:solidFill>
                <a:latin typeface="Arialle"/>
              </a:rPr>
              <a:t>, </a:t>
            </a:r>
            <a:r>
              <a:rPr lang="en-US" sz="1200" err="1">
                <a:solidFill>
                  <a:srgbClr val="000000"/>
                </a:solidFill>
                <a:latin typeface="Arialle"/>
              </a:rPr>
              <a:t>dyskryminacji</a:t>
            </a:r>
            <a:r>
              <a:rPr lang="en-US" sz="1200">
                <a:solidFill>
                  <a:srgbClr val="000000"/>
                </a:solidFill>
                <a:latin typeface="Arialle"/>
              </a:rPr>
              <a:t>, ani </a:t>
            </a:r>
            <a:r>
              <a:rPr lang="en-US" sz="1200" err="1">
                <a:solidFill>
                  <a:srgbClr val="000000"/>
                </a:solidFill>
                <a:latin typeface="Arialle"/>
              </a:rPr>
              <a:t>żadnych</a:t>
            </a:r>
            <a:r>
              <a:rPr lang="en-US" sz="1200">
                <a:solidFill>
                  <a:srgbClr val="000000"/>
                </a:solidFill>
                <a:latin typeface="Arialle"/>
              </a:rPr>
              <a:t> </a:t>
            </a:r>
            <a:r>
              <a:rPr lang="en-US" sz="1200" err="1">
                <a:solidFill>
                  <a:srgbClr val="000000"/>
                </a:solidFill>
                <a:latin typeface="Arialle"/>
              </a:rPr>
              <a:t>innych</a:t>
            </a:r>
            <a:r>
              <a:rPr lang="en-US" sz="1200">
                <a:solidFill>
                  <a:srgbClr val="000000"/>
                </a:solidFill>
                <a:latin typeface="Arialle"/>
              </a:rPr>
              <a:t> form </a:t>
            </a:r>
            <a:r>
              <a:rPr lang="en-US" sz="1200" err="1">
                <a:solidFill>
                  <a:srgbClr val="000000"/>
                </a:solidFill>
                <a:latin typeface="Arialle"/>
              </a:rPr>
              <a:t>przemocy</a:t>
            </a:r>
            <a:r>
              <a:rPr lang="en-US" sz="1200">
                <a:solidFill>
                  <a:srgbClr val="000000"/>
                </a:solidFill>
                <a:latin typeface="Arialle"/>
              </a:rPr>
              <a:t> </a:t>
            </a:r>
            <a:r>
              <a:rPr lang="en-US" sz="1200" err="1">
                <a:solidFill>
                  <a:srgbClr val="000000"/>
                </a:solidFill>
                <a:latin typeface="Arialle"/>
              </a:rPr>
              <a:t>fizycznej</a:t>
            </a:r>
            <a:r>
              <a:rPr lang="en-US" sz="1200">
                <a:solidFill>
                  <a:srgbClr val="000000"/>
                </a:solidFill>
                <a:latin typeface="Arialle"/>
              </a:rPr>
              <a:t> </a:t>
            </a:r>
            <a:r>
              <a:rPr lang="en-US" sz="1200" err="1">
                <a:solidFill>
                  <a:srgbClr val="000000"/>
                </a:solidFill>
                <a:latin typeface="Arialle"/>
              </a:rPr>
              <a:t>lub</a:t>
            </a:r>
            <a:r>
              <a:rPr lang="en-US" sz="1200">
                <a:solidFill>
                  <a:srgbClr val="000000"/>
                </a:solidFill>
                <a:latin typeface="Arialle"/>
              </a:rPr>
              <a:t> </a:t>
            </a:r>
            <a:r>
              <a:rPr lang="en-US" sz="1200" err="1">
                <a:solidFill>
                  <a:srgbClr val="000000"/>
                </a:solidFill>
                <a:latin typeface="Arialle"/>
              </a:rPr>
              <a:t>psychicznej</a:t>
            </a:r>
            <a:r>
              <a:rPr lang="en-US" sz="1200">
                <a:solidFill>
                  <a:srgbClr val="000000"/>
                </a:solidFill>
                <a:latin typeface="Arialle"/>
              </a:rPr>
              <a:t>. </a:t>
            </a:r>
          </a:p>
          <a:p>
            <a:pPr algn="just">
              <a:lnSpc>
                <a:spcPts val="1679"/>
              </a:lnSpc>
            </a:pPr>
            <a:endParaRPr lang="en-US" sz="1200">
              <a:solidFill>
                <a:srgbClr val="000000"/>
              </a:solidFill>
              <a:latin typeface="Arialle"/>
            </a:endParaRPr>
          </a:p>
          <a:p>
            <a:pPr algn="just">
              <a:lnSpc>
                <a:spcPts val="1679"/>
              </a:lnSpc>
            </a:pPr>
            <a:r>
              <a:rPr lang="en-US" sz="1200">
                <a:solidFill>
                  <a:srgbClr val="000000"/>
                </a:solidFill>
                <a:latin typeface="Arialle"/>
              </a:rPr>
              <a:t>3. </a:t>
            </a:r>
            <a:r>
              <a:rPr lang="en-US" sz="1200" err="1">
                <a:solidFill>
                  <a:srgbClr val="000000"/>
                </a:solidFill>
                <a:latin typeface="Arialle"/>
              </a:rPr>
              <a:t>Procedura</a:t>
            </a:r>
            <a:r>
              <a:rPr lang="en-US" sz="1200">
                <a:solidFill>
                  <a:srgbClr val="000000"/>
                </a:solidFill>
                <a:latin typeface="Arialle"/>
              </a:rPr>
              <a:t> </a:t>
            </a:r>
            <a:r>
              <a:rPr lang="en-US" sz="1200" err="1">
                <a:solidFill>
                  <a:srgbClr val="000000"/>
                </a:solidFill>
                <a:latin typeface="Arialle"/>
              </a:rPr>
              <a:t>przeciwdziałania</a:t>
            </a:r>
            <a:r>
              <a:rPr lang="en-US" sz="1200">
                <a:solidFill>
                  <a:srgbClr val="000000"/>
                </a:solidFill>
                <a:latin typeface="Arialle"/>
              </a:rPr>
              <a:t> </a:t>
            </a:r>
            <a:r>
              <a:rPr lang="en-US" sz="1200" err="1">
                <a:solidFill>
                  <a:srgbClr val="000000"/>
                </a:solidFill>
                <a:latin typeface="Arialle"/>
              </a:rPr>
              <a:t>mobbingowi</a:t>
            </a:r>
            <a:r>
              <a:rPr lang="en-US" sz="1200">
                <a:solidFill>
                  <a:srgbClr val="000000"/>
                </a:solidFill>
                <a:latin typeface="Arialle"/>
              </a:rPr>
              <a:t> i </a:t>
            </a:r>
            <a:r>
              <a:rPr lang="en-US" sz="1200" err="1">
                <a:solidFill>
                  <a:srgbClr val="000000"/>
                </a:solidFill>
                <a:latin typeface="Arialle"/>
              </a:rPr>
              <a:t>dyskryminacji</a:t>
            </a:r>
            <a:r>
              <a:rPr lang="en-US" sz="1200">
                <a:solidFill>
                  <a:srgbClr val="000000"/>
                </a:solidFill>
                <a:latin typeface="Arialle"/>
              </a:rPr>
              <a:t>, </a:t>
            </a:r>
            <a:r>
              <a:rPr lang="en-US" sz="1200" err="1">
                <a:solidFill>
                  <a:srgbClr val="000000"/>
                </a:solidFill>
                <a:latin typeface="Arialle"/>
              </a:rPr>
              <a:t>określana</a:t>
            </a:r>
            <a:r>
              <a:rPr lang="en-US" sz="1200">
                <a:solidFill>
                  <a:srgbClr val="000000"/>
                </a:solidFill>
                <a:latin typeface="Arialle"/>
              </a:rPr>
              <a:t> </a:t>
            </a:r>
            <a:r>
              <a:rPr lang="en-US" sz="1200" err="1">
                <a:solidFill>
                  <a:srgbClr val="000000"/>
                </a:solidFill>
                <a:latin typeface="Arialle"/>
              </a:rPr>
              <a:t>dalej</a:t>
            </a:r>
            <a:r>
              <a:rPr lang="en-US" sz="1200">
                <a:solidFill>
                  <a:srgbClr val="000000"/>
                </a:solidFill>
                <a:latin typeface="Arialle"/>
              </a:rPr>
              <a:t> jako „</a:t>
            </a:r>
            <a:r>
              <a:rPr lang="en-US" sz="1200" err="1">
                <a:solidFill>
                  <a:srgbClr val="000000"/>
                </a:solidFill>
                <a:latin typeface="Arialle"/>
              </a:rPr>
              <a:t>Procedura</a:t>
            </a:r>
            <a:r>
              <a:rPr lang="en-US" sz="1200">
                <a:solidFill>
                  <a:srgbClr val="000000"/>
                </a:solidFill>
                <a:latin typeface="Arialle"/>
              </a:rPr>
              <a:t>”, </a:t>
            </a:r>
            <a:r>
              <a:rPr lang="en-US" sz="1200" err="1">
                <a:solidFill>
                  <a:srgbClr val="000000"/>
                </a:solidFill>
                <a:latin typeface="Arialle"/>
              </a:rPr>
              <a:t>stanowi</a:t>
            </a:r>
            <a:r>
              <a:rPr lang="en-US" sz="1200">
                <a:solidFill>
                  <a:srgbClr val="000000"/>
                </a:solidFill>
                <a:latin typeface="Arialle"/>
              </a:rPr>
              <a:t> </a:t>
            </a:r>
            <a:r>
              <a:rPr lang="en-US" sz="1200" err="1">
                <a:solidFill>
                  <a:srgbClr val="000000"/>
                </a:solidFill>
                <a:latin typeface="Arialle"/>
              </a:rPr>
              <a:t>wewnętrzną</a:t>
            </a:r>
            <a:r>
              <a:rPr lang="en-US" sz="1200">
                <a:solidFill>
                  <a:srgbClr val="000000"/>
                </a:solidFill>
                <a:latin typeface="Arialle"/>
              </a:rPr>
              <a:t> </a:t>
            </a:r>
            <a:r>
              <a:rPr lang="en-US" sz="1200" err="1">
                <a:solidFill>
                  <a:srgbClr val="000000"/>
                </a:solidFill>
                <a:latin typeface="Arialle"/>
              </a:rPr>
              <a:t>regulację</a:t>
            </a:r>
            <a:r>
              <a:rPr lang="en-US" sz="1200">
                <a:solidFill>
                  <a:srgbClr val="000000"/>
                </a:solidFill>
                <a:latin typeface="Arialle"/>
              </a:rPr>
              <a:t> i </a:t>
            </a:r>
            <a:r>
              <a:rPr lang="en-US" sz="1200" err="1">
                <a:solidFill>
                  <a:srgbClr val="000000"/>
                </a:solidFill>
                <a:latin typeface="Arialle"/>
              </a:rPr>
              <a:t>ustala</a:t>
            </a:r>
            <a:r>
              <a:rPr lang="en-US" sz="1200">
                <a:solidFill>
                  <a:srgbClr val="000000"/>
                </a:solidFill>
                <a:latin typeface="Arialle"/>
              </a:rPr>
              <a:t> </a:t>
            </a:r>
            <a:r>
              <a:rPr lang="en-US" sz="1200" err="1">
                <a:solidFill>
                  <a:srgbClr val="000000"/>
                </a:solidFill>
                <a:latin typeface="Arialle"/>
              </a:rPr>
              <a:t>zasady</a:t>
            </a:r>
            <a:r>
              <a:rPr lang="en-US" sz="1200">
                <a:solidFill>
                  <a:srgbClr val="000000"/>
                </a:solidFill>
                <a:latin typeface="Arialle"/>
              </a:rPr>
              <a:t> </a:t>
            </a:r>
            <a:r>
              <a:rPr lang="en-US" sz="1200" err="1">
                <a:solidFill>
                  <a:srgbClr val="000000"/>
                </a:solidFill>
                <a:latin typeface="Arialle"/>
              </a:rPr>
              <a:t>przeciwdziałania</a:t>
            </a:r>
            <a:r>
              <a:rPr lang="en-US" sz="1200">
                <a:solidFill>
                  <a:srgbClr val="000000"/>
                </a:solidFill>
                <a:latin typeface="Arialle"/>
              </a:rPr>
              <a:t> tym </a:t>
            </a:r>
            <a:r>
              <a:rPr lang="en-US" sz="1200" err="1">
                <a:solidFill>
                  <a:srgbClr val="000000"/>
                </a:solidFill>
                <a:latin typeface="Arialle"/>
              </a:rPr>
              <a:t>zjawiskom</a:t>
            </a:r>
            <a:r>
              <a:rPr lang="en-US" sz="1200">
                <a:solidFill>
                  <a:srgbClr val="000000"/>
                </a:solidFill>
                <a:latin typeface="Arialle"/>
              </a:rPr>
              <a:t> w </a:t>
            </a:r>
            <a:r>
              <a:rPr lang="en-US" sz="1200" err="1">
                <a:solidFill>
                  <a:srgbClr val="000000"/>
                </a:solidFill>
                <a:latin typeface="Arialle"/>
              </a:rPr>
              <a:t>Fundacji</a:t>
            </a:r>
            <a:r>
              <a:rPr lang="en-US" sz="1200">
                <a:solidFill>
                  <a:srgbClr val="000000"/>
                </a:solidFill>
                <a:latin typeface="Arialle"/>
              </a:rPr>
              <a:t> „.....................................................”.</a:t>
            </a:r>
          </a:p>
          <a:p>
            <a:pPr algn="just">
              <a:lnSpc>
                <a:spcPts val="1679"/>
              </a:lnSpc>
            </a:pPr>
            <a:endParaRPr lang="en-US" sz="1200">
              <a:solidFill>
                <a:srgbClr val="000000"/>
              </a:solidFill>
              <a:latin typeface="Arialle"/>
            </a:endParaRPr>
          </a:p>
          <a:p>
            <a:pPr algn="just">
              <a:lnSpc>
                <a:spcPts val="1679"/>
              </a:lnSpc>
            </a:pPr>
            <a:r>
              <a:rPr lang="en-US" sz="1200">
                <a:solidFill>
                  <a:srgbClr val="000000"/>
                </a:solidFill>
                <a:latin typeface="Arialle"/>
              </a:rPr>
              <a:t>4. </a:t>
            </a:r>
            <a:r>
              <a:rPr lang="en-US" sz="1200" err="1">
                <a:solidFill>
                  <a:srgbClr val="000000"/>
                </a:solidFill>
                <a:latin typeface="Arialle"/>
              </a:rPr>
              <a:t>Fundacja</a:t>
            </a:r>
            <a:r>
              <a:rPr lang="en-US" sz="1200">
                <a:solidFill>
                  <a:srgbClr val="000000"/>
                </a:solidFill>
                <a:latin typeface="Arialle"/>
              </a:rPr>
              <a:t> jako </a:t>
            </a:r>
            <a:r>
              <a:rPr lang="en-US" sz="1200" err="1">
                <a:solidFill>
                  <a:srgbClr val="000000"/>
                </a:solidFill>
                <a:latin typeface="Arialle"/>
              </a:rPr>
              <a:t>pracodawca</a:t>
            </a:r>
            <a:r>
              <a:rPr lang="en-US" sz="1200">
                <a:solidFill>
                  <a:srgbClr val="000000"/>
                </a:solidFill>
                <a:latin typeface="Arialle"/>
              </a:rPr>
              <a:t>, </a:t>
            </a:r>
            <a:r>
              <a:rPr lang="en-US" sz="1200" err="1">
                <a:solidFill>
                  <a:srgbClr val="000000"/>
                </a:solidFill>
                <a:latin typeface="Arialle"/>
              </a:rPr>
              <a:t>realizując</a:t>
            </a:r>
            <a:r>
              <a:rPr lang="en-US" sz="1200">
                <a:solidFill>
                  <a:srgbClr val="000000"/>
                </a:solidFill>
                <a:latin typeface="Arialle"/>
              </a:rPr>
              <a:t> </a:t>
            </a:r>
            <a:r>
              <a:rPr lang="en-US" sz="1200" err="1">
                <a:solidFill>
                  <a:srgbClr val="000000"/>
                </a:solidFill>
                <a:latin typeface="Arialle"/>
              </a:rPr>
              <a:t>obowiązek</a:t>
            </a:r>
            <a:r>
              <a:rPr lang="en-US" sz="1200">
                <a:solidFill>
                  <a:srgbClr val="000000"/>
                </a:solidFill>
                <a:latin typeface="Arialle"/>
              </a:rPr>
              <a:t> </a:t>
            </a:r>
            <a:r>
              <a:rPr lang="en-US" sz="1200" err="1">
                <a:solidFill>
                  <a:srgbClr val="000000"/>
                </a:solidFill>
                <a:latin typeface="Arialle"/>
              </a:rPr>
              <a:t>określony</a:t>
            </a:r>
            <a:r>
              <a:rPr lang="en-US" sz="1200">
                <a:solidFill>
                  <a:srgbClr val="000000"/>
                </a:solidFill>
                <a:latin typeface="Arialle"/>
              </a:rPr>
              <a:t> w art. 94¹ </a:t>
            </a:r>
            <a:r>
              <a:rPr lang="en-US" sz="1200" err="1">
                <a:solidFill>
                  <a:srgbClr val="000000"/>
                </a:solidFill>
                <a:latin typeface="Arialle"/>
              </a:rPr>
              <a:t>Kodeksu</a:t>
            </a:r>
            <a:r>
              <a:rPr lang="en-US" sz="1200">
                <a:solidFill>
                  <a:srgbClr val="000000"/>
                </a:solidFill>
                <a:latin typeface="Arialle"/>
              </a:rPr>
              <a:t> pracy, </a:t>
            </a:r>
            <a:r>
              <a:rPr lang="en-US" sz="1200" err="1">
                <a:solidFill>
                  <a:srgbClr val="000000"/>
                </a:solidFill>
                <a:latin typeface="Arialle"/>
              </a:rPr>
              <a:t>udostępnia</a:t>
            </a:r>
            <a:r>
              <a:rPr lang="en-US" sz="1200">
                <a:solidFill>
                  <a:srgbClr val="000000"/>
                </a:solidFill>
                <a:latin typeface="Arialle"/>
              </a:rPr>
              <a:t> </a:t>
            </a:r>
            <a:r>
              <a:rPr lang="en-US" sz="1200" err="1">
                <a:solidFill>
                  <a:srgbClr val="000000"/>
                </a:solidFill>
                <a:latin typeface="Arialle"/>
              </a:rPr>
              <a:t>pracownikom</a:t>
            </a:r>
            <a:r>
              <a:rPr lang="en-US" sz="1200">
                <a:solidFill>
                  <a:srgbClr val="000000"/>
                </a:solidFill>
                <a:latin typeface="Arialle"/>
              </a:rPr>
              <a:t> </a:t>
            </a:r>
            <a:r>
              <a:rPr lang="en-US" sz="1200" err="1">
                <a:solidFill>
                  <a:srgbClr val="000000"/>
                </a:solidFill>
                <a:latin typeface="Arialle"/>
              </a:rPr>
              <a:t>tekst</a:t>
            </a:r>
            <a:r>
              <a:rPr lang="en-US" sz="1200">
                <a:solidFill>
                  <a:srgbClr val="000000"/>
                </a:solidFill>
                <a:latin typeface="Arialle"/>
              </a:rPr>
              <a:t> </a:t>
            </a:r>
            <a:r>
              <a:rPr lang="en-US" sz="1200" err="1">
                <a:solidFill>
                  <a:srgbClr val="000000"/>
                </a:solidFill>
                <a:latin typeface="Arialle"/>
              </a:rPr>
              <a:t>przepisów</a:t>
            </a:r>
            <a:r>
              <a:rPr lang="en-US" sz="1200">
                <a:solidFill>
                  <a:srgbClr val="000000"/>
                </a:solidFill>
                <a:latin typeface="Arialle"/>
              </a:rPr>
              <a:t> </a:t>
            </a:r>
            <a:r>
              <a:rPr lang="en-US" sz="1200" err="1">
                <a:solidFill>
                  <a:srgbClr val="000000"/>
                </a:solidFill>
                <a:latin typeface="Arialle"/>
              </a:rPr>
              <a:t>dotyczących</a:t>
            </a:r>
            <a:r>
              <a:rPr lang="en-US" sz="1200">
                <a:solidFill>
                  <a:srgbClr val="000000"/>
                </a:solidFill>
                <a:latin typeface="Arialle"/>
              </a:rPr>
              <a:t> </a:t>
            </a:r>
            <a:r>
              <a:rPr lang="en-US" sz="1200" err="1">
                <a:solidFill>
                  <a:srgbClr val="000000"/>
                </a:solidFill>
                <a:latin typeface="Arialle"/>
              </a:rPr>
              <a:t>równego</a:t>
            </a:r>
            <a:r>
              <a:rPr lang="en-US" sz="1200">
                <a:solidFill>
                  <a:srgbClr val="000000"/>
                </a:solidFill>
                <a:latin typeface="Arialle"/>
              </a:rPr>
              <a:t> </a:t>
            </a:r>
            <a:r>
              <a:rPr lang="en-US" sz="1200" err="1">
                <a:solidFill>
                  <a:srgbClr val="000000"/>
                </a:solidFill>
                <a:latin typeface="Arialle"/>
              </a:rPr>
              <a:t>traktowania</a:t>
            </a:r>
            <a:r>
              <a:rPr lang="en-US" sz="1200">
                <a:solidFill>
                  <a:srgbClr val="000000"/>
                </a:solidFill>
                <a:latin typeface="Arialle"/>
              </a:rPr>
              <a:t> w </a:t>
            </a:r>
            <a:r>
              <a:rPr lang="en-US" sz="1200" err="1">
                <a:solidFill>
                  <a:srgbClr val="000000"/>
                </a:solidFill>
                <a:latin typeface="Arialle"/>
              </a:rPr>
              <a:t>zatrudnieniu</a:t>
            </a:r>
            <a:r>
              <a:rPr lang="en-US" sz="1200">
                <a:solidFill>
                  <a:srgbClr val="000000"/>
                </a:solidFill>
                <a:latin typeface="Arialle"/>
              </a:rPr>
              <a:t>, </a:t>
            </a:r>
            <a:r>
              <a:rPr lang="en-US" sz="1200" err="1">
                <a:solidFill>
                  <a:srgbClr val="000000"/>
                </a:solidFill>
                <a:latin typeface="Arialle"/>
              </a:rPr>
              <a:t>który</a:t>
            </a:r>
            <a:r>
              <a:rPr lang="en-US" sz="1200">
                <a:solidFill>
                  <a:srgbClr val="000000"/>
                </a:solidFill>
                <a:latin typeface="Arialle"/>
              </a:rPr>
              <a:t> </a:t>
            </a:r>
            <a:r>
              <a:rPr lang="en-US" sz="1200" err="1">
                <a:solidFill>
                  <a:srgbClr val="000000"/>
                </a:solidFill>
                <a:latin typeface="Arialle"/>
              </a:rPr>
              <a:t>stanowi</a:t>
            </a:r>
            <a:r>
              <a:rPr lang="en-US" sz="1200">
                <a:solidFill>
                  <a:srgbClr val="000000"/>
                </a:solidFill>
                <a:latin typeface="Arialle"/>
              </a:rPr>
              <a:t> </a:t>
            </a:r>
            <a:r>
              <a:rPr lang="en-US" sz="1200" err="1">
                <a:solidFill>
                  <a:srgbClr val="000000"/>
                </a:solidFill>
                <a:latin typeface="Arialle"/>
              </a:rPr>
              <a:t>Załącznik</a:t>
            </a:r>
            <a:r>
              <a:rPr lang="en-US" sz="1200">
                <a:solidFill>
                  <a:srgbClr val="000000"/>
                </a:solidFill>
                <a:latin typeface="Arialle"/>
              </a:rPr>
              <a:t> nr 1 do </a:t>
            </a:r>
            <a:r>
              <a:rPr lang="en-US" sz="1200" err="1">
                <a:solidFill>
                  <a:srgbClr val="000000"/>
                </a:solidFill>
                <a:latin typeface="Arialle"/>
              </a:rPr>
              <a:t>Procedury</a:t>
            </a:r>
            <a:r>
              <a:rPr lang="en-US" sz="1200">
                <a:solidFill>
                  <a:srgbClr val="000000"/>
                </a:solidFill>
                <a:latin typeface="Arialle"/>
              </a:rPr>
              <a:t>.</a:t>
            </a:r>
          </a:p>
          <a:p>
            <a:pPr algn="just">
              <a:lnSpc>
                <a:spcPts val="1679"/>
              </a:lnSpc>
            </a:pPr>
            <a:endParaRPr lang="en-US" sz="1200">
              <a:solidFill>
                <a:srgbClr val="000000"/>
              </a:solidFill>
              <a:latin typeface="Arialle"/>
            </a:endParaRPr>
          </a:p>
          <a:p>
            <a:pPr algn="just">
              <a:lnSpc>
                <a:spcPts val="1679"/>
              </a:lnSpc>
            </a:pPr>
            <a:r>
              <a:rPr lang="en-US" sz="1200">
                <a:solidFill>
                  <a:srgbClr val="000000"/>
                </a:solidFill>
                <a:latin typeface="Arialle"/>
              </a:rPr>
              <a:t>5. </a:t>
            </a:r>
            <a:r>
              <a:rPr lang="en-US" sz="1200" err="1">
                <a:solidFill>
                  <a:srgbClr val="000000"/>
                </a:solidFill>
                <a:latin typeface="Arialle"/>
              </a:rPr>
              <a:t>Fundacja</a:t>
            </a:r>
            <a:r>
              <a:rPr lang="en-US" sz="1200">
                <a:solidFill>
                  <a:srgbClr val="000000"/>
                </a:solidFill>
                <a:latin typeface="Arialle"/>
              </a:rPr>
              <a:t> jako </a:t>
            </a:r>
            <a:r>
              <a:rPr lang="en-US" sz="1200" err="1">
                <a:solidFill>
                  <a:srgbClr val="000000"/>
                </a:solidFill>
                <a:latin typeface="Arialle"/>
              </a:rPr>
              <a:t>zleceniodawca</a:t>
            </a:r>
            <a:r>
              <a:rPr lang="en-US" sz="1200">
                <a:solidFill>
                  <a:srgbClr val="000000"/>
                </a:solidFill>
                <a:latin typeface="Arialle"/>
              </a:rPr>
              <a:t> </a:t>
            </a:r>
            <a:r>
              <a:rPr lang="en-US" sz="1200" err="1">
                <a:solidFill>
                  <a:srgbClr val="000000"/>
                </a:solidFill>
                <a:latin typeface="Arialle"/>
              </a:rPr>
              <a:t>lub</a:t>
            </a:r>
            <a:r>
              <a:rPr lang="en-US" sz="1200">
                <a:solidFill>
                  <a:srgbClr val="000000"/>
                </a:solidFill>
                <a:latin typeface="Arialle"/>
              </a:rPr>
              <a:t> </a:t>
            </a:r>
            <a:r>
              <a:rPr lang="en-US" sz="1200" err="1">
                <a:solidFill>
                  <a:srgbClr val="000000"/>
                </a:solidFill>
                <a:latin typeface="Arialle"/>
              </a:rPr>
              <a:t>organizator</a:t>
            </a:r>
            <a:r>
              <a:rPr lang="en-US" sz="1200">
                <a:solidFill>
                  <a:srgbClr val="000000"/>
                </a:solidFill>
                <a:latin typeface="Arialle"/>
              </a:rPr>
              <a:t> </a:t>
            </a:r>
            <a:r>
              <a:rPr lang="en-US" sz="1200" err="1">
                <a:solidFill>
                  <a:srgbClr val="000000"/>
                </a:solidFill>
                <a:latin typeface="Arialle"/>
              </a:rPr>
              <a:t>wolontariatu</a:t>
            </a:r>
            <a:r>
              <a:rPr lang="en-US" sz="1200">
                <a:solidFill>
                  <a:srgbClr val="000000"/>
                </a:solidFill>
                <a:latin typeface="Arialle"/>
              </a:rPr>
              <a:t> w </a:t>
            </a:r>
            <a:r>
              <a:rPr lang="en-US" sz="1200" err="1">
                <a:solidFill>
                  <a:srgbClr val="000000"/>
                </a:solidFill>
                <a:latin typeface="Arialle"/>
              </a:rPr>
              <a:t>sprawach</a:t>
            </a:r>
            <a:r>
              <a:rPr lang="en-US" sz="1200">
                <a:solidFill>
                  <a:srgbClr val="000000"/>
                </a:solidFill>
                <a:latin typeface="Arialle"/>
              </a:rPr>
              <a:t> </a:t>
            </a:r>
            <a:r>
              <a:rPr lang="en-US" sz="1200" err="1">
                <a:solidFill>
                  <a:srgbClr val="000000"/>
                </a:solidFill>
                <a:latin typeface="Arialle"/>
              </a:rPr>
              <a:t>naruszających</a:t>
            </a:r>
            <a:r>
              <a:rPr lang="en-US" sz="1200">
                <a:solidFill>
                  <a:srgbClr val="000000"/>
                </a:solidFill>
                <a:latin typeface="Arialle"/>
              </a:rPr>
              <a:t> </a:t>
            </a:r>
            <a:r>
              <a:rPr lang="en-US" sz="1200" err="1">
                <a:solidFill>
                  <a:srgbClr val="000000"/>
                </a:solidFill>
                <a:latin typeface="Arialle"/>
              </a:rPr>
              <a:t>prawa</a:t>
            </a:r>
            <a:r>
              <a:rPr lang="en-US" sz="1200">
                <a:solidFill>
                  <a:srgbClr val="000000"/>
                </a:solidFill>
                <a:latin typeface="Arialle"/>
              </a:rPr>
              <a:t> i </a:t>
            </a:r>
            <a:r>
              <a:rPr lang="en-US" sz="1200" err="1">
                <a:solidFill>
                  <a:srgbClr val="000000"/>
                </a:solidFill>
                <a:latin typeface="Arialle"/>
              </a:rPr>
              <a:t>bezpieczeństwo</a:t>
            </a:r>
            <a:r>
              <a:rPr lang="en-US" sz="1200">
                <a:solidFill>
                  <a:srgbClr val="000000"/>
                </a:solidFill>
                <a:latin typeface="Arialle"/>
              </a:rPr>
              <a:t> </a:t>
            </a:r>
            <a:r>
              <a:rPr lang="en-US" sz="1200" err="1">
                <a:solidFill>
                  <a:srgbClr val="000000"/>
                </a:solidFill>
                <a:latin typeface="Arialle"/>
              </a:rPr>
              <a:t>zleceniobiorców</a:t>
            </a:r>
            <a:r>
              <a:rPr lang="en-US" sz="1200">
                <a:solidFill>
                  <a:srgbClr val="000000"/>
                </a:solidFill>
                <a:latin typeface="Arialle"/>
              </a:rPr>
              <a:t> </a:t>
            </a:r>
            <a:r>
              <a:rPr lang="en-US" sz="1200" err="1">
                <a:solidFill>
                  <a:srgbClr val="000000"/>
                </a:solidFill>
                <a:latin typeface="Arialle"/>
              </a:rPr>
              <a:t>lub</a:t>
            </a:r>
            <a:r>
              <a:rPr lang="en-US" sz="1200">
                <a:solidFill>
                  <a:srgbClr val="000000"/>
                </a:solidFill>
                <a:latin typeface="Arialle"/>
              </a:rPr>
              <a:t> </a:t>
            </a:r>
            <a:r>
              <a:rPr lang="en-US" sz="1200" err="1">
                <a:solidFill>
                  <a:srgbClr val="000000"/>
                </a:solidFill>
                <a:latin typeface="Arialle"/>
              </a:rPr>
              <a:t>wolontariuszy</a:t>
            </a:r>
            <a:r>
              <a:rPr lang="en-US" sz="1200">
                <a:solidFill>
                  <a:srgbClr val="000000"/>
                </a:solidFill>
                <a:latin typeface="Arialle"/>
              </a:rPr>
              <a:t> </a:t>
            </a:r>
            <a:r>
              <a:rPr lang="en-US" sz="1200" err="1">
                <a:solidFill>
                  <a:srgbClr val="000000"/>
                </a:solidFill>
                <a:latin typeface="Arialle"/>
              </a:rPr>
              <a:t>zastosuje</a:t>
            </a:r>
            <a:r>
              <a:rPr lang="en-US" sz="1200">
                <a:solidFill>
                  <a:srgbClr val="000000"/>
                </a:solidFill>
                <a:latin typeface="Arialle"/>
              </a:rPr>
              <a:t> </a:t>
            </a:r>
            <a:r>
              <a:rPr lang="en-US" sz="1200" err="1">
                <a:solidFill>
                  <a:srgbClr val="000000"/>
                </a:solidFill>
                <a:latin typeface="Arialle"/>
              </a:rPr>
              <a:t>przepisy</a:t>
            </a:r>
            <a:r>
              <a:rPr lang="en-US" sz="1200">
                <a:solidFill>
                  <a:srgbClr val="000000"/>
                </a:solidFill>
                <a:latin typeface="Arialle"/>
              </a:rPr>
              <a:t> </a:t>
            </a:r>
            <a:r>
              <a:rPr lang="en-US" sz="1200" err="1">
                <a:solidFill>
                  <a:srgbClr val="000000"/>
                </a:solidFill>
                <a:latin typeface="Arialle"/>
              </a:rPr>
              <a:t>ustawy</a:t>
            </a:r>
            <a:r>
              <a:rPr lang="en-US" sz="1200">
                <a:solidFill>
                  <a:srgbClr val="000000"/>
                </a:solidFill>
                <a:latin typeface="Arialle"/>
              </a:rPr>
              <a:t> z </a:t>
            </a:r>
            <a:r>
              <a:rPr lang="en-US" sz="1200" err="1">
                <a:solidFill>
                  <a:srgbClr val="000000"/>
                </a:solidFill>
                <a:latin typeface="Arialle"/>
              </a:rPr>
              <a:t>dnia</a:t>
            </a:r>
            <a:r>
              <a:rPr lang="en-US" sz="1200">
                <a:solidFill>
                  <a:srgbClr val="000000"/>
                </a:solidFill>
                <a:latin typeface="Arialle"/>
              </a:rPr>
              <a:t> 23 </a:t>
            </a:r>
            <a:r>
              <a:rPr lang="en-US" sz="1200" err="1">
                <a:solidFill>
                  <a:srgbClr val="000000"/>
                </a:solidFill>
                <a:latin typeface="Arialle"/>
              </a:rPr>
              <a:t>kwietnia</a:t>
            </a:r>
            <a:r>
              <a:rPr lang="en-US" sz="1200">
                <a:solidFill>
                  <a:srgbClr val="000000"/>
                </a:solidFill>
                <a:latin typeface="Arialle"/>
              </a:rPr>
              <a:t> 1964 r. – </a:t>
            </a:r>
            <a:r>
              <a:rPr lang="en-US" sz="1200" err="1">
                <a:solidFill>
                  <a:srgbClr val="000000"/>
                </a:solidFill>
                <a:latin typeface="Arialle"/>
              </a:rPr>
              <a:t>Kodeks</a:t>
            </a:r>
            <a:r>
              <a:rPr lang="en-US" sz="1200">
                <a:solidFill>
                  <a:srgbClr val="000000"/>
                </a:solidFill>
                <a:latin typeface="Arialle"/>
              </a:rPr>
              <a:t> </a:t>
            </a:r>
            <a:r>
              <a:rPr lang="en-US" sz="1200" err="1">
                <a:solidFill>
                  <a:srgbClr val="000000"/>
                </a:solidFill>
                <a:latin typeface="Arialle"/>
              </a:rPr>
              <a:t>Cywilny</a:t>
            </a:r>
            <a:r>
              <a:rPr lang="en-US" sz="1200">
                <a:solidFill>
                  <a:srgbClr val="000000"/>
                </a:solidFill>
                <a:latin typeface="Arialle"/>
              </a:rPr>
              <a:t> </a:t>
            </a:r>
            <a:r>
              <a:rPr lang="en-US" sz="1200" err="1">
                <a:solidFill>
                  <a:srgbClr val="000000"/>
                </a:solidFill>
                <a:latin typeface="Arialle"/>
              </a:rPr>
              <a:t>lub</a:t>
            </a:r>
            <a:r>
              <a:rPr lang="en-US" sz="1200">
                <a:solidFill>
                  <a:srgbClr val="000000"/>
                </a:solidFill>
                <a:latin typeface="Arialle"/>
              </a:rPr>
              <a:t> </a:t>
            </a:r>
            <a:r>
              <a:rPr lang="en-US" sz="1200" err="1">
                <a:solidFill>
                  <a:srgbClr val="000000"/>
                </a:solidFill>
                <a:latin typeface="Arialle"/>
              </a:rPr>
              <a:t>odwoła</a:t>
            </a:r>
            <a:r>
              <a:rPr lang="en-US" sz="1200">
                <a:solidFill>
                  <a:srgbClr val="000000"/>
                </a:solidFill>
                <a:latin typeface="Arialle"/>
              </a:rPr>
              <a:t> się do </a:t>
            </a:r>
            <a:r>
              <a:rPr lang="en-US" sz="1200" err="1">
                <a:solidFill>
                  <a:srgbClr val="000000"/>
                </a:solidFill>
                <a:latin typeface="Arialle"/>
              </a:rPr>
              <a:t>Ustawy</a:t>
            </a:r>
            <a:r>
              <a:rPr lang="en-US" sz="1200">
                <a:solidFill>
                  <a:srgbClr val="000000"/>
                </a:solidFill>
                <a:latin typeface="Arialle"/>
              </a:rPr>
              <a:t> o </a:t>
            </a:r>
            <a:r>
              <a:rPr lang="en-US" sz="1200" err="1">
                <a:solidFill>
                  <a:srgbClr val="000000"/>
                </a:solidFill>
                <a:latin typeface="Arialle"/>
              </a:rPr>
              <a:t>działalności</a:t>
            </a:r>
            <a:r>
              <a:rPr lang="en-US" sz="1200">
                <a:solidFill>
                  <a:srgbClr val="000000"/>
                </a:solidFill>
                <a:latin typeface="Arialle"/>
              </a:rPr>
              <a:t> </a:t>
            </a:r>
            <a:r>
              <a:rPr lang="en-US" sz="1200" err="1">
                <a:solidFill>
                  <a:srgbClr val="000000"/>
                </a:solidFill>
                <a:latin typeface="Arialle"/>
              </a:rPr>
              <a:t>pożytku</a:t>
            </a:r>
            <a:r>
              <a:rPr lang="en-US" sz="1200">
                <a:solidFill>
                  <a:srgbClr val="000000"/>
                </a:solidFill>
                <a:latin typeface="Arialle"/>
              </a:rPr>
              <a:t> </a:t>
            </a:r>
            <a:r>
              <a:rPr lang="en-US" sz="1200" err="1">
                <a:solidFill>
                  <a:srgbClr val="000000"/>
                </a:solidFill>
                <a:latin typeface="Arialle"/>
              </a:rPr>
              <a:t>publicznego</a:t>
            </a:r>
            <a:r>
              <a:rPr lang="en-US" sz="1200">
                <a:solidFill>
                  <a:srgbClr val="000000"/>
                </a:solidFill>
                <a:latin typeface="Arialle"/>
              </a:rPr>
              <a:t> i o </a:t>
            </a:r>
            <a:r>
              <a:rPr lang="en-US" sz="1200" err="1">
                <a:solidFill>
                  <a:srgbClr val="000000"/>
                </a:solidFill>
                <a:latin typeface="Arialle"/>
              </a:rPr>
              <a:t>wolontariacie</a:t>
            </a:r>
            <a:r>
              <a:rPr lang="en-US" sz="1200">
                <a:solidFill>
                  <a:srgbClr val="000000"/>
                </a:solidFill>
                <a:latin typeface="Arialle"/>
              </a:rPr>
              <a:t> z </a:t>
            </a:r>
            <a:r>
              <a:rPr lang="en-US" sz="1200" err="1">
                <a:solidFill>
                  <a:srgbClr val="000000"/>
                </a:solidFill>
                <a:latin typeface="Arialle"/>
              </a:rPr>
              <a:t>dnia</a:t>
            </a:r>
            <a:r>
              <a:rPr lang="en-US" sz="1200">
                <a:solidFill>
                  <a:srgbClr val="000000"/>
                </a:solidFill>
                <a:latin typeface="Arialle"/>
              </a:rPr>
              <a:t> 24 </a:t>
            </a:r>
            <a:r>
              <a:rPr lang="en-US" sz="1200" err="1">
                <a:solidFill>
                  <a:srgbClr val="000000"/>
                </a:solidFill>
                <a:latin typeface="Arialle"/>
              </a:rPr>
              <a:t>kwietnia</a:t>
            </a:r>
            <a:r>
              <a:rPr lang="en-US" sz="1200">
                <a:solidFill>
                  <a:srgbClr val="000000"/>
                </a:solidFill>
                <a:latin typeface="Arialle"/>
              </a:rPr>
              <a:t> 2003 r. </a:t>
            </a:r>
          </a:p>
        </p:txBody>
      </p:sp>
      <p:grpSp>
        <p:nvGrpSpPr>
          <p:cNvPr id="2" name="Group 2"/>
          <p:cNvGrpSpPr/>
          <p:nvPr/>
        </p:nvGrpSpPr>
        <p:grpSpPr>
          <a:xfrm>
            <a:off x="286371" y="1108887"/>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 y="1375135"/>
            <a:ext cx="7556501"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0"/>
            <a:ext cx="7556500" cy="986913"/>
            <a:chOff x="0" y="0"/>
            <a:chExt cx="2805794" cy="353687"/>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521376" y="2530164"/>
            <a:ext cx="6552413" cy="788797"/>
          </a:xfrm>
          <a:prstGeom prst="rect">
            <a:avLst/>
          </a:prstGeom>
        </p:spPr>
        <p:txBody>
          <a:bodyPr lIns="0" tIns="0" rIns="0" bIns="0" rtlCol="0" anchor="t">
            <a:spAutoFit/>
          </a:bodyPr>
          <a:lstStyle/>
          <a:p>
            <a:pPr algn="ctr">
              <a:lnSpc>
                <a:spcPts val="1273"/>
              </a:lnSpc>
            </a:pPr>
            <a:endParaRPr/>
          </a:p>
          <a:p>
            <a:pPr algn="ctr">
              <a:lnSpc>
                <a:spcPts val="1273"/>
              </a:lnSpc>
            </a:pPr>
            <a:endParaRPr/>
          </a:p>
          <a:p>
            <a:pPr algn="ctr">
              <a:lnSpc>
                <a:spcPts val="1273"/>
              </a:lnSpc>
            </a:pPr>
            <a:r>
              <a:rPr lang="en-US" sz="1299" spc="-51">
                <a:solidFill>
                  <a:srgbClr val="000000"/>
                </a:solidFill>
                <a:latin typeface="Arimo Bold"/>
              </a:rPr>
              <a:t>PROCEDURA PRZECIWDZIAŁANIA ZJAWISKOM NIEPOŻĄDANYM </a:t>
            </a:r>
          </a:p>
          <a:p>
            <a:pPr algn="ctr">
              <a:lnSpc>
                <a:spcPts val="1273"/>
              </a:lnSpc>
            </a:pPr>
            <a:r>
              <a:rPr lang="en-US" sz="1299" spc="-51">
                <a:solidFill>
                  <a:srgbClr val="000000"/>
                </a:solidFill>
                <a:latin typeface="Arimo Bold"/>
              </a:rPr>
              <a:t>W ZATRUDNIENIU/ZLECENIU LUB ZAANGAŻOWANIU WOLONTARYJNYM</a:t>
            </a:r>
          </a:p>
          <a:p>
            <a:pPr algn="ctr">
              <a:lnSpc>
                <a:spcPts val="1273"/>
              </a:lnSpc>
            </a:pPr>
            <a:r>
              <a:rPr lang="en-US" sz="1299" spc="-51">
                <a:solidFill>
                  <a:srgbClr val="000000"/>
                </a:solidFill>
                <a:latin typeface="Arimo Bold"/>
              </a:rPr>
              <a:t>W FUNDACJI „.....................................................”</a:t>
            </a: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964780" y="1639476"/>
            <a:ext cx="5630441" cy="209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Fundacji bez Rady – pełna wersja</a:t>
            </a:r>
          </a:p>
        </p:txBody>
      </p:sp>
      <p:sp>
        <p:nvSpPr>
          <p:cNvPr id="18" name="TextBox 18"/>
          <p:cNvSpPr txBox="1"/>
          <p:nvPr/>
        </p:nvSpPr>
        <p:spPr>
          <a:xfrm>
            <a:off x="5440012" y="3131769"/>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19" name="TextBox 19"/>
          <p:cNvSpPr txBox="1"/>
          <p:nvPr/>
        </p:nvSpPr>
        <p:spPr>
          <a:xfrm>
            <a:off x="545329" y="2293569"/>
            <a:ext cx="5114022" cy="180975"/>
          </a:xfrm>
          <a:prstGeom prst="rect">
            <a:avLst/>
          </a:prstGeom>
        </p:spPr>
        <p:txBody>
          <a:bodyPr lIns="0" tIns="0" rIns="0" bIns="0" rtlCol="0" anchor="t">
            <a:spAutoFit/>
          </a:bodyPr>
          <a:lstStyle/>
          <a:p>
            <a:pPr>
              <a:lnSpc>
                <a:spcPts val="1320"/>
              </a:lnSpc>
              <a:spcBef>
                <a:spcPct val="0"/>
              </a:spcBef>
            </a:pPr>
            <a:r>
              <a:rPr lang="en-US" sz="1100" spc="-44">
                <a:solidFill>
                  <a:srgbClr val="34414A"/>
                </a:solidFill>
                <a:latin typeface="Arimo"/>
              </a:rPr>
              <a:t>Załącznik do Uchwały Zarządu Fundacji z dnia.....................................</a:t>
            </a:r>
          </a:p>
        </p:txBody>
      </p:sp>
      <p:sp>
        <p:nvSpPr>
          <p:cNvPr id="20" name="TextBox 20"/>
          <p:cNvSpPr txBox="1"/>
          <p:nvPr/>
        </p:nvSpPr>
        <p:spPr>
          <a:xfrm>
            <a:off x="2758605" y="3379669"/>
            <a:ext cx="2125861" cy="923925"/>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a:t>
            </a:r>
          </a:p>
          <a:p>
            <a:pPr algn="ctr">
              <a:lnSpc>
                <a:spcPts val="1439"/>
              </a:lnSpc>
            </a:pPr>
            <a:r>
              <a:rPr lang="en-US" sz="1200" spc="-48">
                <a:solidFill>
                  <a:srgbClr val="000000"/>
                </a:solidFill>
                <a:latin typeface="Arimo Bold"/>
              </a:rPr>
              <a:t>POSTANOWIENIA OGÓLNE</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§1</a:t>
            </a:r>
          </a:p>
          <a:p>
            <a:pPr algn="ctr">
              <a:lnSpc>
                <a:spcPts val="1439"/>
              </a:lnSpc>
              <a:spcBef>
                <a:spcPct val="0"/>
              </a:spcBef>
            </a:pPr>
            <a:r>
              <a:rPr lang="en-US" sz="1200" spc="-48">
                <a:solidFill>
                  <a:srgbClr val="000000"/>
                </a:solidFill>
                <a:latin typeface="Arimo Bold"/>
              </a:rPr>
              <a:t>Cel i zakres działania Procedury</a:t>
            </a: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74</a:t>
            </a:r>
          </a:p>
        </p:txBody>
      </p:sp>
      <p:sp>
        <p:nvSpPr>
          <p:cNvPr id="24" name="TextBox 24"/>
          <p:cNvSpPr txBox="1"/>
          <p:nvPr/>
        </p:nvSpPr>
        <p:spPr>
          <a:xfrm>
            <a:off x="4058397" y="4435802"/>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25" name="TextBox 25"/>
          <p:cNvSpPr txBox="1"/>
          <p:nvPr/>
        </p:nvSpPr>
        <p:spPr>
          <a:xfrm>
            <a:off x="4012493" y="5278183"/>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26" name="TextBox 26"/>
          <p:cNvSpPr txBox="1"/>
          <p:nvPr/>
        </p:nvSpPr>
        <p:spPr>
          <a:xfrm>
            <a:off x="3168650" y="6364257"/>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27" name="TextBox 29">
            <a:extLst>
              <a:ext uri="{FF2B5EF4-FFF2-40B4-BE49-F238E27FC236}">
                <a16:creationId xmlns:a16="http://schemas.microsoft.com/office/drawing/2014/main" id="{2E37BBA0-A1E7-2AA1-F9B4-B8A5D33FE26E}"/>
              </a:ext>
            </a:extLst>
          </p:cNvPr>
          <p:cNvSpPr txBox="1"/>
          <p:nvPr/>
        </p:nvSpPr>
        <p:spPr>
          <a:xfrm>
            <a:off x="594512" y="9523140"/>
            <a:ext cx="1392236" cy="164100"/>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28" name="TextBox 30">
            <a:extLst>
              <a:ext uri="{FF2B5EF4-FFF2-40B4-BE49-F238E27FC236}">
                <a16:creationId xmlns:a16="http://schemas.microsoft.com/office/drawing/2014/main" id="{3736C360-6872-1146-84AF-354F339FB778}"/>
              </a:ext>
            </a:extLst>
          </p:cNvPr>
          <p:cNvSpPr txBox="1"/>
          <p:nvPr/>
        </p:nvSpPr>
        <p:spPr>
          <a:xfrm>
            <a:off x="497422" y="954219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08887"/>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723794" y="3034431"/>
            <a:ext cx="5297483"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wspieranie działań sprzyjających budowaniu pozytywnych relacji między pracownikami/zleceniobiorcami/ wolontariuszami;</a:t>
            </a:r>
          </a:p>
          <a:p>
            <a:pPr algn="just">
              <a:lnSpc>
                <a:spcPts val="1679"/>
              </a:lnSpc>
            </a:pPr>
            <a:endParaRPr lang="en-US" sz="1200">
              <a:solidFill>
                <a:srgbClr val="000000"/>
              </a:solidFill>
              <a:latin typeface="Arimo"/>
            </a:endParaRPr>
          </a:p>
        </p:txBody>
      </p:sp>
      <p:sp>
        <p:nvSpPr>
          <p:cNvPr id="15" name="TextBox 15"/>
          <p:cNvSpPr txBox="1"/>
          <p:nvPr/>
        </p:nvSpPr>
        <p:spPr>
          <a:xfrm>
            <a:off x="1546742" y="3034431"/>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a. </a:t>
            </a:r>
          </a:p>
        </p:txBody>
      </p:sp>
      <p:sp>
        <p:nvSpPr>
          <p:cNvPr id="16" name="TextBox 16"/>
          <p:cNvSpPr txBox="1"/>
          <p:nvPr/>
        </p:nvSpPr>
        <p:spPr>
          <a:xfrm>
            <a:off x="1546742" y="3522494"/>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b.</a:t>
            </a:r>
          </a:p>
        </p:txBody>
      </p:sp>
      <p:sp>
        <p:nvSpPr>
          <p:cNvPr id="17" name="TextBox 17"/>
          <p:cNvSpPr txBox="1"/>
          <p:nvPr/>
        </p:nvSpPr>
        <p:spPr>
          <a:xfrm>
            <a:off x="1723794" y="3522494"/>
            <a:ext cx="5297483"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budowanie poczucia odpowiedzialności wśród pracowników/zleceniobiorców/wolontariuszy za poprawną komunikację oraz dobrą współpracę;</a:t>
            </a:r>
          </a:p>
        </p:txBody>
      </p:sp>
      <p:sp>
        <p:nvSpPr>
          <p:cNvPr id="18" name="TextBox 18"/>
          <p:cNvSpPr txBox="1"/>
          <p:nvPr/>
        </p:nvSpPr>
        <p:spPr>
          <a:xfrm>
            <a:off x="1546742" y="4207342"/>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c.</a:t>
            </a:r>
          </a:p>
        </p:txBody>
      </p:sp>
      <p:sp>
        <p:nvSpPr>
          <p:cNvPr id="19" name="TextBox 19"/>
          <p:cNvSpPr txBox="1"/>
          <p:nvPr/>
        </p:nvSpPr>
        <p:spPr>
          <a:xfrm>
            <a:off x="1723794" y="4225916"/>
            <a:ext cx="5297483"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uświadamianie pracownikom/zleceniobiorcom/wolontariuszom negatywnych skutków działań dyskryminujących i mobbingowych;</a:t>
            </a:r>
          </a:p>
          <a:p>
            <a:pPr algn="just">
              <a:lnSpc>
                <a:spcPts val="1679"/>
              </a:lnSpc>
            </a:pPr>
            <a:endParaRPr lang="en-US" sz="1200">
              <a:solidFill>
                <a:srgbClr val="000000"/>
              </a:solidFill>
              <a:latin typeface="Arimo"/>
            </a:endParaRPr>
          </a:p>
        </p:txBody>
      </p:sp>
      <p:sp>
        <p:nvSpPr>
          <p:cNvPr id="20" name="TextBox 20"/>
          <p:cNvSpPr txBox="1"/>
          <p:nvPr/>
        </p:nvSpPr>
        <p:spPr>
          <a:xfrm>
            <a:off x="1546742" y="4734551"/>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d.</a:t>
            </a:r>
          </a:p>
        </p:txBody>
      </p:sp>
      <p:sp>
        <p:nvSpPr>
          <p:cNvPr id="21" name="TextBox 21"/>
          <p:cNvSpPr txBox="1"/>
          <p:nvPr/>
        </p:nvSpPr>
        <p:spPr>
          <a:xfrm>
            <a:off x="1723794" y="4740656"/>
            <a:ext cx="5297483" cy="8458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ochronę pracowników/zleceniobiorców/wolontariuszy przed dyskryminacją                     i mobbingiem w miejscu pracy/zaangażowania, bez względu na charakter wykonywanej pracy/zaangażowania lub zakres wykonywanych czynności;</a:t>
            </a:r>
          </a:p>
          <a:p>
            <a:pPr algn="just">
              <a:lnSpc>
                <a:spcPts val="1679"/>
              </a:lnSpc>
            </a:pPr>
            <a:endParaRPr lang="en-US" sz="1200">
              <a:solidFill>
                <a:srgbClr val="000000"/>
              </a:solidFill>
              <a:latin typeface="Arimo"/>
            </a:endParaRPr>
          </a:p>
        </p:txBody>
      </p:sp>
      <p:sp>
        <p:nvSpPr>
          <p:cNvPr id="22" name="TextBox 22"/>
          <p:cNvSpPr txBox="1"/>
          <p:nvPr/>
        </p:nvSpPr>
        <p:spPr>
          <a:xfrm>
            <a:off x="1546742" y="5475596"/>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e.</a:t>
            </a:r>
          </a:p>
        </p:txBody>
      </p:sp>
      <p:sp>
        <p:nvSpPr>
          <p:cNvPr id="23" name="TextBox 23"/>
          <p:cNvSpPr txBox="1"/>
          <p:nvPr/>
        </p:nvSpPr>
        <p:spPr>
          <a:xfrm>
            <a:off x="1546742" y="6015968"/>
            <a:ext cx="177052" cy="217170"/>
          </a:xfrm>
          <a:prstGeom prst="rect">
            <a:avLst/>
          </a:prstGeom>
        </p:spPr>
        <p:txBody>
          <a:bodyPr lIns="0" tIns="0" rIns="0" bIns="0" rtlCol="0" anchor="t">
            <a:spAutoFit/>
          </a:bodyPr>
          <a:lstStyle/>
          <a:p>
            <a:pPr algn="l">
              <a:lnSpc>
                <a:spcPts val="1679"/>
              </a:lnSpc>
            </a:pPr>
            <a:r>
              <a:rPr lang="en-US" sz="1200">
                <a:solidFill>
                  <a:srgbClr val="000000"/>
                </a:solidFill>
                <a:latin typeface="Arimo"/>
              </a:rPr>
              <a:t>f.</a:t>
            </a:r>
          </a:p>
        </p:txBody>
      </p:sp>
      <p:sp>
        <p:nvSpPr>
          <p:cNvPr id="24" name="TextBox 24"/>
          <p:cNvSpPr txBox="1"/>
          <p:nvPr/>
        </p:nvSpPr>
        <p:spPr>
          <a:xfrm>
            <a:off x="1723794" y="6015968"/>
            <a:ext cx="5297483" cy="426720"/>
          </a:xfrm>
          <a:prstGeom prst="rect">
            <a:avLst/>
          </a:prstGeom>
        </p:spPr>
        <p:txBody>
          <a:bodyPr lIns="0" tIns="0" rIns="0" bIns="0" rtlCol="0" anchor="t">
            <a:spAutoFit/>
          </a:bodyPr>
          <a:lstStyle/>
          <a:p>
            <a:pPr algn="just">
              <a:lnSpc>
                <a:spcPts val="1679"/>
              </a:lnSpc>
            </a:pPr>
            <a:r>
              <a:rPr lang="en-US" sz="1200" err="1">
                <a:solidFill>
                  <a:srgbClr val="000000"/>
                </a:solidFill>
                <a:latin typeface="Arimo"/>
              </a:rPr>
              <a:t>pomoc</a:t>
            </a:r>
            <a:r>
              <a:rPr lang="en-US" sz="1200">
                <a:solidFill>
                  <a:srgbClr val="000000"/>
                </a:solidFill>
                <a:latin typeface="Arimo"/>
              </a:rPr>
              <a:t> i</a:t>
            </a:r>
            <a:r>
              <a:rPr lang="pl-PL" sz="1200">
                <a:solidFill>
                  <a:srgbClr val="000000"/>
                </a:solidFill>
                <a:latin typeface="Arimo"/>
              </a:rPr>
              <a:t> </a:t>
            </a:r>
            <a:r>
              <a:rPr lang="en-US" sz="1200" err="1">
                <a:solidFill>
                  <a:srgbClr val="000000"/>
                </a:solidFill>
                <a:latin typeface="Arimo"/>
              </a:rPr>
              <a:t>wsparcie</a:t>
            </a:r>
            <a:r>
              <a:rPr lang="en-US" sz="1200">
                <a:solidFill>
                  <a:srgbClr val="000000"/>
                </a:solidFill>
                <a:latin typeface="Arimo"/>
              </a:rPr>
              <a:t> </a:t>
            </a:r>
            <a:r>
              <a:rPr lang="en-US" sz="1200" err="1">
                <a:solidFill>
                  <a:srgbClr val="000000"/>
                </a:solidFill>
                <a:latin typeface="Arimo"/>
              </a:rPr>
              <a:t>pracownikom</a:t>
            </a:r>
            <a:r>
              <a:rPr lang="en-US" sz="1200">
                <a:solidFill>
                  <a:srgbClr val="000000"/>
                </a:solidFill>
                <a:latin typeface="Arimo"/>
              </a:rPr>
              <a:t>/</a:t>
            </a:r>
            <a:r>
              <a:rPr lang="en-US" sz="1200" err="1">
                <a:solidFill>
                  <a:srgbClr val="000000"/>
                </a:solidFill>
                <a:latin typeface="Arimo"/>
              </a:rPr>
              <a:t>zleceniobiorcom</a:t>
            </a:r>
            <a:r>
              <a:rPr lang="en-US" sz="1200">
                <a:solidFill>
                  <a:srgbClr val="000000"/>
                </a:solidFill>
                <a:latin typeface="Arimo"/>
              </a:rPr>
              <a:t>/</a:t>
            </a:r>
            <a:r>
              <a:rPr lang="en-US" sz="1200" err="1">
                <a:solidFill>
                  <a:srgbClr val="000000"/>
                </a:solidFill>
                <a:latin typeface="Arimo"/>
              </a:rPr>
              <a:t>wolontariuszom</a:t>
            </a:r>
            <a:r>
              <a:rPr lang="en-US" sz="1200">
                <a:solidFill>
                  <a:srgbClr val="000000"/>
                </a:solidFill>
                <a:latin typeface="Arimo"/>
              </a:rPr>
              <a:t> </a:t>
            </a:r>
            <a:r>
              <a:rPr lang="en-US" sz="1200" err="1">
                <a:solidFill>
                  <a:srgbClr val="000000"/>
                </a:solidFill>
                <a:latin typeface="Arimo"/>
              </a:rPr>
              <a:t>zgłaszającym</a:t>
            </a:r>
            <a:r>
              <a:rPr lang="en-US" sz="1200">
                <a:solidFill>
                  <a:srgbClr val="000000"/>
                </a:solidFill>
                <a:latin typeface="Arimo"/>
              </a:rPr>
              <a:t> </a:t>
            </a:r>
            <a:r>
              <a:rPr lang="en-US" sz="1200" err="1">
                <a:solidFill>
                  <a:srgbClr val="000000"/>
                </a:solidFill>
                <a:latin typeface="Arimo"/>
              </a:rPr>
              <a:t>obawę</a:t>
            </a:r>
            <a:r>
              <a:rPr lang="en-US" sz="1200">
                <a:solidFill>
                  <a:srgbClr val="000000"/>
                </a:solidFill>
                <a:latin typeface="Arimo"/>
              </a:rPr>
              <a:t> </a:t>
            </a:r>
            <a:r>
              <a:rPr lang="en-US" sz="1200" err="1">
                <a:solidFill>
                  <a:srgbClr val="000000"/>
                </a:solidFill>
                <a:latin typeface="Arimo"/>
              </a:rPr>
              <a:t>naruszenia</a:t>
            </a:r>
            <a:r>
              <a:rPr lang="en-US" sz="1200">
                <a:solidFill>
                  <a:srgbClr val="000000"/>
                </a:solidFill>
                <a:latin typeface="Arimo"/>
              </a:rPr>
              <a:t> ich </a:t>
            </a:r>
            <a:r>
              <a:rPr lang="en-US" sz="1200" err="1">
                <a:solidFill>
                  <a:srgbClr val="000000"/>
                </a:solidFill>
                <a:latin typeface="Arimo"/>
              </a:rPr>
              <a:t>godności</a:t>
            </a:r>
            <a:r>
              <a:rPr lang="en-US" sz="1200">
                <a:solidFill>
                  <a:srgbClr val="000000"/>
                </a:solidFill>
                <a:latin typeface="Arimo"/>
              </a:rPr>
              <a:t>.</a:t>
            </a:r>
          </a:p>
        </p:txBody>
      </p:sp>
      <p:sp>
        <p:nvSpPr>
          <p:cNvPr id="25" name="TextBox 25"/>
          <p:cNvSpPr txBox="1"/>
          <p:nvPr/>
        </p:nvSpPr>
        <p:spPr>
          <a:xfrm>
            <a:off x="3631602" y="6586855"/>
            <a:ext cx="680048" cy="359073"/>
          </a:xfrm>
          <a:prstGeom prst="rect">
            <a:avLst/>
          </a:prstGeom>
        </p:spPr>
        <p:txBody>
          <a:bodyPr wrap="square"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err="1">
                <a:solidFill>
                  <a:srgbClr val="000000"/>
                </a:solidFill>
                <a:latin typeface="Arimo Bold"/>
              </a:rPr>
              <a:t>Definicje</a:t>
            </a:r>
            <a:endParaRPr lang="en-US" sz="1200" spc="-48">
              <a:solidFill>
                <a:srgbClr val="000000"/>
              </a:solidFill>
              <a:latin typeface="Arimo Bold"/>
            </a:endParaRPr>
          </a:p>
        </p:txBody>
      </p:sp>
      <p:sp>
        <p:nvSpPr>
          <p:cNvPr id="26" name="TextBox 26"/>
          <p:cNvSpPr txBox="1"/>
          <p:nvPr/>
        </p:nvSpPr>
        <p:spPr>
          <a:xfrm>
            <a:off x="1133952" y="7225030"/>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27" name="TextBox 27"/>
          <p:cNvSpPr txBox="1"/>
          <p:nvPr/>
        </p:nvSpPr>
        <p:spPr>
          <a:xfrm>
            <a:off x="679033" y="7569222"/>
            <a:ext cx="6341337" cy="18288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r>
              <a:rPr lang="en-US" sz="1200" spc="-48">
                <a:solidFill>
                  <a:srgbClr val="000000"/>
                </a:solidFill>
                <a:latin typeface="Arimo Bold"/>
              </a:rPr>
              <a:t> „Kodeks pracy” lub „KP” </a:t>
            </a:r>
            <a:r>
              <a:rPr lang="en-US" sz="1200" spc="-48">
                <a:solidFill>
                  <a:srgbClr val="000000"/>
                </a:solidFill>
                <a:latin typeface="Arimo"/>
              </a:rPr>
              <a:t>–</a:t>
            </a:r>
            <a:r>
              <a:rPr lang="en-US" sz="1200" spc="-48">
                <a:solidFill>
                  <a:srgbClr val="000000"/>
                </a:solidFill>
                <a:latin typeface="Arimo Bold"/>
              </a:rPr>
              <a:t> </a:t>
            </a:r>
            <a:r>
              <a:rPr lang="en-US" sz="1200" spc="-48">
                <a:solidFill>
                  <a:srgbClr val="000000"/>
                </a:solidFill>
                <a:latin typeface="Arimo"/>
              </a:rPr>
              <a:t>obowiązujący akt normatywny uchwalony 26 czerwca 1974 r. jako Kodeks pracy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a:t>
            </a:r>
            <a:r>
              <a:rPr lang="en-US" sz="1200" spc="-48">
                <a:solidFill>
                  <a:srgbClr val="000000"/>
                </a:solidFill>
                <a:latin typeface="Arimo Bold"/>
              </a:rPr>
              <a:t> „Kodeks cywilny” </a:t>
            </a:r>
            <a:r>
              <a:rPr lang="en-US" sz="1200" spc="-48">
                <a:solidFill>
                  <a:srgbClr val="000000"/>
                </a:solidFill>
                <a:latin typeface="Arimo"/>
              </a:rPr>
              <a:t>– obowiązujący akt normatywny uchwalony  23 kwietnia 1964 r. jako Kodeks cywilny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„Ustawa o działalności pożytku publicznego i o wolontariacie”</a:t>
            </a:r>
            <a:r>
              <a:rPr lang="en-US" sz="1200" spc="-48">
                <a:solidFill>
                  <a:srgbClr val="000000"/>
                </a:solidFill>
                <a:latin typeface="Arimo"/>
              </a:rPr>
              <a:t> Ustawa z dnia 24 kwietnia 2003 r., regulująca działalność pożytku publicznego, w tym organizacji pożytku publicznego, oraz sposób sprawowania nadzoru nad działalnością pożytku publicznego;</a:t>
            </a: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1723794" y="5493998"/>
            <a:ext cx="5297483"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ograniczanie i eliminowanie konfliktów naruszających zasady współżycia społecznego oraz ich szkodliwych następstw;</a:t>
            </a:r>
          </a:p>
        </p:txBody>
      </p:sp>
      <p:sp>
        <p:nvSpPr>
          <p:cNvPr id="29" name="TextBox 29"/>
          <p:cNvSpPr txBox="1"/>
          <p:nvPr/>
        </p:nvSpPr>
        <p:spPr>
          <a:xfrm>
            <a:off x="594512" y="9523140"/>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30" name="TextBox 30"/>
          <p:cNvSpPr txBox="1"/>
          <p:nvPr/>
        </p:nvSpPr>
        <p:spPr>
          <a:xfrm>
            <a:off x="497422" y="954219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1" name="TextBox 3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75</a:t>
            </a:r>
          </a:p>
        </p:txBody>
      </p:sp>
      <p:sp>
        <p:nvSpPr>
          <p:cNvPr id="32" name="TextBox 32"/>
          <p:cNvSpPr txBox="1"/>
          <p:nvPr/>
        </p:nvSpPr>
        <p:spPr>
          <a:xfrm>
            <a:off x="594512" y="1198485"/>
            <a:ext cx="6425858" cy="1724639"/>
          </a:xfrm>
          <a:prstGeom prst="rect">
            <a:avLst/>
          </a:prstGeom>
        </p:spPr>
        <p:txBody>
          <a:bodyPr lIns="0" tIns="0" rIns="0" bIns="0" rtlCol="0" anchor="t">
            <a:spAutoFit/>
          </a:bodyPr>
          <a:lstStyle/>
          <a:p>
            <a:pPr algn="just">
              <a:lnSpc>
                <a:spcPts val="1679"/>
              </a:lnSpc>
            </a:pPr>
            <a:r>
              <a:rPr lang="en-US" sz="1200">
                <a:solidFill>
                  <a:srgbClr val="000000"/>
                </a:solidFill>
                <a:latin typeface="Arimo"/>
              </a:rPr>
              <a:t>6. </a:t>
            </a:r>
            <a:r>
              <a:rPr lang="en-US" sz="1200" err="1">
                <a:solidFill>
                  <a:srgbClr val="000000"/>
                </a:solidFill>
                <a:latin typeface="Arimo"/>
              </a:rPr>
              <a:t>Fundacja</a:t>
            </a:r>
            <a:r>
              <a:rPr lang="en-US" sz="1200">
                <a:solidFill>
                  <a:srgbClr val="000000"/>
                </a:solidFill>
                <a:latin typeface="Arimo"/>
              </a:rPr>
              <a:t> „.....................................................” </a:t>
            </a:r>
            <a:r>
              <a:rPr lang="pl-PL" sz="1200">
                <a:solidFill>
                  <a:srgbClr val="000000"/>
                </a:solidFill>
                <a:latin typeface="Arimo"/>
              </a:rPr>
              <a:t> </a:t>
            </a:r>
            <a:r>
              <a:rPr lang="en-US" sz="1200" err="1">
                <a:solidFill>
                  <a:srgbClr val="000000"/>
                </a:solidFill>
                <a:latin typeface="Arimo"/>
              </a:rPr>
              <a:t>dzięki</a:t>
            </a:r>
            <a:r>
              <a:rPr lang="en-US" sz="1200">
                <a:solidFill>
                  <a:srgbClr val="000000"/>
                </a:solidFill>
                <a:latin typeface="Arimo"/>
              </a:rPr>
              <a:t> </a:t>
            </a:r>
            <a:r>
              <a:rPr lang="en-US" sz="1200" err="1">
                <a:solidFill>
                  <a:srgbClr val="000000"/>
                </a:solidFill>
                <a:latin typeface="Arimo"/>
              </a:rPr>
              <a:t>wdrożeniu</a:t>
            </a:r>
            <a:r>
              <a:rPr lang="en-US" sz="1200">
                <a:solidFill>
                  <a:srgbClr val="000000"/>
                </a:solidFill>
                <a:latin typeface="Arimo"/>
              </a:rPr>
              <a:t> </a:t>
            </a:r>
            <a:r>
              <a:rPr lang="en-US" sz="1200" err="1">
                <a:solidFill>
                  <a:srgbClr val="000000"/>
                </a:solidFill>
                <a:latin typeface="Arimo"/>
              </a:rPr>
              <a:t>Procedury</a:t>
            </a:r>
            <a:r>
              <a:rPr lang="en-US" sz="1200">
                <a:solidFill>
                  <a:srgbClr val="000000"/>
                </a:solidFill>
                <a:latin typeface="Arimo"/>
              </a:rPr>
              <a:t> </a:t>
            </a:r>
            <a:r>
              <a:rPr lang="en-US" sz="1200" err="1">
                <a:solidFill>
                  <a:srgbClr val="000000"/>
                </a:solidFill>
                <a:latin typeface="Arimo"/>
              </a:rPr>
              <a:t>potępia</a:t>
            </a:r>
            <a:r>
              <a:rPr lang="en-US" sz="1200">
                <a:solidFill>
                  <a:srgbClr val="000000"/>
                </a:solidFill>
                <a:latin typeface="Arimo"/>
              </a:rPr>
              <a:t> i </a:t>
            </a:r>
            <a:r>
              <a:rPr lang="en-US" sz="1200" err="1">
                <a:solidFill>
                  <a:srgbClr val="000000"/>
                </a:solidFill>
                <a:latin typeface="Arimo"/>
              </a:rPr>
              <a:t>uznaje</a:t>
            </a:r>
            <a:r>
              <a:rPr lang="en-US" sz="1200">
                <a:solidFill>
                  <a:srgbClr val="000000"/>
                </a:solidFill>
                <a:latin typeface="Arimo"/>
              </a:rPr>
              <a:t> za </a:t>
            </a:r>
            <a:r>
              <a:rPr lang="en-US" sz="1200" err="1">
                <a:solidFill>
                  <a:srgbClr val="000000"/>
                </a:solidFill>
                <a:latin typeface="Arimo"/>
              </a:rPr>
              <a:t>szkodliwe</a:t>
            </a:r>
            <a:r>
              <a:rPr lang="en-US" sz="1200">
                <a:solidFill>
                  <a:srgbClr val="000000"/>
                </a:solidFill>
                <a:latin typeface="Arimo"/>
              </a:rPr>
              <a:t> i </a:t>
            </a:r>
            <a:r>
              <a:rPr lang="en-US" sz="1200" err="1">
                <a:solidFill>
                  <a:srgbClr val="000000"/>
                </a:solidFill>
                <a:latin typeface="Arimo"/>
              </a:rPr>
              <a:t>niedopuszczalne</a:t>
            </a:r>
            <a:r>
              <a:rPr lang="en-US" sz="1200">
                <a:solidFill>
                  <a:srgbClr val="000000"/>
                </a:solidFill>
                <a:latin typeface="Arimo"/>
              </a:rPr>
              <a:t> </a:t>
            </a:r>
            <a:r>
              <a:rPr lang="en-US" sz="1200" err="1">
                <a:solidFill>
                  <a:srgbClr val="000000"/>
                </a:solidFill>
                <a:latin typeface="Arimo"/>
              </a:rPr>
              <a:t>działania</a:t>
            </a:r>
            <a:r>
              <a:rPr lang="en-US" sz="1200">
                <a:solidFill>
                  <a:srgbClr val="000000"/>
                </a:solidFill>
                <a:latin typeface="Arimo"/>
              </a:rPr>
              <a:t> </a:t>
            </a:r>
            <a:r>
              <a:rPr lang="en-US" sz="1200" err="1">
                <a:solidFill>
                  <a:srgbClr val="000000"/>
                </a:solidFill>
                <a:latin typeface="Arimo"/>
              </a:rPr>
              <a:t>mające</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i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naruszające</a:t>
            </a:r>
            <a:r>
              <a:rPr lang="en-US" sz="1200">
                <a:solidFill>
                  <a:srgbClr val="000000"/>
                </a:solidFill>
                <a:latin typeface="Arimo"/>
              </a:rPr>
              <a:t> </a:t>
            </a:r>
            <a:r>
              <a:rPr lang="en-US" sz="1200" err="1">
                <a:solidFill>
                  <a:srgbClr val="000000"/>
                </a:solidFill>
                <a:latin typeface="Arimo"/>
              </a:rPr>
              <a:t>godność</a:t>
            </a:r>
            <a:r>
              <a:rPr lang="en-US" sz="1200">
                <a:solidFill>
                  <a:srgbClr val="000000"/>
                </a:solidFill>
                <a:latin typeface="Arimo"/>
              </a:rPr>
              <a:t> </a:t>
            </a:r>
            <a:r>
              <a:rPr lang="en-US" sz="1200" err="1">
                <a:solidFill>
                  <a:srgbClr val="000000"/>
                </a:solidFill>
                <a:latin typeface="Arimo"/>
              </a:rPr>
              <a:t>pracowników</a:t>
            </a:r>
            <a:r>
              <a:rPr lang="en-US" sz="1200">
                <a:solidFill>
                  <a:srgbClr val="000000"/>
                </a:solidFill>
                <a:latin typeface="Arimo"/>
              </a:rPr>
              <a:t>, </a:t>
            </a:r>
            <a:r>
              <a:rPr lang="en-US" sz="1200" err="1">
                <a:solidFill>
                  <a:srgbClr val="000000"/>
                </a:solidFill>
                <a:latin typeface="Arimo"/>
              </a:rPr>
              <a:t>zleceniobiorców</a:t>
            </a:r>
            <a:r>
              <a:rPr lang="en-US" sz="1200">
                <a:solidFill>
                  <a:srgbClr val="000000"/>
                </a:solidFill>
                <a:latin typeface="Arimo"/>
              </a:rPr>
              <a:t> i </a:t>
            </a:r>
            <a:r>
              <a:rPr lang="en-US" sz="1200" err="1">
                <a:solidFill>
                  <a:srgbClr val="000000"/>
                </a:solidFill>
                <a:latin typeface="Arimo"/>
              </a:rPr>
              <a:t>wolontariuszy</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wszelkie</a:t>
            </a:r>
            <a:r>
              <a:rPr lang="en-US" sz="1200">
                <a:solidFill>
                  <a:srgbClr val="000000"/>
                </a:solidFill>
                <a:latin typeface="Arimo"/>
              </a:rPr>
              <a:t> </a:t>
            </a:r>
            <a:r>
              <a:rPr lang="en-US" sz="1200" err="1">
                <a:solidFill>
                  <a:srgbClr val="000000"/>
                </a:solidFill>
                <a:latin typeface="Arimo"/>
              </a:rPr>
              <a:t>eskalowanie</a:t>
            </a:r>
            <a:r>
              <a:rPr lang="en-US" sz="1200">
                <a:solidFill>
                  <a:srgbClr val="000000"/>
                </a:solidFill>
                <a:latin typeface="Arimo"/>
              </a:rPr>
              <a:t> </a:t>
            </a:r>
            <a:r>
              <a:rPr lang="en-US" sz="1200" err="1">
                <a:solidFill>
                  <a:srgbClr val="000000"/>
                </a:solidFill>
                <a:latin typeface="Arimo"/>
              </a:rPr>
              <a:t>sytuacji</a:t>
            </a:r>
            <a:r>
              <a:rPr lang="en-US" sz="1200">
                <a:solidFill>
                  <a:srgbClr val="000000"/>
                </a:solidFill>
                <a:latin typeface="Arimo"/>
              </a:rPr>
              <a:t> </a:t>
            </a:r>
            <a:r>
              <a:rPr lang="en-US" sz="1200" err="1">
                <a:solidFill>
                  <a:srgbClr val="000000"/>
                </a:solidFill>
                <a:latin typeface="Arimo"/>
              </a:rPr>
              <a:t>konfliktowych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współżycia</a:t>
            </a:r>
            <a:r>
              <a:rPr lang="en-US" sz="1200">
                <a:solidFill>
                  <a:srgbClr val="000000"/>
                </a:solidFill>
                <a:latin typeface="Arimo"/>
              </a:rPr>
              <a:t> </a:t>
            </a:r>
            <a:r>
              <a:rPr lang="en-US" sz="1200" err="1">
                <a:solidFill>
                  <a:srgbClr val="000000"/>
                </a:solidFill>
                <a:latin typeface="Arimo"/>
              </a:rPr>
              <a:t>społecznego</a:t>
            </a:r>
            <a:r>
              <a:rPr lang="en-US" sz="1200">
                <a:solidFill>
                  <a:srgbClr val="000000"/>
                </a:solidFill>
                <a:latin typeface="Arimo"/>
              </a:rPr>
              <a:t> w </a:t>
            </a:r>
            <a:r>
              <a:rPr lang="en-US" sz="1200" err="1">
                <a:solidFill>
                  <a:srgbClr val="000000"/>
                </a:solidFill>
                <a:latin typeface="Arimo"/>
              </a:rPr>
              <a:t>środowisku</a:t>
            </a:r>
            <a:r>
              <a:rPr lang="en-US" sz="1200">
                <a:solidFill>
                  <a:srgbClr val="000000"/>
                </a:solidFill>
                <a:latin typeface="Arimo"/>
              </a:rPr>
              <a:t> </a:t>
            </a:r>
            <a:r>
              <a:rPr lang="en-US" sz="1200" err="1">
                <a:solidFill>
                  <a:srgbClr val="000000"/>
                </a:solidFill>
                <a:latin typeface="Arimo"/>
              </a:rPr>
              <a:t>pracowniczym</a:t>
            </a:r>
            <a:r>
              <a:rPr lang="en-US" sz="1200">
                <a:solidFill>
                  <a:srgbClr val="000000"/>
                </a:solidFill>
                <a:latin typeface="Arimo"/>
              </a:rPr>
              <a:t> i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realizujących</a:t>
            </a:r>
            <a:r>
              <a:rPr lang="en-US" sz="1200">
                <a:solidFill>
                  <a:srgbClr val="000000"/>
                </a:solidFill>
                <a:latin typeface="Arimo"/>
              </a:rPr>
              <a:t> </a:t>
            </a:r>
            <a:r>
              <a:rPr lang="en-US" sz="1200" err="1">
                <a:solidFill>
                  <a:srgbClr val="000000"/>
                </a:solidFill>
                <a:latin typeface="Arimo"/>
              </a:rPr>
              <a:t>zlecenia</a:t>
            </a:r>
            <a:r>
              <a:rPr lang="en-US" sz="1200">
                <a:solidFill>
                  <a:srgbClr val="000000"/>
                </a:solidFill>
                <a:latin typeface="Arimo"/>
              </a:rPr>
              <a:t> i </a:t>
            </a:r>
            <a:r>
              <a:rPr lang="en-US" sz="1200" err="1">
                <a:solidFill>
                  <a:srgbClr val="000000"/>
                </a:solidFill>
                <a:latin typeface="Arimo"/>
              </a:rPr>
              <a:t>wolontariat</a:t>
            </a:r>
            <a:r>
              <a:rPr lang="en-US" sz="1200">
                <a:solidFill>
                  <a:srgbClr val="000000"/>
                </a:solidFill>
                <a:latin typeface="Arimo"/>
              </a:rPr>
              <a:t>.</a:t>
            </a:r>
          </a:p>
          <a:p>
            <a:pPr algn="ctr">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7. </a:t>
            </a:r>
            <a:r>
              <a:rPr lang="en-US" sz="1200" err="1">
                <a:solidFill>
                  <a:srgbClr val="000000"/>
                </a:solidFill>
                <a:latin typeface="Arimo"/>
              </a:rPr>
              <a:t>Wdrożenie</a:t>
            </a:r>
            <a:r>
              <a:rPr lang="en-US" sz="1200">
                <a:solidFill>
                  <a:srgbClr val="000000"/>
                </a:solidFill>
                <a:latin typeface="Arimo"/>
              </a:rPr>
              <a:t> </a:t>
            </a:r>
            <a:r>
              <a:rPr lang="en-US" sz="1200" err="1">
                <a:solidFill>
                  <a:srgbClr val="000000"/>
                </a:solidFill>
                <a:latin typeface="Arimo"/>
              </a:rPr>
              <a:t>Procedury</a:t>
            </a:r>
            <a:r>
              <a:rPr lang="en-US" sz="1200">
                <a:solidFill>
                  <a:srgbClr val="000000"/>
                </a:solidFill>
                <a:latin typeface="Arimo"/>
              </a:rPr>
              <a:t>,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samym</a:t>
            </a:r>
            <a:r>
              <a:rPr lang="en-US" sz="1200">
                <a:solidFill>
                  <a:srgbClr val="000000"/>
                </a:solidFill>
                <a:latin typeface="Arimo"/>
              </a:rPr>
              <a:t> </a:t>
            </a:r>
            <a:r>
              <a:rPr lang="en-US" sz="1200" err="1">
                <a:solidFill>
                  <a:srgbClr val="000000"/>
                </a:solidFill>
                <a:latin typeface="Arimo"/>
              </a:rPr>
              <a:t>przeciwdziałanie</a:t>
            </a:r>
            <a:r>
              <a:rPr lang="en-US" sz="1200">
                <a:solidFill>
                  <a:srgbClr val="000000"/>
                </a:solidFill>
                <a:latin typeface="Arimo"/>
              </a:rPr>
              <a:t> </a:t>
            </a:r>
            <a:r>
              <a:rPr lang="en-US" sz="1200" err="1">
                <a:solidFill>
                  <a:srgbClr val="000000"/>
                </a:solidFill>
                <a:latin typeface="Arimo"/>
              </a:rPr>
              <a:t>wszelkim</a:t>
            </a:r>
            <a:r>
              <a:rPr lang="en-US" sz="1200">
                <a:solidFill>
                  <a:srgbClr val="000000"/>
                </a:solidFill>
                <a:latin typeface="Arimo"/>
              </a:rPr>
              <a:t> </a:t>
            </a:r>
            <a:r>
              <a:rPr lang="en-US" sz="1200" err="1">
                <a:solidFill>
                  <a:srgbClr val="000000"/>
                </a:solidFill>
                <a:latin typeface="Arimo"/>
              </a:rPr>
              <a:t>przejawom</a:t>
            </a:r>
            <a:r>
              <a:rPr lang="en-US" sz="1200">
                <a:solidFill>
                  <a:srgbClr val="000000"/>
                </a:solidFill>
                <a:latin typeface="Arimo"/>
              </a:rPr>
              <a:t> </a:t>
            </a:r>
            <a:r>
              <a:rPr lang="en-US" sz="1200" err="1">
                <a:solidFill>
                  <a:srgbClr val="000000"/>
                </a:solidFill>
                <a:latin typeface="Arimo"/>
              </a:rPr>
              <a:t>sytuacji</a:t>
            </a:r>
            <a:r>
              <a:rPr lang="en-US" sz="1200">
                <a:solidFill>
                  <a:srgbClr val="000000"/>
                </a:solidFill>
                <a:latin typeface="Arimo"/>
              </a:rPr>
              <a:t> </a:t>
            </a:r>
            <a:r>
              <a:rPr lang="en-US" sz="1200" err="1">
                <a:solidFill>
                  <a:srgbClr val="000000"/>
                </a:solidFill>
                <a:latin typeface="Arimo"/>
              </a:rPr>
              <a:t>noszących</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następuje</a:t>
            </a:r>
            <a:r>
              <a:rPr lang="en-US" sz="1200">
                <a:solidFill>
                  <a:srgbClr val="000000"/>
                </a:solidFill>
                <a:latin typeface="Arimo"/>
              </a:rPr>
              <a:t> m.in. </a:t>
            </a:r>
            <a:r>
              <a:rPr lang="en-US" sz="1200" err="1">
                <a:solidFill>
                  <a:srgbClr val="000000"/>
                </a:solidFill>
                <a:latin typeface="Arimo"/>
              </a:rPr>
              <a:t>poprzez</a:t>
            </a:r>
            <a:r>
              <a:rPr lang="en-US" sz="1200">
                <a:solidFill>
                  <a:srgbClr val="000000"/>
                </a:solidFill>
                <a:latin typeface="Arimo"/>
              </a:rPr>
              <a:t>:</a:t>
            </a:r>
          </a:p>
        </p:txBody>
      </p:sp>
      <p:sp>
        <p:nvSpPr>
          <p:cNvPr id="33" name="TextBox 33"/>
          <p:cNvSpPr txBox="1"/>
          <p:nvPr/>
        </p:nvSpPr>
        <p:spPr>
          <a:xfrm>
            <a:off x="3873845" y="1166788"/>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8343900"/>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Ochrona</a:t>
            </a:r>
            <a:r>
              <a:rPr lang="en-US" sz="1200" spc="-48" dirty="0">
                <a:solidFill>
                  <a:srgbClr val="000000"/>
                </a:solidFill>
                <a:latin typeface="Arimo Bold"/>
              </a:rPr>
              <a:t> </a:t>
            </a:r>
            <a:r>
              <a:rPr lang="en-US" sz="1200" spc="-48" dirty="0" err="1">
                <a:solidFill>
                  <a:srgbClr val="000000"/>
                </a:solidFill>
                <a:latin typeface="Arimo Bold"/>
              </a:rPr>
              <a:t>dóbr</a:t>
            </a:r>
            <a:r>
              <a:rPr lang="en-US" sz="1200" spc="-48" dirty="0">
                <a:solidFill>
                  <a:srgbClr val="000000"/>
                </a:solidFill>
                <a:latin typeface="Arimo Bold"/>
              </a:rPr>
              <a:t> </a:t>
            </a:r>
            <a:r>
              <a:rPr lang="en-US" sz="1200" spc="-48" dirty="0" err="1">
                <a:solidFill>
                  <a:srgbClr val="000000"/>
                </a:solidFill>
                <a:latin typeface="Arimo Bold"/>
              </a:rPr>
              <a:t>osobistych</a:t>
            </a:r>
            <a:r>
              <a:rPr lang="en-US" sz="1200" spc="-48" dirty="0">
                <a:solidFill>
                  <a:srgbClr val="000000"/>
                </a:solidFill>
                <a:latin typeface="Arimo Bold"/>
              </a:rPr>
              <a:t>” </a:t>
            </a:r>
            <a:r>
              <a:rPr lang="en-US" sz="1200" spc="-48" dirty="0">
                <a:solidFill>
                  <a:srgbClr val="000000"/>
                </a:solidFill>
                <a:latin typeface="Arimo"/>
              </a:rPr>
              <a:t>– </a:t>
            </a:r>
            <a:r>
              <a:rPr lang="en-US" sz="1200" spc="-48" dirty="0" err="1">
                <a:solidFill>
                  <a:srgbClr val="000000"/>
                </a:solidFill>
                <a:latin typeface="Arimo"/>
              </a:rPr>
              <a:t>ochrona</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niemajątkowych</a:t>
            </a:r>
            <a:r>
              <a:rPr lang="en-US" sz="1200" spc="-48" dirty="0">
                <a:solidFill>
                  <a:srgbClr val="000000"/>
                </a:solidFill>
                <a:latin typeface="Arimo"/>
              </a:rPr>
              <a:t> </a:t>
            </a:r>
            <a:r>
              <a:rPr lang="en-US" sz="1200" spc="-48" dirty="0" err="1">
                <a:solidFill>
                  <a:srgbClr val="000000"/>
                </a:solidFill>
                <a:latin typeface="Arimo"/>
              </a:rPr>
              <a:t>przysługująca</a:t>
            </a:r>
            <a:r>
              <a:rPr lang="en-US" sz="1200" spc="-48" dirty="0">
                <a:solidFill>
                  <a:srgbClr val="000000"/>
                </a:solidFill>
                <a:latin typeface="Arimo"/>
              </a:rPr>
              <a:t> </a:t>
            </a:r>
            <a:r>
              <a:rPr lang="en-US" sz="1200" spc="-48" dirty="0" err="1">
                <a:solidFill>
                  <a:srgbClr val="000000"/>
                </a:solidFill>
                <a:latin typeface="Arimo"/>
              </a:rPr>
              <a:t>każdej</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fizycznej</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związana</a:t>
            </a:r>
            <a:r>
              <a:rPr lang="en-US" sz="1200" spc="-48" dirty="0">
                <a:solidFill>
                  <a:srgbClr val="000000"/>
                </a:solidFill>
                <a:latin typeface="Arimo"/>
              </a:rPr>
              <a:t> z ich </a:t>
            </a:r>
            <a:r>
              <a:rPr lang="en-US" sz="1200" spc="-48" dirty="0" err="1">
                <a:solidFill>
                  <a:srgbClr val="000000"/>
                </a:solidFill>
                <a:latin typeface="Arimo"/>
              </a:rPr>
              <a:t>indywidualnym</a:t>
            </a:r>
            <a:r>
              <a:rPr lang="en-US" sz="1200" spc="-48" dirty="0">
                <a:solidFill>
                  <a:srgbClr val="000000"/>
                </a:solidFill>
                <a:latin typeface="Arimo"/>
              </a:rPr>
              <a:t> </a:t>
            </a:r>
            <a:r>
              <a:rPr lang="en-US" sz="1200" spc="-48" dirty="0" err="1">
                <a:solidFill>
                  <a:srgbClr val="000000"/>
                </a:solidFill>
                <a:latin typeface="Arimo"/>
              </a:rPr>
              <a:t>istnieniem</a:t>
            </a:r>
            <a:r>
              <a:rPr lang="en-US" sz="1200" spc="-48" dirty="0">
                <a:solidFill>
                  <a:srgbClr val="000000"/>
                </a:solidFill>
                <a:latin typeface="Arimo"/>
              </a:rPr>
              <a:t>. </a:t>
            </a:r>
            <a:r>
              <a:rPr lang="en-US" sz="1200" spc="-48" dirty="0" err="1">
                <a:solidFill>
                  <a:srgbClr val="000000"/>
                </a:solidFill>
                <a:latin typeface="Arimo"/>
              </a:rPr>
              <a:t>Kodeks</a:t>
            </a:r>
            <a:r>
              <a:rPr lang="en-US" sz="1200" spc="-48" dirty="0">
                <a:solidFill>
                  <a:srgbClr val="000000"/>
                </a:solidFill>
                <a:latin typeface="Arimo"/>
              </a:rPr>
              <a:t> </a:t>
            </a:r>
            <a:r>
              <a:rPr lang="en-US" sz="1200" spc="-48" dirty="0" err="1">
                <a:solidFill>
                  <a:srgbClr val="000000"/>
                </a:solidFill>
                <a:latin typeface="Arimo"/>
              </a:rPr>
              <a:t>cywilny</a:t>
            </a:r>
            <a:r>
              <a:rPr lang="en-US" sz="1200" spc="-48" dirty="0">
                <a:solidFill>
                  <a:srgbClr val="000000"/>
                </a:solidFill>
                <a:latin typeface="Arimo"/>
              </a:rPr>
              <a:t> </a:t>
            </a:r>
            <a:r>
              <a:rPr lang="en-US" sz="1200" spc="-48" dirty="0" err="1">
                <a:solidFill>
                  <a:srgbClr val="000000"/>
                </a:solidFill>
                <a:latin typeface="Arimo"/>
              </a:rPr>
              <a:t>wskazuje</a:t>
            </a:r>
            <a:r>
              <a:rPr lang="en-US" sz="1200" spc="-48" dirty="0">
                <a:solidFill>
                  <a:srgbClr val="000000"/>
                </a:solidFill>
                <a:latin typeface="Arimo"/>
              </a:rPr>
              <a:t> w art. 23 </a:t>
            </a:r>
            <a:r>
              <a:rPr lang="en-US" sz="1200" spc="-48" dirty="0" err="1">
                <a:solidFill>
                  <a:srgbClr val="000000"/>
                </a:solidFill>
                <a:latin typeface="Arimo"/>
              </a:rPr>
              <a:t>przykładowe</a:t>
            </a:r>
            <a:r>
              <a:rPr lang="en-US" sz="1200" spc="-48" dirty="0">
                <a:solidFill>
                  <a:srgbClr val="000000"/>
                </a:solidFill>
                <a:latin typeface="Arimo"/>
              </a:rPr>
              <a:t> </a:t>
            </a:r>
            <a:r>
              <a:rPr lang="en-US" sz="1200" spc="-48" dirty="0" err="1">
                <a:solidFill>
                  <a:srgbClr val="000000"/>
                </a:solidFill>
                <a:latin typeface="Arimo"/>
              </a:rPr>
              <a:t>rodzaje</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objętych</a:t>
            </a:r>
            <a:r>
              <a:rPr lang="en-US" sz="1200" spc="-48" dirty="0">
                <a:solidFill>
                  <a:srgbClr val="000000"/>
                </a:solidFill>
                <a:latin typeface="Arimo"/>
              </a:rPr>
              <a:t> </a:t>
            </a:r>
            <a:r>
              <a:rPr lang="en-US" sz="1200" spc="-48" dirty="0" err="1">
                <a:solidFill>
                  <a:srgbClr val="000000"/>
                </a:solidFill>
                <a:latin typeface="Arimo"/>
              </a:rPr>
              <a:t>ochroną</a:t>
            </a:r>
            <a:r>
              <a:rPr lang="en-US" sz="1200" spc="-48" dirty="0">
                <a:solidFill>
                  <a:srgbClr val="000000"/>
                </a:solidFill>
                <a:latin typeface="Arimo"/>
              </a:rPr>
              <a:t>, są </a:t>
            </a:r>
            <a:r>
              <a:rPr lang="en-US" sz="1200" spc="-48" dirty="0" err="1">
                <a:solidFill>
                  <a:srgbClr val="000000"/>
                </a:solidFill>
                <a:latin typeface="Arimo"/>
              </a:rPr>
              <a:t>nimi</a:t>
            </a:r>
            <a:r>
              <a:rPr lang="en-US" sz="1200" spc="-48" dirty="0">
                <a:solidFill>
                  <a:srgbClr val="000000"/>
                </a:solidFill>
                <a:latin typeface="Arimo"/>
              </a:rPr>
              <a:t> np. </a:t>
            </a:r>
            <a:r>
              <a:rPr lang="en-US" sz="1200" spc="-48" dirty="0" err="1">
                <a:solidFill>
                  <a:srgbClr val="000000"/>
                </a:solidFill>
                <a:latin typeface="Arimo"/>
              </a:rPr>
              <a:t>wolność</a:t>
            </a:r>
            <a:r>
              <a:rPr lang="en-US" sz="1200" spc="-48" dirty="0">
                <a:solidFill>
                  <a:srgbClr val="000000"/>
                </a:solidFill>
                <a:latin typeface="Arimo"/>
              </a:rPr>
              <a:t>, </a:t>
            </a:r>
            <a:r>
              <a:rPr lang="en-US" sz="1200" spc="-48" dirty="0" err="1">
                <a:solidFill>
                  <a:srgbClr val="000000"/>
                </a:solidFill>
                <a:latin typeface="Arimo"/>
              </a:rPr>
              <a:t>nazwisko</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pseudonim</a:t>
            </a:r>
            <a:r>
              <a:rPr lang="en-US" sz="1200" spc="-48" dirty="0">
                <a:solidFill>
                  <a:srgbClr val="000000"/>
                </a:solidFill>
                <a:latin typeface="Arimo"/>
              </a:rPr>
              <a:t>, </a:t>
            </a:r>
            <a:r>
              <a:rPr lang="en-US" sz="1200" spc="-48" dirty="0" err="1">
                <a:solidFill>
                  <a:srgbClr val="000000"/>
                </a:solidFill>
                <a:latin typeface="Arimo"/>
              </a:rPr>
              <a:t>wizerunek</a:t>
            </a:r>
            <a:r>
              <a:rPr lang="en-US" sz="1200" spc="-48" dirty="0">
                <a:solidFill>
                  <a:srgbClr val="000000"/>
                </a:solidFill>
                <a:latin typeface="Arimo"/>
              </a:rPr>
              <a:t>. Dobra </a:t>
            </a:r>
            <a:r>
              <a:rPr lang="en-US" sz="1200" spc="-48" dirty="0" err="1">
                <a:solidFill>
                  <a:srgbClr val="000000"/>
                </a:solidFill>
                <a:latin typeface="Arimo"/>
              </a:rPr>
              <a:t>osobiste</a:t>
            </a:r>
            <a:r>
              <a:rPr lang="en-US" sz="1200" spc="-48" dirty="0">
                <a:solidFill>
                  <a:srgbClr val="000000"/>
                </a:solidFill>
                <a:latin typeface="Arimo"/>
              </a:rPr>
              <a:t> </a:t>
            </a:r>
            <a:r>
              <a:rPr lang="en-US" sz="1200" spc="-48" dirty="0" err="1">
                <a:solidFill>
                  <a:srgbClr val="000000"/>
                </a:solidFill>
                <a:latin typeface="Arimo"/>
              </a:rPr>
              <a:t>odnoszą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uznanych</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społeczeństwo</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system prawny </a:t>
            </a:r>
            <a:r>
              <a:rPr lang="en-US" sz="1200" spc="-48" dirty="0" err="1">
                <a:solidFill>
                  <a:srgbClr val="000000"/>
                </a:solidFill>
                <a:latin typeface="Arimo"/>
              </a:rPr>
              <a:t>wartości</a:t>
            </a:r>
            <a:r>
              <a:rPr lang="en-US" sz="1200" spc="-48" dirty="0">
                <a:solidFill>
                  <a:srgbClr val="000000"/>
                </a:solidFill>
                <a:latin typeface="Arimo"/>
              </a:rPr>
              <a:t> </a:t>
            </a:r>
            <a:r>
              <a:rPr lang="en-US" sz="1200" spc="-48" dirty="0" err="1">
                <a:solidFill>
                  <a:srgbClr val="000000"/>
                </a:solidFill>
                <a:latin typeface="Arimo"/>
              </a:rPr>
              <a:t>obejmujących</a:t>
            </a:r>
            <a:r>
              <a:rPr lang="en-US" sz="1200" spc="-48" dirty="0">
                <a:solidFill>
                  <a:srgbClr val="000000"/>
                </a:solidFill>
                <a:latin typeface="Arimo"/>
              </a:rPr>
              <a:t> </a:t>
            </a:r>
            <a:r>
              <a:rPr lang="en-US" sz="1200" spc="-48" dirty="0" err="1">
                <a:solidFill>
                  <a:srgbClr val="000000"/>
                </a:solidFill>
                <a:latin typeface="Arimo"/>
              </a:rPr>
              <a:t>psychiczną</a:t>
            </a:r>
            <a:r>
              <a:rPr lang="en-US" sz="1200" spc="-48" dirty="0">
                <a:solidFill>
                  <a:srgbClr val="000000"/>
                </a:solidFill>
                <a:latin typeface="Arimo"/>
              </a:rPr>
              <a:t> i </a:t>
            </a:r>
            <a:r>
              <a:rPr lang="en-US" sz="1200" spc="-48" dirty="0" err="1">
                <a:solidFill>
                  <a:srgbClr val="000000"/>
                </a:solidFill>
                <a:latin typeface="Arimo"/>
              </a:rPr>
              <a:t>fizyczną</a:t>
            </a:r>
            <a:r>
              <a:rPr lang="en-US" sz="1200" spc="-48" dirty="0">
                <a:solidFill>
                  <a:srgbClr val="000000"/>
                </a:solidFill>
                <a:latin typeface="Arimo"/>
              </a:rPr>
              <a:t> </a:t>
            </a:r>
            <a:r>
              <a:rPr lang="en-US" sz="1200" spc="-48" dirty="0" err="1">
                <a:solidFill>
                  <a:srgbClr val="000000"/>
                </a:solidFill>
                <a:latin typeface="Arimo"/>
              </a:rPr>
              <a:t>integralność</a:t>
            </a:r>
            <a:r>
              <a:rPr lang="en-US" sz="1200" spc="-48" dirty="0">
                <a:solidFill>
                  <a:srgbClr val="000000"/>
                </a:solidFill>
                <a:latin typeface="Arimo"/>
              </a:rPr>
              <a:t> </a:t>
            </a:r>
            <a:r>
              <a:rPr lang="en-US" sz="1200" spc="-48" dirty="0" err="1">
                <a:solidFill>
                  <a:srgbClr val="000000"/>
                </a:solidFill>
                <a:latin typeface="Arimo"/>
              </a:rPr>
              <a:t>człowieka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indywidualność</a:t>
            </a:r>
            <a:r>
              <a:rPr lang="en-US" sz="1200" spc="-48" dirty="0">
                <a:solidFill>
                  <a:srgbClr val="000000"/>
                </a:solidFill>
                <a:latin typeface="Arimo"/>
              </a:rPr>
              <a:t>, </a:t>
            </a:r>
            <a:r>
              <a:rPr lang="en-US" sz="1200" spc="-48" dirty="0" err="1">
                <a:solidFill>
                  <a:srgbClr val="000000"/>
                </a:solidFill>
                <a:latin typeface="Arimo"/>
              </a:rPr>
              <a:t>godność</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pozycję</a:t>
            </a:r>
            <a:r>
              <a:rPr lang="en-US" sz="1200" spc="-48" dirty="0">
                <a:solidFill>
                  <a:srgbClr val="000000"/>
                </a:solidFill>
                <a:latin typeface="Arimo"/>
              </a:rPr>
              <a:t> w </a:t>
            </a:r>
            <a:r>
              <a:rPr lang="en-US" sz="1200" spc="-48" dirty="0" err="1">
                <a:solidFill>
                  <a:srgbClr val="000000"/>
                </a:solidFill>
                <a:latin typeface="Arimo"/>
              </a:rPr>
              <a:t>społeczeństwie</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Bold"/>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a:t>
            </a:r>
            <a:r>
              <a:rPr lang="en-US" sz="1200" spc="-48" dirty="0">
                <a:solidFill>
                  <a:srgbClr val="000000"/>
                </a:solidFill>
                <a:latin typeface="Arimo"/>
                <a:ea typeface="Arimo"/>
              </a:rPr>
              <a:t> –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br>
              <a:rPr lang="pl-PL" sz="1200" spc="-48" dirty="0">
                <a:solidFill>
                  <a:srgbClr val="000000"/>
                </a:solidFill>
                <a:latin typeface="Arimo"/>
                <a:ea typeface="Arimo"/>
              </a:rPr>
            </a:br>
            <a:r>
              <a:rPr lang="en-US" sz="1200" spc="-48" dirty="0">
                <a:solidFill>
                  <a:srgbClr val="000000"/>
                </a:solidFill>
                <a:latin typeface="Arimo"/>
                <a:ea typeface="Arimo"/>
              </a:rPr>
              <a:t>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a:t>
            </a:r>
            <a:br>
              <a:rPr lang="pl-PL" sz="1200" spc="-48" dirty="0">
                <a:solidFill>
                  <a:srgbClr val="000000"/>
                </a:solidFill>
                <a:latin typeface="Arimo"/>
                <a:ea typeface="Arimo"/>
              </a:rPr>
            </a:br>
            <a:r>
              <a:rPr lang="en-US" sz="1200" spc="-48" dirty="0">
                <a:solidFill>
                  <a:srgbClr val="000000"/>
                </a:solidFill>
                <a:latin typeface="Arimo"/>
                <a:ea typeface="Arimo"/>
              </a:rPr>
              <a:t>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8.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a:t>
            </a:r>
            <a:r>
              <a:rPr lang="en-US" sz="1200" spc="-48" dirty="0">
                <a:solidFill>
                  <a:srgbClr val="000000"/>
                </a:solidFill>
                <a:latin typeface="Arimo Italics"/>
              </a:rPr>
              <a:t> </a:t>
            </a:r>
            <a:r>
              <a:rPr lang="en-US" sz="1200" spc="-48" dirty="0">
                <a:solidFill>
                  <a:srgbClr val="000000"/>
                </a:solidFill>
                <a:latin typeface="Arimo"/>
              </a:rPr>
              <a:t>-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a:t>
            </a:r>
            <a:r>
              <a:rPr lang="en-US" sz="1200" spc="-48" dirty="0" err="1">
                <a:solidFill>
                  <a:srgbClr val="000000"/>
                </a:solidFill>
                <a:latin typeface="Arimo"/>
              </a:rPr>
              <a:t>pracownika</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niego</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76</a:t>
            </a:r>
          </a:p>
        </p:txBody>
      </p:sp>
      <p:sp>
        <p:nvSpPr>
          <p:cNvPr id="8" name="TextBox 19">
            <a:extLst>
              <a:ext uri="{FF2B5EF4-FFF2-40B4-BE49-F238E27FC236}">
                <a16:creationId xmlns:a16="http://schemas.microsoft.com/office/drawing/2014/main" id="{1FEFF1E8-4D23-14BA-B529-EA7390F90CE0}"/>
              </a:ext>
            </a:extLst>
          </p:cNvPr>
          <p:cNvSpPr txBox="1"/>
          <p:nvPr/>
        </p:nvSpPr>
        <p:spPr>
          <a:xfrm>
            <a:off x="1912349" y="748493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9" name="TextBox 19">
            <a:extLst>
              <a:ext uri="{FF2B5EF4-FFF2-40B4-BE49-F238E27FC236}">
                <a16:creationId xmlns:a16="http://schemas.microsoft.com/office/drawing/2014/main" id="{9D25D3ED-B209-350A-EF69-3D33D05C8169}"/>
              </a:ext>
            </a:extLst>
          </p:cNvPr>
          <p:cNvSpPr txBox="1"/>
          <p:nvPr/>
        </p:nvSpPr>
        <p:spPr>
          <a:xfrm>
            <a:off x="2613389" y="519385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72580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„Mobbing” </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skierowane</a:t>
            </a:r>
            <a:r>
              <a:rPr lang="en-US" sz="1200" spc="-48">
                <a:solidFill>
                  <a:srgbClr val="000000"/>
                </a:solidFill>
                <a:latin typeface="Arimo"/>
              </a:rPr>
              <a:t> </a:t>
            </a:r>
            <a:r>
              <a:rPr lang="en-US" sz="1200" spc="-48" err="1">
                <a:solidFill>
                  <a:srgbClr val="000000"/>
                </a:solidFill>
                <a:latin typeface="Arimo"/>
              </a:rPr>
              <a:t>przeciwko</a:t>
            </a:r>
            <a:r>
              <a:rPr lang="en-US" sz="1200" spc="-48">
                <a:solidFill>
                  <a:srgbClr val="000000"/>
                </a:solidFill>
                <a:latin typeface="Arimo"/>
              </a:rPr>
              <a:t> </a:t>
            </a:r>
            <a:r>
              <a:rPr lang="en-US" sz="1200" spc="-48" err="1">
                <a:solidFill>
                  <a:srgbClr val="000000"/>
                </a:solidFill>
                <a:latin typeface="Arimo"/>
              </a:rPr>
              <a:t>pracownikowi</a:t>
            </a:r>
            <a:r>
              <a:rPr lang="en-US" sz="1200" spc="-48">
                <a:solidFill>
                  <a:srgbClr val="000000"/>
                </a:solidFill>
                <a:latin typeface="Arimo"/>
              </a:rPr>
              <a:t>, </a:t>
            </a:r>
            <a:r>
              <a:rPr lang="en-US" sz="1200" spc="-48" err="1">
                <a:solidFill>
                  <a:srgbClr val="000000"/>
                </a:solidFill>
                <a:latin typeface="Arimo"/>
              </a:rPr>
              <a:t>polegające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uporczywym</a:t>
            </a:r>
            <a:r>
              <a:rPr lang="en-US" sz="1200" spc="-48">
                <a:solidFill>
                  <a:srgbClr val="000000"/>
                </a:solidFill>
                <a:latin typeface="Arimo"/>
              </a:rPr>
              <a:t> i </a:t>
            </a:r>
            <a:r>
              <a:rPr lang="en-US" sz="1200" spc="-48" err="1">
                <a:solidFill>
                  <a:srgbClr val="000000"/>
                </a:solidFill>
                <a:latin typeface="Arimo"/>
              </a:rPr>
              <a:t>długotrwałym</a:t>
            </a:r>
            <a:r>
              <a:rPr lang="en-US" sz="1200" spc="-48">
                <a:solidFill>
                  <a:srgbClr val="000000"/>
                </a:solidFill>
                <a:latin typeface="Arimo"/>
              </a:rPr>
              <a:t> </a:t>
            </a:r>
            <a:r>
              <a:rPr lang="en-US" sz="1200" spc="-48" err="1">
                <a:solidFill>
                  <a:srgbClr val="000000"/>
                </a:solidFill>
                <a:latin typeface="Arimo"/>
              </a:rPr>
              <a:t>nękaniu</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zastraszaniu</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 </a:t>
            </a:r>
            <a:r>
              <a:rPr lang="en-US" sz="1200" spc="-48" err="1">
                <a:solidFill>
                  <a:srgbClr val="000000"/>
                </a:solidFill>
                <a:latin typeface="Arimo"/>
              </a:rPr>
              <a:t>wywołujące</a:t>
            </a:r>
            <a:r>
              <a:rPr lang="en-US" sz="1200" spc="-48">
                <a:solidFill>
                  <a:srgbClr val="000000"/>
                </a:solidFill>
                <a:latin typeface="Arimo"/>
              </a:rPr>
              <a:t> u </a:t>
            </a:r>
            <a:r>
              <a:rPr lang="en-US" sz="1200" spc="-48" err="1">
                <a:solidFill>
                  <a:srgbClr val="000000"/>
                </a:solidFill>
                <a:latin typeface="Arimo"/>
              </a:rPr>
              <a:t>niego</a:t>
            </a:r>
            <a:r>
              <a:rPr lang="en-US" sz="1200" spc="-48">
                <a:solidFill>
                  <a:srgbClr val="000000"/>
                </a:solidFill>
                <a:latin typeface="Arimo"/>
              </a:rPr>
              <a:t> </a:t>
            </a:r>
            <a:r>
              <a:rPr lang="en-US" sz="1200" spc="-48" err="1">
                <a:solidFill>
                  <a:srgbClr val="000000"/>
                </a:solidFill>
                <a:latin typeface="Arimo"/>
              </a:rPr>
              <a:t>zaniżoną</a:t>
            </a:r>
            <a:r>
              <a:rPr lang="en-US" sz="1200" spc="-48">
                <a:solidFill>
                  <a:srgbClr val="000000"/>
                </a:solidFill>
                <a:latin typeface="Arimo"/>
              </a:rPr>
              <a:t> </a:t>
            </a:r>
            <a:r>
              <a:rPr lang="en-US" sz="1200" spc="-48" err="1">
                <a:solidFill>
                  <a:srgbClr val="000000"/>
                </a:solidFill>
                <a:latin typeface="Arimo"/>
              </a:rPr>
              <a:t>ocenę</a:t>
            </a:r>
            <a:r>
              <a:rPr lang="en-US" sz="1200" spc="-48">
                <a:solidFill>
                  <a:srgbClr val="000000"/>
                </a:solidFill>
                <a:latin typeface="Arimo"/>
              </a:rPr>
              <a:t> </a:t>
            </a:r>
            <a:r>
              <a:rPr lang="en-US" sz="1200" spc="-48" err="1">
                <a:solidFill>
                  <a:srgbClr val="000000"/>
                </a:solidFill>
                <a:latin typeface="Arimo"/>
              </a:rPr>
              <a:t>przydatności</a:t>
            </a:r>
            <a:r>
              <a:rPr lang="en-US" sz="1200" spc="-48">
                <a:solidFill>
                  <a:srgbClr val="000000"/>
                </a:solidFill>
                <a:latin typeface="Arimo"/>
              </a:rPr>
              <a:t> </a:t>
            </a:r>
            <a:r>
              <a:rPr lang="en-US" sz="1200" spc="-48" err="1">
                <a:solidFill>
                  <a:srgbClr val="000000"/>
                </a:solidFill>
                <a:latin typeface="Arimo"/>
              </a:rPr>
              <a:t>zawodowej</a:t>
            </a:r>
            <a:r>
              <a:rPr lang="en-US" sz="1200" spc="-48">
                <a:solidFill>
                  <a:srgbClr val="000000"/>
                </a:solidFill>
                <a:latin typeface="Arimo"/>
              </a:rPr>
              <a:t>, </a:t>
            </a:r>
            <a:r>
              <a:rPr lang="en-US" sz="1200" spc="-48" err="1">
                <a:solidFill>
                  <a:srgbClr val="000000"/>
                </a:solidFill>
                <a:latin typeface="Arimo"/>
              </a:rPr>
              <a:t>powodujące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poniżenie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ośmieszenie</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 </a:t>
            </a:r>
            <a:r>
              <a:rPr lang="en-US" sz="1200" spc="-48" err="1">
                <a:solidFill>
                  <a:srgbClr val="000000"/>
                </a:solidFill>
                <a:latin typeface="Arimo"/>
              </a:rPr>
              <a:t>izolowanie</a:t>
            </a:r>
            <a:r>
              <a:rPr lang="en-US" sz="1200" spc="-48">
                <a:solidFill>
                  <a:srgbClr val="000000"/>
                </a:solidFill>
                <a:latin typeface="Arimo"/>
              </a:rPr>
              <a:t> go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wyeliminowanie</a:t>
            </a:r>
            <a:r>
              <a:rPr lang="en-US" sz="1200" spc="-48">
                <a:solidFill>
                  <a:srgbClr val="000000"/>
                </a:solidFill>
                <a:latin typeface="Arimo"/>
              </a:rPr>
              <a:t> </a:t>
            </a:r>
          </a:p>
          <a:p>
            <a:pPr algn="just">
              <a:lnSpc>
                <a:spcPts val="1439"/>
              </a:lnSpc>
            </a:pPr>
            <a:r>
              <a:rPr lang="en-US" sz="1200" spc="-48">
                <a:solidFill>
                  <a:srgbClr val="000000"/>
                </a:solidFill>
                <a:latin typeface="Arimo"/>
              </a:rPr>
              <a:t> z </a:t>
            </a:r>
            <a:r>
              <a:rPr lang="en-US" sz="1200" spc="-48" err="1">
                <a:solidFill>
                  <a:srgbClr val="000000"/>
                </a:solidFill>
                <a:latin typeface="Arimo"/>
              </a:rPr>
              <a:t>zespołu</a:t>
            </a:r>
            <a:r>
              <a:rPr lang="en-US" sz="1200" spc="-48">
                <a:solidFill>
                  <a:srgbClr val="000000"/>
                </a:solidFill>
                <a:latin typeface="Arimo"/>
              </a:rPr>
              <a:t> </a:t>
            </a:r>
            <a:r>
              <a:rPr lang="en-US" sz="1200" spc="-48" err="1">
                <a:solidFill>
                  <a:srgbClr val="000000"/>
                </a:solidFill>
                <a:latin typeface="Arimo"/>
              </a:rPr>
              <a:t>współpracowników</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a:t>
            </a:r>
            <a:r>
              <a:rPr lang="en-US" sz="1200" spc="-48" err="1">
                <a:solidFill>
                  <a:srgbClr val="000000"/>
                </a:solidFill>
                <a:latin typeface="Arimo Bold"/>
              </a:rPr>
              <a:t>Komisja</a:t>
            </a:r>
            <a:r>
              <a:rPr lang="en-US" sz="1200" spc="-48">
                <a:solidFill>
                  <a:srgbClr val="000000"/>
                </a:solidFill>
                <a:latin typeface="Arimo Bold"/>
              </a:rPr>
              <a:t>”</a:t>
            </a:r>
            <a:r>
              <a:rPr lang="en-US" sz="1200" spc="-48">
                <a:solidFill>
                  <a:srgbClr val="000000"/>
                </a:solidFill>
                <a:latin typeface="Arimo"/>
              </a:rPr>
              <a:t> - organ </a:t>
            </a:r>
            <a:r>
              <a:rPr lang="en-US" sz="1200" spc="-48" err="1">
                <a:solidFill>
                  <a:srgbClr val="000000"/>
                </a:solidFill>
                <a:latin typeface="Arimo"/>
              </a:rPr>
              <a:t>powołany</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pracodawcę</a:t>
            </a:r>
            <a:r>
              <a:rPr lang="en-US" sz="1200" spc="-48">
                <a:solidFill>
                  <a:srgbClr val="000000"/>
                </a:solidFill>
                <a:latin typeface="Arimo"/>
              </a:rPr>
              <a:t>/</a:t>
            </a:r>
            <a:r>
              <a:rPr lang="en-US" sz="1200" spc="-48" err="1">
                <a:solidFill>
                  <a:srgbClr val="000000"/>
                </a:solidFill>
                <a:latin typeface="Arimo"/>
              </a:rPr>
              <a:t>zleceniodawcę</a:t>
            </a:r>
            <a:r>
              <a:rPr lang="en-US" sz="1200" spc="-48">
                <a:solidFill>
                  <a:srgbClr val="000000"/>
                </a:solidFill>
                <a:latin typeface="Arimo"/>
              </a:rPr>
              <a:t>/</a:t>
            </a:r>
            <a:r>
              <a:rPr lang="en-US" sz="1200" spc="-48" err="1">
                <a:solidFill>
                  <a:srgbClr val="000000"/>
                </a:solidFill>
                <a:latin typeface="Arimo"/>
              </a:rPr>
              <a:t>organizatora</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którego</a:t>
            </a:r>
            <a:r>
              <a:rPr lang="en-US" sz="1200" spc="-48">
                <a:solidFill>
                  <a:srgbClr val="000000"/>
                </a:solidFill>
                <a:latin typeface="Arimo"/>
              </a:rPr>
              <a:t> </a:t>
            </a:r>
            <a:r>
              <a:rPr lang="en-US" sz="1200" spc="-48" err="1">
                <a:solidFill>
                  <a:srgbClr val="000000"/>
                </a:solidFill>
                <a:latin typeface="Arimo"/>
              </a:rPr>
              <a:t>zadaniem</a:t>
            </a:r>
            <a:r>
              <a:rPr lang="en-US" sz="1200" spc="-48">
                <a:solidFill>
                  <a:srgbClr val="000000"/>
                </a:solidFill>
                <a:latin typeface="Arimo"/>
              </a:rPr>
              <a:t> jest </a:t>
            </a:r>
            <a:r>
              <a:rPr lang="en-US" sz="1200" spc="-48" err="1">
                <a:solidFill>
                  <a:srgbClr val="000000"/>
                </a:solidFill>
                <a:latin typeface="Arimo"/>
              </a:rPr>
              <a:t>rozpatrywanie</a:t>
            </a:r>
            <a:r>
              <a:rPr lang="en-US" sz="1200" spc="-48">
                <a:solidFill>
                  <a:srgbClr val="000000"/>
                </a:solidFill>
                <a:latin typeface="Arimo"/>
              </a:rPr>
              <a:t> i </a:t>
            </a:r>
            <a:r>
              <a:rPr lang="en-US" sz="1200" spc="-48" err="1">
                <a:solidFill>
                  <a:srgbClr val="000000"/>
                </a:solidFill>
                <a:latin typeface="Arimo"/>
              </a:rPr>
              <a:t>wyjaśnianie</a:t>
            </a:r>
            <a:r>
              <a:rPr lang="en-US" sz="1200" spc="-48">
                <a:solidFill>
                  <a:srgbClr val="000000"/>
                </a:solidFill>
                <a:latin typeface="Arimo"/>
              </a:rPr>
              <a:t> </a:t>
            </a:r>
            <a:r>
              <a:rPr lang="en-US" sz="1200" spc="-48" err="1">
                <a:solidFill>
                  <a:srgbClr val="000000"/>
                </a:solidFill>
                <a:latin typeface="Arimo"/>
              </a:rPr>
              <a:t>zgłoszeń</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Celem</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powinno</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ustalenie</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stanowiło</a:t>
            </a:r>
            <a:r>
              <a:rPr lang="en-US" sz="1200" spc="-48">
                <a:solidFill>
                  <a:srgbClr val="000000"/>
                </a:solidFill>
                <a:latin typeface="Arimo"/>
              </a:rPr>
              <a:t> </a:t>
            </a:r>
            <a:r>
              <a:rPr lang="en-US" sz="1200" spc="-48" err="1">
                <a:solidFill>
                  <a:srgbClr val="000000"/>
                </a:solidFill>
                <a:latin typeface="Arimo"/>
              </a:rPr>
              <a:t>jedno</a:t>
            </a:r>
            <a:r>
              <a:rPr lang="en-US" sz="1200" spc="-48">
                <a:solidFill>
                  <a:srgbClr val="000000"/>
                </a:solidFill>
                <a:latin typeface="Arimo"/>
              </a:rPr>
              <a:t> ze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też</a:t>
            </a:r>
            <a:r>
              <a:rPr lang="en-US" sz="1200" spc="-48">
                <a:solidFill>
                  <a:srgbClr val="000000"/>
                </a:solidFill>
                <a:latin typeface="Arimo"/>
              </a:rPr>
              <a:t> </a:t>
            </a:r>
            <a:r>
              <a:rPr lang="en-US" sz="1200" spc="-48" err="1">
                <a:solidFill>
                  <a:srgbClr val="000000"/>
                </a:solidFill>
                <a:latin typeface="Arimo"/>
              </a:rPr>
              <a:t>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err="1">
                <a:solidFill>
                  <a:srgbClr val="000000"/>
                </a:solidFill>
                <a:latin typeface="Arimo Bold"/>
              </a:rPr>
              <a:t>Zawiadomienie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zgłoszenie</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wolontariacie</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noszącego</a:t>
            </a:r>
            <a:r>
              <a:rPr lang="en-US" sz="1200" spc="-48">
                <a:solidFill>
                  <a:srgbClr val="000000"/>
                </a:solidFill>
                <a:latin typeface="Arimo"/>
              </a:rPr>
              <a:t> </a:t>
            </a:r>
            <a:r>
              <a:rPr lang="en-US" sz="1200" spc="-48" err="1">
                <a:solidFill>
                  <a:srgbClr val="000000"/>
                </a:solidFill>
                <a:latin typeface="Arimo"/>
              </a:rPr>
              <a:t>znamiona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podejrzeń</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przekazane</a:t>
            </a:r>
            <a:r>
              <a:rPr lang="en-US" sz="1200" spc="-48">
                <a:solidFill>
                  <a:srgbClr val="000000"/>
                </a:solidFill>
                <a:latin typeface="Arimo"/>
              </a:rPr>
              <a:t> </a:t>
            </a:r>
            <a:r>
              <a:rPr lang="en-US" sz="1200" spc="-48" err="1">
                <a:solidFill>
                  <a:srgbClr val="000000"/>
                </a:solidFill>
                <a:latin typeface="Arimo"/>
              </a:rPr>
              <a:t>pracodawcy</a:t>
            </a:r>
            <a:r>
              <a:rPr lang="en-US" sz="1200" spc="-48">
                <a:solidFill>
                  <a:srgbClr val="000000"/>
                </a:solidFill>
                <a:latin typeface="Arimo"/>
              </a:rPr>
              <a:t>/</a:t>
            </a:r>
            <a:r>
              <a:rPr lang="en-US" sz="1200" spc="-48" err="1">
                <a:solidFill>
                  <a:srgbClr val="000000"/>
                </a:solidFill>
                <a:latin typeface="Arimo"/>
              </a:rPr>
              <a:t>zleceniodawcy</a:t>
            </a:r>
            <a:r>
              <a:rPr lang="en-US" sz="1200" spc="-48">
                <a:solidFill>
                  <a:srgbClr val="000000"/>
                </a:solidFill>
                <a:latin typeface="Arimo"/>
              </a:rPr>
              <a:t>/</a:t>
            </a:r>
            <a:r>
              <a:rPr lang="en-US" sz="1200" spc="-48" err="1">
                <a:solidFill>
                  <a:srgbClr val="000000"/>
                </a:solidFill>
                <a:latin typeface="Arimo"/>
              </a:rPr>
              <a:t>organizatorowi</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pracownika</a:t>
            </a:r>
            <a:r>
              <a:rPr lang="en-US" sz="1200" spc="-48">
                <a:solidFill>
                  <a:srgbClr val="000000"/>
                </a:solidFill>
                <a:latin typeface="Arimo"/>
              </a:rPr>
              <a:t>/</a:t>
            </a:r>
            <a:r>
              <a:rPr lang="en-US" sz="1200" spc="-48" err="1">
                <a:solidFill>
                  <a:srgbClr val="000000"/>
                </a:solidFill>
                <a:latin typeface="Arimo"/>
              </a:rPr>
              <a:t>zleceniobiorcę</a:t>
            </a:r>
            <a:r>
              <a:rPr lang="en-US" sz="1200" spc="-48">
                <a:solidFill>
                  <a:srgbClr val="000000"/>
                </a:solidFill>
                <a:latin typeface="Arimo"/>
              </a:rPr>
              <a:t>/</a:t>
            </a:r>
            <a:r>
              <a:rPr lang="en-US" sz="1200" spc="-48" err="1">
                <a:solidFill>
                  <a:srgbClr val="000000"/>
                </a:solidFill>
                <a:latin typeface="Arimo"/>
              </a:rPr>
              <a:t>wolontariusza</a:t>
            </a:r>
            <a:r>
              <a:rPr lang="en-US" sz="1200" spc="-48">
                <a:solidFill>
                  <a:srgbClr val="000000"/>
                </a:solidFill>
                <a:latin typeface="Arimo"/>
              </a:rPr>
              <a:t> za </a:t>
            </a:r>
            <a:r>
              <a:rPr lang="en-US" sz="1200" spc="-48" err="1">
                <a:solidFill>
                  <a:srgbClr val="000000"/>
                </a:solidFill>
                <a:latin typeface="Arimo"/>
              </a:rPr>
              <a:t>pośrednictwem</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a:t>
            </a:r>
            <a:r>
              <a:rPr lang="en-US" sz="1200" spc="-48" err="1">
                <a:solidFill>
                  <a:srgbClr val="000000"/>
                </a:solidFill>
                <a:latin typeface="Arimo"/>
              </a:rPr>
              <a:t>komunikacji</a:t>
            </a:r>
            <a:r>
              <a:rPr lang="en-US" sz="1200" spc="-48">
                <a:solidFill>
                  <a:srgbClr val="000000"/>
                </a:solidFill>
                <a:latin typeface="Arimo"/>
              </a:rPr>
              <a:t>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a:t>
            </a:r>
            <a:r>
              <a:rPr lang="en-US" sz="1200" spc="-48" err="1">
                <a:solidFill>
                  <a:srgbClr val="000000"/>
                </a:solidFill>
                <a:latin typeface="Arimo Bold"/>
              </a:rPr>
              <a:t>lub</a:t>
            </a:r>
            <a:r>
              <a:rPr lang="en-US" sz="1200" spc="-48">
                <a:solidFill>
                  <a:srgbClr val="000000"/>
                </a:solidFill>
                <a:latin typeface="Arimo Bold"/>
              </a:rPr>
              <a:t> „</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w </a:t>
            </a:r>
            <a:r>
              <a:rPr lang="en-US" sz="1200" spc="-48" err="1">
                <a:solidFill>
                  <a:srgbClr val="000000"/>
                </a:solidFill>
                <a:latin typeface="Arimo Bold"/>
              </a:rPr>
              <a:t>zatrudnieniu</a:t>
            </a:r>
            <a:r>
              <a:rPr lang="en-US" sz="1200" spc="-48">
                <a:solidFill>
                  <a:srgbClr val="000000"/>
                </a:solidFill>
                <a:latin typeface="Arimo Bold"/>
              </a:rPr>
              <a:t>/</a:t>
            </a:r>
            <a:r>
              <a:rPr lang="en-US" sz="1200" spc="-48" err="1">
                <a:solidFill>
                  <a:srgbClr val="000000"/>
                </a:solidFill>
                <a:latin typeface="Arimo Bold"/>
              </a:rPr>
              <a:t>zleceniu</a:t>
            </a:r>
            <a:r>
              <a:rPr lang="en-US" sz="1200" spc="-48">
                <a:solidFill>
                  <a:srgbClr val="000000"/>
                </a:solidFill>
                <a:latin typeface="Arimo Bold"/>
              </a:rPr>
              <a:t> </a:t>
            </a:r>
            <a:r>
              <a:rPr lang="en-US" sz="1200" spc="-48" err="1">
                <a:solidFill>
                  <a:srgbClr val="000000"/>
                </a:solidFill>
                <a:latin typeface="Arimo Bold"/>
              </a:rPr>
              <a:t>bądź</a:t>
            </a:r>
            <a:r>
              <a:rPr lang="en-US" sz="1200" spc="-48">
                <a:solidFill>
                  <a:srgbClr val="000000"/>
                </a:solidFill>
                <a:latin typeface="Arimo Bold"/>
              </a:rPr>
              <a:t> </a:t>
            </a:r>
            <a:r>
              <a:rPr lang="en-US" sz="1200" spc="-48" err="1">
                <a:solidFill>
                  <a:srgbClr val="000000"/>
                </a:solidFill>
                <a:latin typeface="Arimo Bold"/>
              </a:rPr>
              <a:t>zaangażowaniu</a:t>
            </a:r>
            <a:r>
              <a:rPr lang="en-US" sz="1200" spc="-48">
                <a:solidFill>
                  <a:srgbClr val="000000"/>
                </a:solidFill>
                <a:latin typeface="Arimo Bold"/>
              </a:rPr>
              <a:t> w </a:t>
            </a:r>
            <a:r>
              <a:rPr lang="en-US" sz="1200" spc="-48" err="1">
                <a:solidFill>
                  <a:srgbClr val="000000"/>
                </a:solidFill>
                <a:latin typeface="Arimo Bold"/>
              </a:rPr>
              <a:t>ramach</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Bold"/>
              </a:rPr>
              <a:t>” </a:t>
            </a:r>
            <a:r>
              <a:rPr lang="en-US" sz="1200" spc="-48">
                <a:solidFill>
                  <a:srgbClr val="000000"/>
                </a:solidFill>
                <a:latin typeface="Arimo"/>
              </a:rPr>
              <a:t>- </a:t>
            </a:r>
            <a:r>
              <a:rPr lang="en-US" sz="1200" spc="-48" err="1">
                <a:solidFill>
                  <a:srgbClr val="000000"/>
                </a:solidFill>
                <a:latin typeface="Arimo"/>
              </a:rPr>
              <a:t>działanie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zachowanie</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z </a:t>
            </a:r>
            <a:r>
              <a:rPr lang="en-US" sz="1200" spc="-48" err="1">
                <a:solidFill>
                  <a:srgbClr val="000000"/>
                </a:solidFill>
                <a:latin typeface="Arimo"/>
              </a:rPr>
              <a:t>uwagi</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sprzeczność</a:t>
            </a:r>
            <a:r>
              <a:rPr lang="en-US" sz="1200" spc="-48">
                <a:solidFill>
                  <a:srgbClr val="000000"/>
                </a:solidFill>
                <a:latin typeface="Arimo"/>
              </a:rPr>
              <a:t> z </a:t>
            </a:r>
            <a:r>
              <a:rPr lang="en-US" sz="1200" spc="-48" err="1">
                <a:solidFill>
                  <a:srgbClr val="000000"/>
                </a:solidFill>
                <a:latin typeface="Arimo"/>
              </a:rPr>
              <a:t>obowiązującymi</a:t>
            </a:r>
            <a:r>
              <a:rPr lang="en-US" sz="1200" spc="-48">
                <a:solidFill>
                  <a:srgbClr val="000000"/>
                </a:solidFill>
                <a:latin typeface="Arimo"/>
              </a:rPr>
              <a:t> </a:t>
            </a:r>
            <a:r>
              <a:rPr lang="en-US" sz="1200" spc="-48" err="1">
                <a:solidFill>
                  <a:srgbClr val="000000"/>
                </a:solidFill>
                <a:latin typeface="Arimo"/>
              </a:rPr>
              <a:t>przepisami</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procedurami</a:t>
            </a:r>
            <a:r>
              <a:rPr lang="en-US" sz="1200" spc="-48">
                <a:solidFill>
                  <a:srgbClr val="000000"/>
                </a:solidFill>
                <a:latin typeface="Arimo"/>
              </a:rPr>
              <a:t> i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obowiązującymi</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powszechnie</a:t>
            </a:r>
            <a:r>
              <a:rPr lang="en-US" sz="1200" spc="-48">
                <a:solidFill>
                  <a:srgbClr val="000000"/>
                </a:solidFill>
                <a:latin typeface="Arimo"/>
              </a:rPr>
              <a:t> </a:t>
            </a:r>
            <a:r>
              <a:rPr lang="en-US" sz="1200" spc="-48" err="1">
                <a:solidFill>
                  <a:srgbClr val="000000"/>
                </a:solidFill>
                <a:latin typeface="Arimo"/>
              </a:rPr>
              <a:t>akceptowanymi</a:t>
            </a:r>
            <a:r>
              <a:rPr lang="en-US" sz="1200" spc="-48">
                <a:solidFill>
                  <a:srgbClr val="000000"/>
                </a:solidFill>
                <a:latin typeface="Arimo"/>
              </a:rPr>
              <a:t>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mobbing, </a:t>
            </a:r>
            <a:r>
              <a:rPr lang="en-US" sz="1200" spc="-48" err="1">
                <a:solidFill>
                  <a:srgbClr val="000000"/>
                </a:solidFill>
                <a:latin typeface="Arimo"/>
              </a:rPr>
              <a:t>nierówne</a:t>
            </a:r>
            <a:r>
              <a:rPr lang="en-US" sz="1200" spc="-48">
                <a:solidFill>
                  <a:srgbClr val="000000"/>
                </a:solidFill>
                <a:latin typeface="Arimo"/>
              </a:rPr>
              <a:t> </a:t>
            </a:r>
            <a:r>
              <a:rPr lang="en-US" sz="1200" spc="-48" err="1">
                <a:solidFill>
                  <a:srgbClr val="000000"/>
                </a:solidFill>
                <a:latin typeface="Arimo"/>
              </a:rPr>
              <a:t>traktowanie</a:t>
            </a:r>
            <a:r>
              <a:rPr lang="en-US" sz="1200" spc="-48">
                <a:solidFill>
                  <a:srgbClr val="000000"/>
                </a:solidFill>
                <a:latin typeface="Arimo"/>
              </a:rPr>
              <a:t>, </a:t>
            </a:r>
            <a:r>
              <a:rPr lang="en-US" sz="1200" spc="-48" err="1">
                <a:solidFill>
                  <a:srgbClr val="000000"/>
                </a:solidFill>
                <a:latin typeface="Arimo"/>
              </a:rPr>
              <a:t>dyskryminacja</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seksualne</a:t>
            </a:r>
            <a:r>
              <a:rPr lang="en-US" sz="1200" spc="-48">
                <a:solidFill>
                  <a:srgbClr val="000000"/>
                </a:solidFill>
                <a:latin typeface="Arimo"/>
              </a:rPr>
              <a:t>, </a:t>
            </a:r>
            <a:r>
              <a:rPr lang="en-US" sz="1200" spc="-48" err="1">
                <a:solidFill>
                  <a:srgbClr val="000000"/>
                </a:solidFill>
                <a:latin typeface="Arimo"/>
              </a:rPr>
              <a:t>naruszenie</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a:solidFill>
                  <a:srgbClr val="000000"/>
                </a:solidFill>
                <a:latin typeface="Arimo Bold"/>
              </a:rPr>
              <a:t>„</a:t>
            </a:r>
            <a:r>
              <a:rPr lang="en-US" sz="1200" spc="-48" err="1">
                <a:solidFill>
                  <a:srgbClr val="000000"/>
                </a:solidFill>
                <a:latin typeface="Arimo Bold"/>
              </a:rPr>
              <a:t>Postępowanie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wyjaśniające</a:t>
            </a:r>
            <a:r>
              <a:rPr lang="en-US" sz="1200" spc="-48">
                <a:solidFill>
                  <a:srgbClr val="000000"/>
                </a:solidFill>
                <a:latin typeface="Arimo"/>
              </a:rPr>
              <a:t> </a:t>
            </a:r>
            <a:r>
              <a:rPr lang="en-US" sz="1200" spc="-48" err="1">
                <a:solidFill>
                  <a:srgbClr val="000000"/>
                </a:solidFill>
                <a:latin typeface="Arimo"/>
              </a:rPr>
              <a:t>prowadzone</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Komisję</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wyjaśnienie</a:t>
            </a:r>
            <a:r>
              <a:rPr lang="en-US" sz="1200" spc="-48">
                <a:solidFill>
                  <a:srgbClr val="000000"/>
                </a:solidFill>
                <a:latin typeface="Arimo"/>
              </a:rPr>
              <a:t> </a:t>
            </a:r>
            <a:r>
              <a:rPr lang="en-US" sz="1200" spc="-48" err="1">
                <a:solidFill>
                  <a:srgbClr val="000000"/>
                </a:solidFill>
                <a:latin typeface="Arimo"/>
              </a:rPr>
              <a:t>okoliczności</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i </a:t>
            </a:r>
            <a:r>
              <a:rPr lang="en-US" sz="1200" spc="-48" err="1">
                <a:solidFill>
                  <a:srgbClr val="000000"/>
                </a:solidFill>
                <a:latin typeface="Arimo"/>
              </a:rPr>
              <a:t>podjęcie</a:t>
            </a:r>
            <a:r>
              <a:rPr lang="en-US" sz="1200" spc="-48">
                <a:solidFill>
                  <a:srgbClr val="000000"/>
                </a:solidFill>
                <a:latin typeface="Arimo"/>
              </a:rPr>
              <a:t> </a:t>
            </a:r>
            <a:r>
              <a:rPr lang="en-US" sz="1200" spc="-48" err="1">
                <a:solidFill>
                  <a:srgbClr val="000000"/>
                </a:solidFill>
                <a:latin typeface="Arimo"/>
              </a:rPr>
              <a:t>stosownych</a:t>
            </a:r>
            <a:r>
              <a:rPr lang="en-US" sz="1200" spc="-48">
                <a:solidFill>
                  <a:srgbClr val="000000"/>
                </a:solidFill>
                <a:latin typeface="Arimo"/>
              </a:rPr>
              <a:t> </a:t>
            </a:r>
            <a:r>
              <a:rPr lang="en-US" sz="1200" spc="-48" err="1">
                <a:solidFill>
                  <a:srgbClr val="000000"/>
                </a:solidFill>
                <a:latin typeface="Arimo"/>
              </a:rPr>
              <a:t>kroków</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Fundację</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a:solidFill>
                  <a:srgbClr val="000000"/>
                </a:solidFill>
                <a:latin typeface="Arimo Bold"/>
              </a:rPr>
              <a:t>„</a:t>
            </a:r>
            <a:r>
              <a:rPr lang="en-US" sz="1200" spc="-48" err="1">
                <a:solidFill>
                  <a:srgbClr val="000000"/>
                </a:solidFill>
                <a:latin typeface="Arimo Bold"/>
              </a:rPr>
              <a:t>Pracownik</a:t>
            </a:r>
            <a:r>
              <a:rPr lang="en-US" sz="1200" spc="-48">
                <a:solidFill>
                  <a:srgbClr val="000000"/>
                </a:solidFill>
                <a:latin typeface="Arimo Bold"/>
              </a:rPr>
              <a:t>/</a:t>
            </a:r>
            <a:r>
              <a:rPr lang="en-US" sz="1200" spc="-48" err="1">
                <a:solidFill>
                  <a:srgbClr val="000000"/>
                </a:solidFill>
                <a:latin typeface="Arimo Bold"/>
              </a:rPr>
              <a:t>zleceniobiorca</a:t>
            </a:r>
            <a:r>
              <a:rPr lang="en-US" sz="1200" spc="-48">
                <a:solidFill>
                  <a:srgbClr val="000000"/>
                </a:solidFill>
                <a:latin typeface="Arimo Bold"/>
              </a:rPr>
              <a:t>” </a:t>
            </a:r>
            <a:r>
              <a:rPr lang="en-US" sz="1200" spc="-48">
                <a:solidFill>
                  <a:srgbClr val="000000"/>
                </a:solidFill>
                <a:latin typeface="Arimo"/>
              </a:rPr>
              <a:t>-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dla </a:t>
            </a:r>
            <a:r>
              <a:rPr lang="en-US" sz="1200" spc="-48" err="1">
                <a:solidFill>
                  <a:srgbClr val="000000"/>
                </a:solidFill>
                <a:latin typeface="Arimo"/>
              </a:rPr>
              <a:t>Fundacji</a:t>
            </a:r>
            <a:r>
              <a:rPr lang="en-US" sz="1200" spc="-48">
                <a:solidFill>
                  <a:srgbClr val="000000"/>
                </a:solidFill>
                <a:latin typeface="Arimo"/>
              </a:rPr>
              <a:t> „.....................................................”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/i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cywilno-prawnej</a:t>
            </a:r>
            <a:r>
              <a:rPr lang="en-US" sz="1200" spc="-48">
                <a:solidFill>
                  <a:srgbClr val="000000"/>
                </a:solidFill>
                <a:latin typeface="Arimo"/>
              </a:rPr>
              <a:t> bez </a:t>
            </a:r>
            <a:r>
              <a:rPr lang="en-US" sz="1200" spc="-48" err="1">
                <a:solidFill>
                  <a:srgbClr val="000000"/>
                </a:solidFill>
                <a:latin typeface="Arimo"/>
              </a:rPr>
              <a:t>względu</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rodzaj</a:t>
            </a:r>
            <a:r>
              <a:rPr lang="en-US" sz="1200" spc="-48">
                <a:solidFill>
                  <a:srgbClr val="000000"/>
                </a:solidFill>
                <a:latin typeface="Arimo"/>
              </a:rPr>
              <a:t> </a:t>
            </a:r>
            <a:r>
              <a:rPr lang="en-US" sz="1200" spc="-48" err="1">
                <a:solidFill>
                  <a:srgbClr val="000000"/>
                </a:solidFill>
                <a:latin typeface="Arimo"/>
              </a:rPr>
              <a:t>wykonywanej</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 i </a:t>
            </a:r>
            <a:r>
              <a:rPr lang="en-US" sz="1200" spc="-48" err="1">
                <a:solidFill>
                  <a:srgbClr val="000000"/>
                </a:solidFill>
                <a:latin typeface="Arimo"/>
              </a:rPr>
              <a:t>zajmowane</a:t>
            </a:r>
            <a:r>
              <a:rPr lang="en-US" sz="1200" spc="-48">
                <a:solidFill>
                  <a:srgbClr val="000000"/>
                </a:solidFill>
                <a:latin typeface="Arimo"/>
              </a:rPr>
              <a:t> </a:t>
            </a:r>
            <a:r>
              <a:rPr lang="en-US" sz="1200" spc="-48" err="1">
                <a:solidFill>
                  <a:srgbClr val="000000"/>
                </a:solidFill>
                <a:latin typeface="Arimo"/>
              </a:rPr>
              <a:t>stanowisko</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15. </a:t>
            </a:r>
            <a:r>
              <a:rPr lang="en-US" sz="1200" spc="-48">
                <a:solidFill>
                  <a:srgbClr val="000000"/>
                </a:solidFill>
                <a:latin typeface="Arimo Bold"/>
              </a:rPr>
              <a:t>„</a:t>
            </a:r>
            <a:r>
              <a:rPr lang="en-US" sz="1200" spc="-48" err="1">
                <a:solidFill>
                  <a:srgbClr val="000000"/>
                </a:solidFill>
                <a:latin typeface="Arimo Bold"/>
              </a:rPr>
              <a:t>Wolontariusz</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a:t>
            </a:r>
            <a:r>
              <a:rPr lang="en-US" sz="1200" spc="-48" err="1">
                <a:solidFill>
                  <a:srgbClr val="000000"/>
                </a:solidFill>
                <a:latin typeface="Arimo"/>
              </a:rPr>
              <a:t>powierzone</a:t>
            </a:r>
            <a:r>
              <a:rPr lang="en-US" sz="1200" spc="-48">
                <a:solidFill>
                  <a:srgbClr val="000000"/>
                </a:solidFill>
                <a:latin typeface="Arimo"/>
              </a:rPr>
              <a:t> </a:t>
            </a:r>
            <a:r>
              <a:rPr lang="en-US" sz="1200" spc="-48" err="1">
                <a:solidFill>
                  <a:srgbClr val="000000"/>
                </a:solidFill>
                <a:latin typeface="Arimo"/>
              </a:rPr>
              <a:t>czynności</a:t>
            </a:r>
            <a:r>
              <a:rPr lang="en-US" sz="1200" spc="-48">
                <a:solidFill>
                  <a:srgbClr val="000000"/>
                </a:solidFill>
                <a:latin typeface="Arimo"/>
              </a:rPr>
              <a:t> dla </a:t>
            </a:r>
            <a:r>
              <a:rPr lang="en-US" sz="1200" spc="-48" err="1">
                <a:solidFill>
                  <a:srgbClr val="000000"/>
                </a:solidFill>
                <a:latin typeface="Arimo"/>
              </a:rPr>
              <a:t>Fundacji</a:t>
            </a:r>
            <a:r>
              <a:rPr lang="en-US" sz="1200" spc="-48">
                <a:solidFill>
                  <a:srgbClr val="000000"/>
                </a:solidFill>
                <a:latin typeface="Arimo"/>
              </a:rPr>
              <a:t> „.....................................................”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organizatora</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zgodnie</a:t>
            </a:r>
            <a:r>
              <a:rPr lang="en-US" sz="1200" spc="-48">
                <a:solidFill>
                  <a:srgbClr val="000000"/>
                </a:solidFill>
                <a:latin typeface="Arimo"/>
              </a:rPr>
              <a:t> z art. 42 </a:t>
            </a:r>
            <a:r>
              <a:rPr lang="en-US" sz="1200" spc="-48" err="1">
                <a:solidFill>
                  <a:srgbClr val="000000"/>
                </a:solidFill>
                <a:latin typeface="Arimo"/>
              </a:rPr>
              <a:t>ust</a:t>
            </a:r>
            <a:r>
              <a:rPr lang="en-US" sz="1200" spc="-48">
                <a:solidFill>
                  <a:srgbClr val="000000"/>
                </a:solidFill>
                <a:latin typeface="Arimo"/>
              </a:rPr>
              <a:t>. 1 pkt 1 </a:t>
            </a:r>
            <a:r>
              <a:rPr lang="en-US" sz="1200" spc="-48" err="1">
                <a:solidFill>
                  <a:srgbClr val="000000"/>
                </a:solidFill>
                <a:latin typeface="Arimo"/>
              </a:rPr>
              <a:t>ustawy</a:t>
            </a:r>
            <a:r>
              <a:rPr lang="en-US" sz="1200" spc="-48">
                <a:solidFill>
                  <a:srgbClr val="000000"/>
                </a:solidFill>
                <a:latin typeface="Arimo"/>
              </a:rPr>
              <a:t>          z </a:t>
            </a:r>
            <a:r>
              <a:rPr lang="en-US" sz="1200" spc="-48" err="1">
                <a:solidFill>
                  <a:srgbClr val="000000"/>
                </a:solidFill>
                <a:latin typeface="Arimo"/>
              </a:rPr>
              <a:t>dnia</a:t>
            </a:r>
            <a:r>
              <a:rPr lang="en-US" sz="1200" spc="-48">
                <a:solidFill>
                  <a:srgbClr val="000000"/>
                </a:solidFill>
                <a:latin typeface="Arimo"/>
              </a:rPr>
              <a:t> 24 </a:t>
            </a:r>
            <a:r>
              <a:rPr lang="en-US" sz="1200" spc="-48" err="1">
                <a:solidFill>
                  <a:srgbClr val="000000"/>
                </a:solidFill>
                <a:latin typeface="Arimo"/>
              </a:rPr>
              <a:t>kwietnia</a:t>
            </a:r>
            <a:r>
              <a:rPr lang="en-US" sz="1200" spc="-48">
                <a:solidFill>
                  <a:srgbClr val="000000"/>
                </a:solidFill>
                <a:latin typeface="Arimo"/>
              </a:rPr>
              <a:t> 2003 r. o </a:t>
            </a:r>
            <a:r>
              <a:rPr lang="en-US" sz="1200" spc="-48" err="1">
                <a:solidFill>
                  <a:srgbClr val="000000"/>
                </a:solidFill>
                <a:latin typeface="Arimo"/>
              </a:rPr>
              <a:t>działalności</a:t>
            </a:r>
            <a:r>
              <a:rPr lang="en-US" sz="1200" spc="-48">
                <a:solidFill>
                  <a:srgbClr val="000000"/>
                </a:solidFill>
                <a:latin typeface="Arimo"/>
              </a:rPr>
              <a:t> </a:t>
            </a:r>
            <a:r>
              <a:rPr lang="en-US" sz="1200" spc="-48" err="1">
                <a:solidFill>
                  <a:srgbClr val="000000"/>
                </a:solidFill>
                <a:latin typeface="Arimo"/>
              </a:rPr>
              <a:t>pożytku</a:t>
            </a:r>
            <a:r>
              <a:rPr lang="en-US" sz="1200" spc="-48">
                <a:solidFill>
                  <a:srgbClr val="000000"/>
                </a:solidFill>
                <a:latin typeface="Arimo"/>
              </a:rPr>
              <a:t> </a:t>
            </a:r>
            <a:r>
              <a:rPr lang="en-US" sz="1200" spc="-48" err="1">
                <a:solidFill>
                  <a:srgbClr val="000000"/>
                </a:solidFill>
                <a:latin typeface="Arimo"/>
              </a:rPr>
              <a:t>publicznego</a:t>
            </a:r>
            <a:r>
              <a:rPr lang="en-US" sz="1200" spc="-48">
                <a:solidFill>
                  <a:srgbClr val="000000"/>
                </a:solidFill>
                <a:latin typeface="Arimo"/>
              </a:rPr>
              <a:t> i o </a:t>
            </a:r>
            <a:r>
              <a:rPr lang="en-US" sz="1200" spc="-48" err="1">
                <a:solidFill>
                  <a:srgbClr val="000000"/>
                </a:solidFill>
                <a:latin typeface="Arimo"/>
              </a:rPr>
              <a:t>wolontariacie</a:t>
            </a:r>
            <a:r>
              <a:rPr lang="en-US" sz="1200" spc="-48">
                <a:solidFill>
                  <a:srgbClr val="000000"/>
                </a:solidFill>
                <a:latin typeface="Arimo"/>
              </a:rPr>
              <a:t>;</a:t>
            </a:r>
          </a:p>
          <a:p>
            <a:pPr algn="just">
              <a:lnSpc>
                <a:spcPts val="1439"/>
              </a:lnSpc>
            </a:pPr>
            <a:r>
              <a:rPr lang="en-US" sz="1200" spc="-48">
                <a:solidFill>
                  <a:srgbClr val="000000"/>
                </a:solidFill>
                <a:latin typeface="Arimo"/>
              </a:rPr>
              <a:t>  </a:t>
            </a:r>
          </a:p>
          <a:p>
            <a:pPr algn="just">
              <a:lnSpc>
                <a:spcPts val="1439"/>
              </a:lnSpc>
            </a:pPr>
            <a:r>
              <a:rPr lang="en-US" sz="1200" spc="-48">
                <a:solidFill>
                  <a:srgbClr val="000000"/>
                </a:solidFill>
                <a:latin typeface="Arimo"/>
              </a:rPr>
              <a:t>16. </a:t>
            </a:r>
            <a:r>
              <a:rPr lang="en-US" sz="1200" spc="-48" err="1">
                <a:solidFill>
                  <a:srgbClr val="000000"/>
                </a:solidFill>
                <a:latin typeface="Arimo Bold"/>
              </a:rPr>
              <a:t>Pracodawca</a:t>
            </a:r>
            <a:r>
              <a:rPr lang="en-US" sz="1200" spc="-48">
                <a:solidFill>
                  <a:srgbClr val="000000"/>
                </a:solidFill>
                <a:latin typeface="Arimo Bold"/>
              </a:rPr>
              <a:t>/</a:t>
            </a:r>
            <a:r>
              <a:rPr lang="en-US" sz="1200" spc="-48" err="1">
                <a:solidFill>
                  <a:srgbClr val="000000"/>
                </a:solidFill>
                <a:latin typeface="Arimo Bold"/>
              </a:rPr>
              <a:t>zleceniodawca</a:t>
            </a:r>
            <a:r>
              <a:rPr lang="en-US" sz="1200" spc="-48">
                <a:solidFill>
                  <a:srgbClr val="000000"/>
                </a:solidFill>
                <a:latin typeface="Arimo Bold"/>
              </a:rPr>
              <a:t>/</a:t>
            </a:r>
            <a:r>
              <a:rPr lang="en-US" sz="1200" spc="-48" err="1">
                <a:solidFill>
                  <a:srgbClr val="000000"/>
                </a:solidFill>
                <a:latin typeface="Arimo Bold"/>
              </a:rPr>
              <a:t>organizator</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Bold"/>
              </a:rPr>
              <a:t> – </a:t>
            </a:r>
            <a:r>
              <a:rPr lang="en-US" sz="1200" spc="-48" err="1">
                <a:solidFill>
                  <a:srgbClr val="000000"/>
                </a:solidFill>
                <a:latin typeface="Arimo"/>
              </a:rPr>
              <a:t>Fundacja</a:t>
            </a:r>
            <a:r>
              <a:rPr lang="en-US" sz="1200" spc="-48">
                <a:solidFill>
                  <a:srgbClr val="000000"/>
                </a:solidFill>
                <a:latin typeface="Arimo"/>
              </a:rPr>
              <a:t> „.....................................................”,  </a:t>
            </a:r>
            <a:r>
              <a:rPr lang="en-US" sz="1200" spc="-48" err="1">
                <a:solidFill>
                  <a:srgbClr val="000000"/>
                </a:solidFill>
                <a:latin typeface="Arimo"/>
              </a:rPr>
              <a:t>zwana</a:t>
            </a:r>
            <a:r>
              <a:rPr lang="en-US" sz="1200" spc="-48">
                <a:solidFill>
                  <a:srgbClr val="000000"/>
                </a:solidFill>
                <a:latin typeface="Arimo"/>
              </a:rPr>
              <a:t> </a:t>
            </a:r>
            <a:r>
              <a:rPr lang="en-US" sz="1200" spc="-48" err="1">
                <a:solidFill>
                  <a:srgbClr val="000000"/>
                </a:solidFill>
                <a:latin typeface="Arimo"/>
              </a:rPr>
              <a:t>również</a:t>
            </a:r>
            <a:r>
              <a:rPr lang="en-US" sz="1200" spc="-48">
                <a:solidFill>
                  <a:srgbClr val="000000"/>
                </a:solidFill>
                <a:latin typeface="Arimo"/>
              </a:rPr>
              <a:t> </a:t>
            </a:r>
            <a:r>
              <a:rPr lang="en-US" sz="1200" spc="-48" err="1">
                <a:solidFill>
                  <a:srgbClr val="000000"/>
                </a:solidFill>
                <a:latin typeface="Arimo"/>
              </a:rPr>
              <a:t>Fundacją</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77</a:t>
            </a:r>
          </a:p>
        </p:txBody>
      </p:sp>
      <p:sp>
        <p:nvSpPr>
          <p:cNvPr id="16" name="TextBox 16"/>
          <p:cNvSpPr txBox="1"/>
          <p:nvPr/>
        </p:nvSpPr>
        <p:spPr>
          <a:xfrm>
            <a:off x="2659593" y="44323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2671779" y="627046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8" name="TextBox 18"/>
          <p:cNvSpPr txBox="1"/>
          <p:nvPr/>
        </p:nvSpPr>
        <p:spPr>
          <a:xfrm>
            <a:off x="2640404" y="678042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2623872" y="748659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0" name="TextBox 20"/>
          <p:cNvSpPr txBox="1"/>
          <p:nvPr/>
        </p:nvSpPr>
        <p:spPr>
          <a:xfrm>
            <a:off x="2639118" y="819276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1" name="TextBox 29">
            <a:extLst>
              <a:ext uri="{FF2B5EF4-FFF2-40B4-BE49-F238E27FC236}">
                <a16:creationId xmlns:a16="http://schemas.microsoft.com/office/drawing/2014/main" id="{B3A8D58F-6E2D-619A-81E6-1CC7F3A6F97B}"/>
              </a:ext>
            </a:extLst>
          </p:cNvPr>
          <p:cNvSpPr txBox="1"/>
          <p:nvPr/>
        </p:nvSpPr>
        <p:spPr>
          <a:xfrm>
            <a:off x="594512" y="9523140"/>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22" name="TextBox 17">
            <a:extLst>
              <a:ext uri="{FF2B5EF4-FFF2-40B4-BE49-F238E27FC236}">
                <a16:creationId xmlns:a16="http://schemas.microsoft.com/office/drawing/2014/main" id="{CDF46BD1-3591-FB23-2ECA-F511FBEEF2E5}"/>
              </a:ext>
            </a:extLst>
          </p:cNvPr>
          <p:cNvSpPr txBox="1"/>
          <p:nvPr/>
        </p:nvSpPr>
        <p:spPr>
          <a:xfrm>
            <a:off x="529886" y="946481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403376" y="1477552"/>
            <a:ext cx="4836319" cy="923925"/>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a:t>
            </a:r>
          </a:p>
          <a:p>
            <a:pPr algn="ctr">
              <a:lnSpc>
                <a:spcPts val="1439"/>
              </a:lnSpc>
            </a:pPr>
            <a:r>
              <a:rPr lang="en-US" sz="1200" spc="-48">
                <a:solidFill>
                  <a:srgbClr val="000000"/>
                </a:solidFill>
                <a:latin typeface="Arimo Bold"/>
              </a:rPr>
              <a:t>PRAWA I OBOWIĄZKI FUNDACJI</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3</a:t>
            </a:r>
          </a:p>
          <a:p>
            <a:pPr algn="ctr">
              <a:lnSpc>
                <a:spcPts val="1439"/>
              </a:lnSpc>
              <a:spcBef>
                <a:spcPct val="0"/>
              </a:spcBef>
            </a:pPr>
            <a:r>
              <a:rPr lang="en-US" sz="1200" spc="-48">
                <a:solidFill>
                  <a:srgbClr val="000000"/>
                </a:solidFill>
                <a:latin typeface="Arimo Bold"/>
              </a:rPr>
              <a:t>Prawa i obowiązki Pracodawcy/zleceniodawcy/organizatora wolontariatu</a:t>
            </a:r>
          </a:p>
        </p:txBody>
      </p:sp>
      <p:sp>
        <p:nvSpPr>
          <p:cNvPr id="15" name="TextBox 15"/>
          <p:cNvSpPr txBox="1"/>
          <p:nvPr/>
        </p:nvSpPr>
        <p:spPr>
          <a:xfrm>
            <a:off x="536257" y="2514387"/>
            <a:ext cx="6487486" cy="400050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1. Fundacja prowadzi aktywne działania mające na celu przeciwdziałanie zjawiskom niepożądanym              w zatrudnieniu, zleceniu bądź w wykonywaniu świadczeń wolontariatu, oraz podejmuje właściwe działania na wypadek prawdopodobieństwa wystąpienia ww. zjawisk.</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2. Fundacja jest odpowiedzialna za utrzymywanie i kształtowanie właściwych relacji w miejscu pracy/zaangażowania, opartych na zasadzie wzajemnego szacunku oraz niedopuszczania do naruszenia dóbr osobistych i godności pracowników/zleceniobiorców/wolontariuszy.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Fundacja jest zobowiązana zapoznać pracowników/zleceniobiorców/wolontariuszy z Procedurą oraz          w przypadku zatrudnienia pracowników na podstawie KP - z tekstem przepisów dotyczących równego traktowania w zatrudnieniu w formie wyciągu z Kodeksu pracy, który stanowi Załącznik nr 1 do Procedury oraz poinformować ich o obowiązku przestrzegania zawartych tam postanowień.</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Fundacja jest zobowiązana podjąć działania opisane w Procedurze w każdym przypadku dokonania Zawiadomienia, a także w przypadku informacji o zaistnieniu zjawiska niepożądanego                                       w zatrudnieniu/zleceniu bądź zaangażowaniu wolontaryjnym, nawet pomimo, iż nie wpłynęło Zawiadomienie.</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2723856" y="5912986"/>
            <a:ext cx="211228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Fundacji</a:t>
            </a:r>
          </a:p>
        </p:txBody>
      </p:sp>
      <p:sp>
        <p:nvSpPr>
          <p:cNvPr id="17" name="TextBox 17"/>
          <p:cNvSpPr txBox="1"/>
          <p:nvPr/>
        </p:nvSpPr>
        <p:spPr>
          <a:xfrm>
            <a:off x="536257" y="6465436"/>
            <a:ext cx="6487486"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Pracodawca/zleceniodawca/organizator wolontariatu, podejmuje działania prewencyjne mające na celu przeciwdziałanie zjawiskom niepożądanym w zatrudnieniu/zleceniu/zaangażowaniu wolontaryjnym polegające w szczególności na:</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971990" y="7008361"/>
            <a:ext cx="6051753" cy="255270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zamieszczeniu w kanałach komunikacji wykorzystywanych w Fundacji aktualnej treści Procedury wraz z tekstem przepisów dotyczących równego traktowania w zatrudnieniu w formie wyciągu               z Kodeksu pracy, który stanowi Załącznik nr 1 do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obligatoryjnym przeszkoleniu pracowników zatrudnionych u pracodawcy z zakresu problematyki przeciwdziałania zjawiskom niepożądanym w zatrudnieniu i zaznajomieniu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zaznajomieniu zleceniobiorców i wolontariuszy z zasadami niniejszej Procedury;</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udostępnianiu pracownikom/zleceniobiorcom/wolontariuszom materiałów informacyjnych na tematy związane z przeciwdziałaniem zjawiskom niepożądanym;</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756000" y="71893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9132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64363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9838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78</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057418" y="1426816"/>
            <a:ext cx="6007861" cy="92392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uruchomieniu formularza dostępnego w kanałach komunikacji wykorzystywanych w Fundacji, umożliwiającego m.in. przekazanie Zawiadomienia przez pracownika/zleceniobiorcę/wolontariusza;</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820242"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6" name="TextBox 16"/>
          <p:cNvSpPr txBox="1"/>
          <p:nvPr/>
        </p:nvSpPr>
        <p:spPr>
          <a:xfrm>
            <a:off x="577793" y="2429833"/>
            <a:ext cx="6487486"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Fundacja jest odpowiedzialna za ograniczenie ryzyka organizacyjnego oraz osobowego w zarządzaniu pracą, zaangażowaniem cywilnoprawnym i wolontaryjnym oraz promowanie pożądanych, zgodnych               z zasadami współżycia społecznego postaw i zachowań między pracownikami/zleceniobiorcami/wolontariuszami, w związku z tym zobowiązane jest do:</a:t>
            </a:r>
          </a:p>
          <a:p>
            <a:pPr algn="just">
              <a:lnSpc>
                <a:spcPts val="1439"/>
              </a:lnSpc>
              <a:spcBef>
                <a:spcPct val="0"/>
              </a:spcBef>
            </a:pPr>
            <a:endParaRPr lang="en-US" sz="1200" spc="-48">
              <a:solidFill>
                <a:srgbClr val="000000"/>
              </a:solidFill>
              <a:latin typeface="Arimo"/>
            </a:endParaRPr>
          </a:p>
        </p:txBody>
      </p:sp>
      <p:grpSp>
        <p:nvGrpSpPr>
          <p:cNvPr id="17" name="Group 17"/>
          <p:cNvGrpSpPr/>
          <p:nvPr/>
        </p:nvGrpSpPr>
        <p:grpSpPr>
          <a:xfrm>
            <a:off x="820242" y="3259670"/>
            <a:ext cx="6245037" cy="542925"/>
            <a:chOff x="0" y="0"/>
            <a:chExt cx="8326716" cy="723900"/>
          </a:xfrm>
        </p:grpSpPr>
        <p:sp>
          <p:nvSpPr>
            <p:cNvPr id="18" name="TextBox 18"/>
            <p:cNvSpPr txBox="1"/>
            <p:nvPr/>
          </p:nvSpPr>
          <p:spPr>
            <a:xfrm>
              <a:off x="316235" y="-19050"/>
              <a:ext cx="8010481" cy="7429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rozwiązywania konfliktów z / lub pomiędzy pracownikami/zleceniobiorcami/wolontariuszami bez zbędnej zwłoki;</a:t>
              </a:r>
            </a:p>
          </p:txBody>
        </p:sp>
        <p:sp>
          <p:nvSpPr>
            <p:cNvPr id="19" name="TextBox 19"/>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20" name="Group 20"/>
          <p:cNvGrpSpPr/>
          <p:nvPr/>
        </p:nvGrpSpPr>
        <p:grpSpPr>
          <a:xfrm>
            <a:off x="820242" y="3718231"/>
            <a:ext cx="6245037" cy="364842"/>
            <a:chOff x="0" y="0"/>
            <a:chExt cx="8326716" cy="486456"/>
          </a:xfrm>
        </p:grpSpPr>
        <p:sp>
          <p:nvSpPr>
            <p:cNvPr id="21" name="TextBox 21"/>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dawania przykładu właściwej postawy przez osoby z zarządu;</a:t>
              </a:r>
            </a:p>
          </p:txBody>
        </p:sp>
        <p:sp>
          <p:nvSpPr>
            <p:cNvPr id="22" name="TextBox 22"/>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3" name="Group 23"/>
          <p:cNvGrpSpPr/>
          <p:nvPr/>
        </p:nvGrpSpPr>
        <p:grpSpPr>
          <a:xfrm>
            <a:off x="820242" y="4102123"/>
            <a:ext cx="6245037" cy="723900"/>
            <a:chOff x="0" y="0"/>
            <a:chExt cx="8326716" cy="965200"/>
          </a:xfrm>
        </p:grpSpPr>
        <p:sp>
          <p:nvSpPr>
            <p:cNvPr id="24" name="TextBox 24"/>
            <p:cNvSpPr txBox="1"/>
            <p:nvPr/>
          </p:nvSpPr>
          <p:spPr>
            <a:xfrm>
              <a:off x="316235" y="-19050"/>
              <a:ext cx="8010481" cy="9842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wykazania otwartości na informacje zwrotne przekazywane przez pracowników/zleceniobiorców/wolontariuszy;</a:t>
              </a:r>
            </a:p>
            <a:p>
              <a:pPr algn="just">
                <a:lnSpc>
                  <a:spcPts val="1439"/>
                </a:lnSpc>
                <a:spcBef>
                  <a:spcPct val="0"/>
                </a:spcBef>
              </a:pPr>
              <a:endParaRPr lang="en-US" sz="1200" spc="-48">
                <a:solidFill>
                  <a:srgbClr val="000000"/>
                </a:solidFill>
                <a:latin typeface="Arimo"/>
              </a:endParaRPr>
            </a:p>
          </p:txBody>
        </p:sp>
        <p:sp>
          <p:nvSpPr>
            <p:cNvPr id="25" name="TextBox 25"/>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grpSp>
      <p:grpSp>
        <p:nvGrpSpPr>
          <p:cNvPr id="26" name="Group 26"/>
          <p:cNvGrpSpPr/>
          <p:nvPr/>
        </p:nvGrpSpPr>
        <p:grpSpPr>
          <a:xfrm>
            <a:off x="799298" y="4711525"/>
            <a:ext cx="6245037" cy="904875"/>
            <a:chOff x="0" y="0"/>
            <a:chExt cx="8326716" cy="1206500"/>
          </a:xfrm>
        </p:grpSpPr>
        <p:sp>
          <p:nvSpPr>
            <p:cNvPr id="27" name="TextBox 27"/>
            <p:cNvSpPr txBox="1"/>
            <p:nvPr/>
          </p:nvSpPr>
          <p:spPr>
            <a:xfrm>
              <a:off x="316235" y="-19050"/>
              <a:ext cx="8010481" cy="12255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rozpatrywania przypadków problemów związanych z relacjami, które wymagają interwencji ze strony Fundacji, w celu ograniczenia ryzyka organizacyjnego i osobowego w zarządzaniu Fundacją.</a:t>
              </a: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9" name="TextBox 29"/>
          <p:cNvSpPr txBox="1"/>
          <p:nvPr/>
        </p:nvSpPr>
        <p:spPr>
          <a:xfrm>
            <a:off x="577793" y="5704610"/>
            <a:ext cx="6487486" cy="18288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Fundacja dba o podnoszenie kompetencji pracowników/zleceniobiorców/wolontariuszy w zakresie świadomości ryzyka związanego z wystąpieniem zjawisk niepożądanych                                                              w zatrudnieniu/zleceniu/wolontariacie. W sytuacji wystąpienia tych zjawisk podejmuje dodatkowe działania informacyjne oraz prewencyjne.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Fundacja na wniosek pracownika/zleceniobiorcy/wolontariusza, który w Postępowaniu jest typowany jako ofiara, może zapewnić mu niezbędną pomoc, w szczególności medyczną, psychologiczną lub prawną.</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286371" y="7357186"/>
            <a:ext cx="7070330" cy="425458"/>
          </a:xfrm>
          <a:prstGeom prst="rect">
            <a:avLst/>
          </a:prstGeom>
        </p:spPr>
        <p:txBody>
          <a:bodyPr lIns="0" tIns="0" rIns="0" bIns="0" rtlCol="0" anchor="t">
            <a:spAutoFit/>
          </a:bodyPr>
          <a:lstStyle/>
          <a:p>
            <a:pPr algn="ctr">
              <a:lnSpc>
                <a:spcPts val="1440"/>
              </a:lnSpc>
              <a:spcBef>
                <a:spcPct val="0"/>
              </a:spcBef>
            </a:pPr>
            <a:r>
              <a:rPr lang="en-US" sz="1200" spc="-48">
                <a:solidFill>
                  <a:srgbClr val="000000"/>
                </a:solidFill>
                <a:latin typeface="Arimo Bold"/>
                <a:ea typeface="Arimo Bold"/>
              </a:rPr>
              <a:t>§ 5</a:t>
            </a:r>
          </a:p>
          <a:p>
            <a:pPr algn="ctr">
              <a:lnSpc>
                <a:spcPts val="360"/>
              </a:lnSpc>
              <a:spcBef>
                <a:spcPct val="0"/>
              </a:spcBef>
            </a:pPr>
            <a:endParaRPr lang="en-US" sz="1200" spc="-48">
              <a:solidFill>
                <a:srgbClr val="000000"/>
              </a:solidFill>
              <a:latin typeface="Arimo Bold"/>
              <a:ea typeface="Arimo Bold"/>
            </a:endParaRPr>
          </a:p>
          <a:p>
            <a:pPr algn="ctr">
              <a:lnSpc>
                <a:spcPts val="1440"/>
              </a:lnSpc>
              <a:spcBef>
                <a:spcPct val="0"/>
              </a:spcBef>
            </a:pPr>
            <a:r>
              <a:rPr lang="en-US" sz="1200" spc="-48">
                <a:solidFill>
                  <a:srgbClr val="000000"/>
                </a:solidFill>
                <a:latin typeface="Arimo Bold"/>
              </a:rPr>
              <a:t>Prawa i obowiązki pracowników/zleceniobiorców/wolontariuszy</a:t>
            </a:r>
          </a:p>
        </p:txBody>
      </p:sp>
      <p:sp>
        <p:nvSpPr>
          <p:cNvPr id="31" name="TextBox 31"/>
          <p:cNvSpPr txBox="1"/>
          <p:nvPr/>
        </p:nvSpPr>
        <p:spPr>
          <a:xfrm>
            <a:off x="577793" y="7992183"/>
            <a:ext cx="6487486" cy="538609"/>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a:t>
            </a:r>
            <a:r>
              <a:rPr lang="en-US" sz="1200" spc="-48" err="1">
                <a:solidFill>
                  <a:srgbClr val="000000"/>
                </a:solidFill>
                <a:latin typeface="Arimo"/>
              </a:rPr>
              <a:t>Pracownik</a:t>
            </a:r>
            <a:r>
              <a:rPr lang="en-US" sz="1200" spc="-48">
                <a:solidFill>
                  <a:srgbClr val="000000"/>
                </a:solidFill>
                <a:latin typeface="Arimo"/>
              </a:rPr>
              <a:t>, </a:t>
            </a:r>
            <a:r>
              <a:rPr lang="en-US" sz="1200" spc="-48" err="1">
                <a:solidFill>
                  <a:srgbClr val="000000"/>
                </a:solidFill>
                <a:latin typeface="Arimo"/>
              </a:rPr>
              <a:t>zleceniobiorca</a:t>
            </a:r>
            <a:r>
              <a:rPr lang="en-US" sz="1200" spc="-48">
                <a:solidFill>
                  <a:srgbClr val="000000"/>
                </a:solidFill>
                <a:latin typeface="Arimo"/>
              </a:rPr>
              <a:t>/</a:t>
            </a:r>
            <a:r>
              <a:rPr lang="en-US" sz="1200" spc="-48" err="1">
                <a:solidFill>
                  <a:srgbClr val="000000"/>
                </a:solidFill>
                <a:latin typeface="Arimo"/>
              </a:rPr>
              <a:t>wolontariusz</a:t>
            </a:r>
            <a:r>
              <a:rPr lang="en-US" sz="1200" spc="-48">
                <a:solidFill>
                  <a:srgbClr val="000000"/>
                </a:solidFill>
                <a:latin typeface="Arimo"/>
              </a:rPr>
              <a:t>, </a:t>
            </a:r>
            <a:r>
              <a:rPr lang="en-US" sz="1200" spc="-48" err="1">
                <a:solidFill>
                  <a:srgbClr val="000000"/>
                </a:solidFill>
                <a:latin typeface="Arimo"/>
              </a:rPr>
              <a:t>który</a:t>
            </a:r>
            <a:r>
              <a:rPr lang="en-US" sz="1200" spc="-48">
                <a:solidFill>
                  <a:srgbClr val="000000"/>
                </a:solidFill>
                <a:latin typeface="Arimo"/>
              </a:rPr>
              <a:t> </a:t>
            </a:r>
            <a:r>
              <a:rPr lang="en-US" sz="1200" spc="-48" err="1">
                <a:solidFill>
                  <a:srgbClr val="000000"/>
                </a:solidFill>
                <a:latin typeface="Arimo"/>
              </a:rPr>
              <a:t>twierdzi</a:t>
            </a:r>
            <a:r>
              <a:rPr lang="en-US" sz="1200" spc="-48">
                <a:solidFill>
                  <a:srgbClr val="000000"/>
                </a:solidFill>
                <a:latin typeface="Arimo"/>
              </a:rPr>
              <a:t>, </a:t>
            </a:r>
            <a:r>
              <a:rPr lang="en-US" sz="1200" spc="-48" err="1">
                <a:solidFill>
                  <a:srgbClr val="000000"/>
                </a:solidFill>
                <a:latin typeface="Arimo"/>
              </a:rPr>
              <a:t>że</a:t>
            </a:r>
            <a:r>
              <a:rPr lang="en-US" sz="1200" spc="-48">
                <a:solidFill>
                  <a:srgbClr val="000000"/>
                </a:solidFill>
                <a:latin typeface="Arimo"/>
              </a:rPr>
              <a:t> w </a:t>
            </a:r>
            <a:r>
              <a:rPr lang="en-US" sz="1200" spc="-48" err="1">
                <a:solidFill>
                  <a:srgbClr val="000000"/>
                </a:solidFill>
                <a:latin typeface="Arimo"/>
              </a:rPr>
              <a:t>stosunku</a:t>
            </a:r>
            <a:r>
              <a:rPr lang="en-US" sz="1200" spc="-48">
                <a:solidFill>
                  <a:srgbClr val="000000"/>
                </a:solidFill>
                <a:latin typeface="Arimo"/>
              </a:rPr>
              <a:t> do </a:t>
            </a:r>
            <a:r>
              <a:rPr lang="en-US" sz="1200" spc="-48" err="1">
                <a:solidFill>
                  <a:srgbClr val="000000"/>
                </a:solidFill>
                <a:latin typeface="Arimo"/>
              </a:rPr>
              <a:t>niego</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innej</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wykonującej</a:t>
            </a:r>
            <a:r>
              <a:rPr lang="en-US" sz="1200" spc="-48">
                <a:solidFill>
                  <a:srgbClr val="000000"/>
                </a:solidFill>
                <a:latin typeface="Arimo"/>
              </a:rPr>
              <a:t> </a:t>
            </a:r>
            <a:r>
              <a:rPr lang="en-US" sz="1200" spc="-48" err="1">
                <a:solidFill>
                  <a:srgbClr val="000000"/>
                </a:solidFill>
                <a:latin typeface="Arimo"/>
              </a:rPr>
              <a:t>pracę</a:t>
            </a:r>
            <a:r>
              <a:rPr lang="en-US" sz="1200" spc="-48">
                <a:solidFill>
                  <a:srgbClr val="000000"/>
                </a:solidFill>
                <a:latin typeface="Arimo"/>
              </a:rPr>
              <a:t>/</a:t>
            </a:r>
            <a:r>
              <a:rPr lang="en-US" sz="1200" spc="-48" err="1">
                <a:solidFill>
                  <a:srgbClr val="000000"/>
                </a:solidFill>
                <a:latin typeface="Arimo"/>
              </a:rPr>
              <a:t>zlecenie</a:t>
            </a:r>
            <a:r>
              <a:rPr lang="en-US" sz="1200" spc="-48">
                <a:solidFill>
                  <a:srgbClr val="000000"/>
                </a:solidFill>
                <a:latin typeface="Arimo"/>
              </a:rPr>
              <a:t>/</a:t>
            </a:r>
            <a:r>
              <a:rPr lang="en-US" sz="1200" spc="-48" err="1">
                <a:solidFill>
                  <a:srgbClr val="000000"/>
                </a:solidFill>
                <a:latin typeface="Arimo"/>
              </a:rPr>
              <a:t>wolontariat</a:t>
            </a:r>
            <a:r>
              <a:rPr lang="en-US" sz="1200" spc="-48">
                <a:solidFill>
                  <a:srgbClr val="000000"/>
                </a:solidFill>
                <a:latin typeface="Arimo"/>
              </a:rPr>
              <a:t> </a:t>
            </a:r>
            <a:r>
              <a:rPr lang="en-US" sz="1200" spc="-48" err="1">
                <a:solidFill>
                  <a:srgbClr val="000000"/>
                </a:solidFill>
                <a:latin typeface="Arimo"/>
              </a:rPr>
              <a:t>stosowane</a:t>
            </a:r>
            <a:r>
              <a:rPr lang="en-US" sz="1200" spc="-48">
                <a:solidFill>
                  <a:srgbClr val="000000"/>
                </a:solidFill>
                <a:latin typeface="Arimo"/>
              </a:rPr>
              <a:t> jest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jest </a:t>
            </a:r>
            <a:r>
              <a:rPr lang="en-US" sz="1200" spc="-48" err="1">
                <a:solidFill>
                  <a:srgbClr val="000000"/>
                </a:solidFill>
                <a:latin typeface="Arimo"/>
              </a:rPr>
              <a:t>uprawniony</a:t>
            </a:r>
            <a:r>
              <a:rPr lang="en-US" sz="1200" spc="-48">
                <a:solidFill>
                  <a:srgbClr val="000000"/>
                </a:solidFill>
                <a:latin typeface="Arimo"/>
              </a:rPr>
              <a:t> do </a:t>
            </a:r>
            <a:r>
              <a:rPr lang="en-US" sz="1200" spc="-48" err="1">
                <a:solidFill>
                  <a:srgbClr val="000000"/>
                </a:solidFill>
                <a:latin typeface="Arimo"/>
              </a:rPr>
              <a:t>przedstawienia</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 - </a:t>
            </a:r>
            <a:r>
              <a:rPr lang="en-US" sz="1200" spc="-48" err="1">
                <a:solidFill>
                  <a:srgbClr val="000000"/>
                </a:solidFill>
                <a:latin typeface="Arimo"/>
              </a:rPr>
              <a:t>Zawiadomienia</a:t>
            </a:r>
            <a:r>
              <a:rPr lang="en-US" sz="1200" spc="-48">
                <a:solidFill>
                  <a:srgbClr val="000000"/>
                </a:solidFill>
                <a:latin typeface="Arimo"/>
              </a:rPr>
              <a:t>. </a:t>
            </a:r>
          </a:p>
        </p:txBody>
      </p:sp>
      <p:sp>
        <p:nvSpPr>
          <p:cNvPr id="32" name="TextBox 32"/>
          <p:cNvSpPr txBox="1"/>
          <p:nvPr/>
        </p:nvSpPr>
        <p:spPr>
          <a:xfrm>
            <a:off x="577793" y="8763697"/>
            <a:ext cx="641660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Bezpodstawne oskarżanie o zjawisko niepożądane wśród osób działających na rzecz Fundacji jest    zabronione. </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33" name="TextBox 3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79</a:t>
            </a:r>
          </a:p>
        </p:txBody>
      </p:sp>
      <p:sp>
        <p:nvSpPr>
          <p:cNvPr id="34" name="TextBox 34"/>
          <p:cNvSpPr txBox="1"/>
          <p:nvPr/>
        </p:nvSpPr>
        <p:spPr>
          <a:xfrm>
            <a:off x="4140036" y="833058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5" name="TextBox 37">
            <a:extLst>
              <a:ext uri="{FF2B5EF4-FFF2-40B4-BE49-F238E27FC236}">
                <a16:creationId xmlns:a16="http://schemas.microsoft.com/office/drawing/2014/main" id="{D88CB0C2-3D57-604E-A0AB-F6A38FB5FC76}"/>
              </a:ext>
            </a:extLst>
          </p:cNvPr>
          <p:cNvSpPr txBox="1"/>
          <p:nvPr/>
        </p:nvSpPr>
        <p:spPr>
          <a:xfrm>
            <a:off x="594512" y="9523140"/>
            <a:ext cx="1392236" cy="164100"/>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36" name="TextBox 34">
            <a:extLst>
              <a:ext uri="{FF2B5EF4-FFF2-40B4-BE49-F238E27FC236}">
                <a16:creationId xmlns:a16="http://schemas.microsoft.com/office/drawing/2014/main" id="{BFAF9441-BB0C-2C5E-FD9E-979C792487E0}"/>
              </a:ext>
            </a:extLst>
          </p:cNvPr>
          <p:cNvSpPr txBox="1"/>
          <p:nvPr/>
        </p:nvSpPr>
        <p:spPr>
          <a:xfrm>
            <a:off x="530095" y="9467123"/>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8877"/>
            <a:ext cx="6487486" cy="34575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Pracownik/zleceniobiorca/wolontariusz, będący domniemaną ofiarą, może zawnioskować do Fundacji o przeniesienie na inne stanowisko pracy lub do innego miejsca, bądź zastosowania wobec niego innej formy zatrudnienia/zlecenia/zaangażowania. Przeniesienie osoby może polegać na zmianie miejsca wykonywania pracy/zlecenia/wolontariatu, połączonej w razie potrzeby lub konieczności ze zmianą stanowiska na równorzędne. Decyzję w sprawie wniosku pracownika/zleceniobiorcy/wolontariusza podejmuje Fundacja, biorąc pod uwagę swoje potrzeby i możliwości.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Pracownik/zleceniobiorca/wolontariusz ma obowiązek zapoznać się z treścią niniejszej Procedury.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Pracownik jest zobowiązany do uczestnictwa w szkoleniach organizowanych przez Fundację  dotyczących tematyki przeciwdziałania zjawiskom niepożądanym w zatrudnieniu.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Pracownik/zleceniobiorca/wolontariusz jest zobowiązany do powstrzymania się od zachowań noszących znamiona dyskryminacji, mobbingu lub innego rodzaju zjawisk niepożądanych. </a:t>
            </a:r>
          </a:p>
          <a:p>
            <a:pPr algn="just">
              <a:lnSpc>
                <a:spcPts val="1439"/>
              </a:lnSpc>
            </a:pPr>
            <a:r>
              <a:rPr lang="en-US" sz="1200" spc="-48">
                <a:solidFill>
                  <a:srgbClr val="000000"/>
                </a:solidFill>
                <a:latin typeface="Arimo"/>
              </a:rPr>
              <a:t> </a:t>
            </a:r>
          </a:p>
          <a:p>
            <a:pPr algn="just">
              <a:lnSpc>
                <a:spcPts val="1439"/>
              </a:lnSpc>
            </a:pPr>
            <a:r>
              <a:rPr lang="en-US" sz="1200" spc="-48">
                <a:solidFill>
                  <a:srgbClr val="000000"/>
                </a:solidFill>
                <a:latin typeface="Arimo"/>
              </a:rPr>
              <a:t>7. Pracownik/zleceniobiorca/wolontariusz jest zobowiązany do uczestnictwa na wniosek Komisji                    w Postępowaniu. </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680738" y="4887402"/>
            <a:ext cx="2281595"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a:solidFill>
                  <a:srgbClr val="000000"/>
                </a:solidFill>
                <a:latin typeface="Arimo Bold"/>
              </a:rPr>
              <a:t>Zasady dokonania Zawiadomienia</a:t>
            </a:r>
          </a:p>
        </p:txBody>
      </p:sp>
      <p:sp>
        <p:nvSpPr>
          <p:cNvPr id="16" name="TextBox 16"/>
          <p:cNvSpPr txBox="1"/>
          <p:nvPr/>
        </p:nvSpPr>
        <p:spPr>
          <a:xfrm>
            <a:off x="513651" y="5511199"/>
            <a:ext cx="3985960" cy="381000"/>
          </a:xfrm>
          <a:prstGeom prst="rect">
            <a:avLst/>
          </a:prstGeom>
        </p:spPr>
        <p:txBody>
          <a:bodyPr lIns="0" tIns="0" rIns="0" bIns="0" rtlCol="0" anchor="t">
            <a:spAutoFit/>
          </a:bodyPr>
          <a:lstStyle/>
          <a:p>
            <a:pPr marL="259080" lvl="1" indent="-129540" algn="just">
              <a:lnSpc>
                <a:spcPts val="1439"/>
              </a:lnSpc>
              <a:buFont typeface="Arial"/>
              <a:buChar char="•"/>
            </a:pPr>
            <a:r>
              <a:rPr lang="en-US" sz="1200" spc="-48">
                <a:solidFill>
                  <a:srgbClr val="000000"/>
                </a:solidFill>
                <a:latin typeface="Arimo"/>
              </a:rPr>
              <a:t> Złożenie Zawiadomienia może mieć miejsce poprzez:</a:t>
            </a:r>
          </a:p>
          <a:p>
            <a:pPr algn="just">
              <a:lnSpc>
                <a:spcPts val="1439"/>
              </a:lnSpc>
            </a:pPr>
            <a:endParaRPr lang="en-US" sz="1200" spc="-48">
              <a:solidFill>
                <a:srgbClr val="000000"/>
              </a:solidFill>
              <a:latin typeface="Arimo"/>
            </a:endParaRPr>
          </a:p>
        </p:txBody>
      </p:sp>
      <p:sp>
        <p:nvSpPr>
          <p:cNvPr id="17" name="TextBox 17"/>
          <p:cNvSpPr txBox="1"/>
          <p:nvPr/>
        </p:nvSpPr>
        <p:spPr>
          <a:xfrm>
            <a:off x="960082" y="5863624"/>
            <a:ext cx="6169339"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wysłanie elektronicznego formularza zgłoszeniowego, dostępnego w kanałach komunikacji wykorzystywanych w Fundacji, lub</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wysłanie bądź przekazanie formularza zgłoszeniowego w formie papierowej, dostępnego do pobrania w kanałach komunikacji wykorzystywanych w Fundacji.</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731616" y="586362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731616" y="640654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641934" y="6967009"/>
            <a:ext cx="6487486" cy="29146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Osobą uprawnioną do odbierania Zawiadomień jest dedykowana osoba, niebędąca członkiem zarządu, wyznaczona przez zarząd Fundacji, przy czym jeśli Zawiadomienie dotyczy tejże osoby, obowiązana jest ona do przekazania Zawiadomienia innemu członkowi Komisji ds. przeciwdziałania dyskryminacji i mobbingowi w Fundacji.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ea typeface="Arimo"/>
              </a:rPr>
              <a:t>3. Osoba uprawniona do odbierania Zawiadomień odpowiada za sprawdzenie, czy Zawiadomienie jest kompletne m.in. czy zawiera elementy wskazane w § 6 ust. 4 i 5, a w razie ich braku – wnioskuje o ich uzupełnienie Zawiadamiającego.</a:t>
            </a:r>
          </a:p>
          <a:p>
            <a:pPr algn="just">
              <a:lnSpc>
                <a:spcPts val="1439"/>
              </a:lnSpc>
            </a:pPr>
            <a:endParaRPr lang="en-US" sz="1200" spc="-48">
              <a:solidFill>
                <a:srgbClr val="000000"/>
              </a:solidFill>
              <a:latin typeface="Arimo"/>
              <a:ea typeface="Arimo"/>
            </a:endParaRPr>
          </a:p>
          <a:p>
            <a:pPr algn="just">
              <a:lnSpc>
                <a:spcPts val="1439"/>
              </a:lnSpc>
            </a:pPr>
            <a:r>
              <a:rPr lang="en-US" sz="1200" spc="-48">
                <a:solidFill>
                  <a:srgbClr val="000000"/>
                </a:solidFill>
                <a:latin typeface="Arimo"/>
              </a:rPr>
              <a:t>4. Zawiadomienie powinno zawierać przedstawienie stanu faktycznego oraz wszelkie niezbędne informacje potrzebne do wyjaśnienia sprawy, w tym: daty lub okres, którego ono dotyczy, informacje mogące stanowić dowody dotyczące okoliczności opisanych w Zawiadomieniu, informacje                               o ewentualnych świadkach tych zdarzeń oraz wskazanie domniemanego sprawcy i domniemanej ofiary. </a:t>
            </a:r>
          </a:p>
          <a:p>
            <a:pPr algn="just">
              <a:lnSpc>
                <a:spcPts val="1439"/>
              </a:lnSpc>
            </a:pPr>
            <a:r>
              <a:rPr lang="en-US" sz="1200" spc="-48">
                <a:solidFill>
                  <a:srgbClr val="000000"/>
                </a:solidFill>
                <a:latin typeface="Arimo"/>
              </a:rPr>
              <a:t> </a:t>
            </a:r>
          </a:p>
          <a:p>
            <a:pPr algn="just">
              <a:lnSpc>
                <a:spcPts val="1439"/>
              </a:lnSpc>
            </a:pP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14478" y="-425138"/>
            <a:ext cx="1497141" cy="9927629"/>
          </a:xfrm>
          <a:custGeom>
            <a:avLst/>
            <a:gdLst/>
            <a:ahLst/>
            <a:cxnLst/>
            <a:rect l="l" t="t" r="r" b="b"/>
            <a:pathLst>
              <a:path w="1834506" h="9927629">
                <a:moveTo>
                  <a:pt x="0" y="0"/>
                </a:moveTo>
                <a:lnTo>
                  <a:pt x="1834506" y="0"/>
                </a:lnTo>
                <a:lnTo>
                  <a:pt x="1834506" y="9927628"/>
                </a:lnTo>
                <a:lnTo>
                  <a:pt x="0" y="9927628"/>
                </a:lnTo>
                <a:lnTo>
                  <a:pt x="0" y="0"/>
                </a:lnTo>
                <a:close/>
              </a:path>
            </a:pathLst>
          </a:custGeom>
          <a:blipFill>
            <a:blip r:embed="rId2"/>
            <a:stretch>
              <a:fillRect l="-159607" r="-159607" b="-16199"/>
            </a:stretch>
          </a:blipFill>
        </p:spPr>
        <p:txBody>
          <a:bodyPr/>
          <a:lstStyle/>
          <a:p>
            <a:endParaRPr lang="pl-PL"/>
          </a:p>
        </p:txBody>
      </p:sp>
      <p:grpSp>
        <p:nvGrpSpPr>
          <p:cNvPr id="3" name="Group 3"/>
          <p:cNvGrpSpPr/>
          <p:nvPr/>
        </p:nvGrpSpPr>
        <p:grpSpPr>
          <a:xfrm>
            <a:off x="0" y="-79734"/>
            <a:ext cx="7556500" cy="1066647"/>
            <a:chOff x="0" y="-28575"/>
            <a:chExt cx="2805794" cy="382262"/>
          </a:xfrm>
        </p:grpSpPr>
        <p:sp>
          <p:nvSpPr>
            <p:cNvPr id="4" name="Freeform 4"/>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5" name="TextBox 5"/>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831217" y="1467466"/>
            <a:ext cx="4759028" cy="401914"/>
          </a:xfrm>
          <a:prstGeom prst="rect">
            <a:avLst/>
          </a:prstGeom>
        </p:spPr>
        <p:txBody>
          <a:bodyPr lIns="0" tIns="0" rIns="0" bIns="0" rtlCol="0" anchor="t">
            <a:spAutoFit/>
          </a:bodyPr>
          <a:lstStyle/>
          <a:p>
            <a:pPr marL="0" lvl="0" indent="0">
              <a:lnSpc>
                <a:spcPts val="3118"/>
              </a:lnSpc>
            </a:pPr>
            <a:r>
              <a:rPr lang="en-US" sz="2860">
                <a:solidFill>
                  <a:srgbClr val="000000"/>
                </a:solidFill>
                <a:latin typeface="IBM Plex Sans Bold"/>
              </a:rPr>
              <a:t>Wstęp</a:t>
            </a:r>
          </a:p>
        </p:txBody>
      </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3"/>
            <a:stretch>
              <a:fillRect/>
            </a:stretch>
          </a:blipFill>
        </p:spPr>
        <p:txBody>
          <a:bodyPr/>
          <a:lstStyle/>
          <a:p>
            <a:endParaRPr lang="pl-PL"/>
          </a:p>
        </p:txBody>
      </p:sp>
      <p:sp>
        <p:nvSpPr>
          <p:cNvPr id="11" name="TextBox 11"/>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2" name="TextBox 12"/>
          <p:cNvSpPr txBox="1"/>
          <p:nvPr/>
        </p:nvSpPr>
        <p:spPr>
          <a:xfrm>
            <a:off x="1647694" y="2056364"/>
            <a:ext cx="5302758" cy="7892682"/>
          </a:xfrm>
          <a:prstGeom prst="rect">
            <a:avLst/>
          </a:prstGeom>
        </p:spPr>
        <p:txBody>
          <a:bodyPr lIns="0" tIns="0" rIns="0" bIns="0" rtlCol="0" anchor="t">
            <a:spAutoFit/>
          </a:bodyPr>
          <a:lstStyle/>
          <a:p>
            <a:pPr algn="just">
              <a:lnSpc>
                <a:spcPts val="1770"/>
              </a:lnSpc>
            </a:pPr>
            <a:r>
              <a:rPr lang="en-US" sz="1264">
                <a:solidFill>
                  <a:srgbClr val="000000"/>
                </a:solidFill>
                <a:latin typeface="Arimo"/>
              </a:rPr>
              <a:t>Zachęcamy do rozszerzenia wsparcia wdrażanych u siebie Procedur dla możliwie jak największego grona osób zaangażowanych w działalność NGO.</a:t>
            </a:r>
          </a:p>
          <a:p>
            <a:pPr algn="just">
              <a:lnSpc>
                <a:spcPts val="1770"/>
              </a:lnSpc>
            </a:pPr>
            <a:endParaRPr lang="en-US" sz="1264">
              <a:solidFill>
                <a:srgbClr val="000000"/>
              </a:solidFill>
              <a:latin typeface="Arimo"/>
            </a:endParaRPr>
          </a:p>
          <a:p>
            <a:pPr algn="just">
              <a:lnSpc>
                <a:spcPts val="1770"/>
              </a:lnSpc>
            </a:pPr>
            <a:r>
              <a:rPr lang="en-US" sz="1264">
                <a:solidFill>
                  <a:srgbClr val="000000"/>
                </a:solidFill>
                <a:latin typeface="Arimo"/>
              </a:rPr>
              <a:t>Koniecznie, umożliwiając korzystanie z Procedur np. także wolontariuszom - poinformujmy ich o tym, m.in.: poprzez wprowadzenie odpowiednich zapisów regulaminowych o zastosowaniu zasad monitorujących równe traktowanie w organizowanym przez nas wolontariacie.</a:t>
            </a:r>
          </a:p>
          <a:p>
            <a:pPr algn="just">
              <a:lnSpc>
                <a:spcPts val="1770"/>
              </a:lnSpc>
            </a:pPr>
            <a:endParaRPr lang="en-US" sz="1264">
              <a:solidFill>
                <a:srgbClr val="000000"/>
              </a:solidFill>
              <a:latin typeface="Arimo"/>
            </a:endParaRPr>
          </a:p>
          <a:p>
            <a:pPr algn="just">
              <a:lnSpc>
                <a:spcPts val="1770"/>
              </a:lnSpc>
            </a:pPr>
            <a:r>
              <a:rPr lang="en-US" sz="1264">
                <a:solidFill>
                  <a:srgbClr val="000000"/>
                </a:solidFill>
                <a:latin typeface="Arimo"/>
              </a:rPr>
              <a:t>W E-booku wyodrębnione zostały również wersje Procedur w języku wrażliwym na płeć – ze względu na rekomendacje organizacji uczestniczących w projekcie, które zalecają stosowanie feminatywów także w dokumentach strategicznych swoich organizacji.</a:t>
            </a:r>
          </a:p>
          <a:p>
            <a:pPr algn="just">
              <a:lnSpc>
                <a:spcPts val="1770"/>
              </a:lnSpc>
            </a:pPr>
            <a:endParaRPr lang="en-US" sz="1264">
              <a:solidFill>
                <a:srgbClr val="000000"/>
              </a:solidFill>
              <a:latin typeface="Arimo"/>
            </a:endParaRPr>
          </a:p>
          <a:p>
            <a:pPr algn="just">
              <a:lnSpc>
                <a:spcPts val="1770"/>
              </a:lnSpc>
            </a:pPr>
            <a:r>
              <a:rPr lang="en-US" sz="1264">
                <a:solidFill>
                  <a:srgbClr val="000000"/>
                </a:solidFill>
                <a:latin typeface="Arimo"/>
              </a:rPr>
              <a:t>Przychylamy się jak najbardziej do postulatu, że Procedury jako dokument mający za zadanie przeciwdziałanie zjawiskom niepożądanym w miejscu pracy/realizacji wolontariatu powinien wzmacniać wartość stosowania języka inkluzywnego, w tym wrażliwego na płeć, zwłaszcza wobec profilu działalności danej organizacji. </a:t>
            </a:r>
          </a:p>
          <a:p>
            <a:pPr algn="just">
              <a:lnSpc>
                <a:spcPts val="1770"/>
              </a:lnSpc>
            </a:pPr>
            <a:endParaRPr lang="en-US" sz="1264">
              <a:solidFill>
                <a:srgbClr val="000000"/>
              </a:solidFill>
              <a:latin typeface="Arimo"/>
            </a:endParaRPr>
          </a:p>
          <a:p>
            <a:pPr algn="just">
              <a:lnSpc>
                <a:spcPts val="1770"/>
              </a:lnSpc>
            </a:pPr>
            <a:r>
              <a:rPr lang="en-US" sz="1264">
                <a:solidFill>
                  <a:srgbClr val="000000"/>
                </a:solidFill>
                <a:latin typeface="Arimo"/>
              </a:rPr>
              <a:t>Dodatkowo szczególną uważność przykładamy do zapewnienia dostępności, wrównież tej cyfrowej w odbiorze Procedur przez osoby chcące z nich skorzystać w przypadku naruszenia ich bezpieczeństwa.</a:t>
            </a:r>
          </a:p>
          <a:p>
            <a:pPr algn="just">
              <a:lnSpc>
                <a:spcPts val="1770"/>
              </a:lnSpc>
            </a:pPr>
            <a:endParaRPr lang="en-US" sz="1264">
              <a:solidFill>
                <a:srgbClr val="000000"/>
              </a:solidFill>
              <a:latin typeface="Arimo"/>
            </a:endParaRPr>
          </a:p>
          <a:p>
            <a:pPr algn="just">
              <a:lnSpc>
                <a:spcPts val="1770"/>
              </a:lnSpc>
            </a:pPr>
            <a:r>
              <a:rPr lang="en-US" sz="1264">
                <a:solidFill>
                  <a:srgbClr val="000000"/>
                </a:solidFill>
                <a:latin typeface="Arimo"/>
              </a:rPr>
              <a:t>Pamiętać należy, ze Procedura przeciwdziałająca zjawiskom niepożądanym w miejscu realizacji zatrudnienia, zlecenia czy zaangażowania w postaci wolontariatu wdrożona przez daną Organizację pozarządową, powinna gwarantować każdej osobie związanej z nią możliwość złożenia w bezpieczny dla niej sposób - Zawiadomienia, czyli skargi na działania, które mogą nosić znamiona dyskryminacji, mobbingu, czy naruszenia jej dóbr osobistych.</a:t>
            </a: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nSpc>
                <a:spcPts val="1770"/>
              </a:lnSpc>
            </a:pPr>
            <a:endParaRPr lang="en-US" sz="1264">
              <a:solidFill>
                <a:srgbClr val="000000"/>
              </a:solidFill>
              <a:latin typeface="Arimo"/>
            </a:endParaRPr>
          </a:p>
        </p:txBody>
      </p:sp>
      <p:sp>
        <p:nvSpPr>
          <p:cNvPr id="13" name="TextBox 13"/>
          <p:cNvSpPr txBox="1"/>
          <p:nvPr/>
        </p:nvSpPr>
        <p:spPr>
          <a:xfrm>
            <a:off x="7198016" y="9654659"/>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a:t>
            </a:r>
          </a:p>
        </p:txBody>
      </p:sp>
      <p:grpSp>
        <p:nvGrpSpPr>
          <p:cNvPr id="14" name="Group 14"/>
          <p:cNvGrpSpPr/>
          <p:nvPr/>
        </p:nvGrpSpPr>
        <p:grpSpPr>
          <a:xfrm>
            <a:off x="756000" y="1236959"/>
            <a:ext cx="6609448" cy="8699041"/>
            <a:chOff x="0" y="0"/>
            <a:chExt cx="38803840" cy="51071764"/>
          </a:xfrm>
        </p:grpSpPr>
        <p:sp>
          <p:nvSpPr>
            <p:cNvPr id="15" name="Freeform 15"/>
            <p:cNvSpPr/>
            <p:nvPr/>
          </p:nvSpPr>
          <p:spPr>
            <a:xfrm>
              <a:off x="0" y="0"/>
              <a:ext cx="38803839" cy="51071763"/>
            </a:xfrm>
            <a:custGeom>
              <a:avLst/>
              <a:gdLst/>
              <a:ahLst/>
              <a:cxnLst/>
              <a:rect l="l" t="t" r="r" b="b"/>
              <a:pathLst>
                <a:path w="38803839" h="51071763">
                  <a:moveTo>
                    <a:pt x="0" y="0"/>
                  </a:moveTo>
                  <a:lnTo>
                    <a:pt x="0" y="51071763"/>
                  </a:lnTo>
                  <a:lnTo>
                    <a:pt x="38803839" y="51071763"/>
                  </a:lnTo>
                  <a:lnTo>
                    <a:pt x="38803839" y="0"/>
                  </a:lnTo>
                  <a:lnTo>
                    <a:pt x="0" y="0"/>
                  </a:lnTo>
                  <a:close/>
                  <a:moveTo>
                    <a:pt x="38742879" y="51010806"/>
                  </a:moveTo>
                  <a:lnTo>
                    <a:pt x="59690" y="51010806"/>
                  </a:lnTo>
                  <a:lnTo>
                    <a:pt x="59690" y="59690"/>
                  </a:lnTo>
                  <a:lnTo>
                    <a:pt x="38742879" y="59690"/>
                  </a:lnTo>
                  <a:lnTo>
                    <a:pt x="38742879" y="51010806"/>
                  </a:lnTo>
                  <a:close/>
                </a:path>
              </a:pathLst>
            </a:custGeom>
            <a:solidFill>
              <a:srgbClr val="000000"/>
            </a:solidFill>
          </p:spPr>
          <p:txBody>
            <a:bodyPr/>
            <a:lstStyle/>
            <a:p>
              <a:endParaRPr lang="pl-PL"/>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03300" y="1111936"/>
            <a:ext cx="7151867" cy="8699041"/>
            <a:chOff x="0" y="0"/>
            <a:chExt cx="41988361" cy="51071764"/>
          </a:xfrm>
        </p:grpSpPr>
        <p:sp>
          <p:nvSpPr>
            <p:cNvPr id="3" name="Freeform 3"/>
            <p:cNvSpPr/>
            <p:nvPr/>
          </p:nvSpPr>
          <p:spPr>
            <a:xfrm>
              <a:off x="0" y="0"/>
              <a:ext cx="41988361" cy="51071763"/>
            </a:xfrm>
            <a:custGeom>
              <a:avLst/>
              <a:gdLst/>
              <a:ahLst/>
              <a:cxnLst/>
              <a:rect l="l" t="t" r="r" b="b"/>
              <a:pathLst>
                <a:path w="41988361" h="51071763">
                  <a:moveTo>
                    <a:pt x="0" y="0"/>
                  </a:moveTo>
                  <a:lnTo>
                    <a:pt x="0" y="51071763"/>
                  </a:lnTo>
                  <a:lnTo>
                    <a:pt x="41988361" y="51071763"/>
                  </a:lnTo>
                  <a:lnTo>
                    <a:pt x="41988361" y="0"/>
                  </a:lnTo>
                  <a:lnTo>
                    <a:pt x="0" y="0"/>
                  </a:lnTo>
                  <a:close/>
                  <a:moveTo>
                    <a:pt x="41927400" y="51010806"/>
                  </a:moveTo>
                  <a:lnTo>
                    <a:pt x="59690" y="51010806"/>
                  </a:lnTo>
                  <a:lnTo>
                    <a:pt x="59690" y="59690"/>
                  </a:lnTo>
                  <a:lnTo>
                    <a:pt x="41927400" y="59690"/>
                  </a:lnTo>
                  <a:lnTo>
                    <a:pt x="41927400"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05972" y="9549834"/>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665400" y="1209061"/>
            <a:ext cx="6487486"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5. Zawiadomienie zawiera dane personalne składającego Zawiadomienie - imię, nazwisko, oraz dane kontaktowe wskazane przez tą osobę.</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1602228" y="1751986"/>
            <a:ext cx="4355544" cy="1104900"/>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a:solidFill>
                  <a:srgbClr val="000000"/>
                </a:solidFill>
                <a:latin typeface="Arimo Bold"/>
              </a:rPr>
              <a:t>Zasady działania Komisji</a:t>
            </a:r>
          </a:p>
          <a:p>
            <a:pPr algn="ctr">
              <a:lnSpc>
                <a:spcPts val="1439"/>
              </a:lnSpc>
              <a:spcBef>
                <a:spcPct val="0"/>
              </a:spcBef>
            </a:pPr>
            <a:endParaRPr lang="en-US" sz="1200" spc="-48">
              <a:solidFill>
                <a:srgbClr val="000000"/>
              </a:solidFill>
              <a:latin typeface="Arimo Bold"/>
            </a:endParaRPr>
          </a:p>
        </p:txBody>
      </p:sp>
      <p:sp>
        <p:nvSpPr>
          <p:cNvPr id="16" name="TextBox 16"/>
          <p:cNvSpPr txBox="1"/>
          <p:nvPr/>
        </p:nvSpPr>
        <p:spPr>
          <a:xfrm>
            <a:off x="580785" y="2943685"/>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7" name="TextBox 17"/>
          <p:cNvSpPr txBox="1"/>
          <p:nvPr/>
        </p:nvSpPr>
        <p:spPr>
          <a:xfrm>
            <a:off x="928223" y="2943685"/>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Merytorycznym rozpatrzeniem Zawiadomienia w związku z podejrzeniem wystąpienia zjawiska niepożądanego w Fundacji, zajmuje się Komisja składającą się z 2 do max. 3 osób, w skład której wchodzą:</a:t>
            </a:r>
          </a:p>
        </p:txBody>
      </p:sp>
      <p:sp>
        <p:nvSpPr>
          <p:cNvPr id="18" name="TextBox 18"/>
          <p:cNvSpPr txBox="1"/>
          <p:nvPr/>
        </p:nvSpPr>
        <p:spPr>
          <a:xfrm>
            <a:off x="1428725" y="3591385"/>
            <a:ext cx="5595017" cy="1339867"/>
          </a:xfrm>
          <a:prstGeom prst="rect">
            <a:avLst/>
          </a:prstGeom>
        </p:spPr>
        <p:txBody>
          <a:bodyPr lIns="0" tIns="0" rIns="0" bIns="0" rtlCol="0" anchor="t">
            <a:spAutoFit/>
          </a:bodyPr>
          <a:lstStyle/>
          <a:p>
            <a:pPr algn="just">
              <a:lnSpc>
                <a:spcPts val="1440"/>
              </a:lnSpc>
            </a:pPr>
            <a:r>
              <a:rPr lang="en-US" sz="1200" spc="-48">
                <a:solidFill>
                  <a:srgbClr val="000000"/>
                </a:solidFill>
                <a:latin typeface="Arimo"/>
              </a:rPr>
              <a:t>Osoba uprawniona do odbierania Zawiadomień, niebędąca członkiem zarządu – Przewodniczący;</a:t>
            </a:r>
          </a:p>
          <a:p>
            <a:pPr algn="just">
              <a:lnSpc>
                <a:spcPts val="960"/>
              </a:lnSpc>
            </a:pPr>
            <a:endParaRPr lang="en-US" sz="1200" spc="-48">
              <a:solidFill>
                <a:srgbClr val="000000"/>
              </a:solidFill>
              <a:latin typeface="Arimo"/>
            </a:endParaRPr>
          </a:p>
          <a:p>
            <a:pPr algn="just">
              <a:lnSpc>
                <a:spcPts val="1440"/>
              </a:lnSpc>
            </a:pPr>
            <a:r>
              <a:rPr lang="en-US" sz="1200" spc="-48">
                <a:solidFill>
                  <a:srgbClr val="000000"/>
                </a:solidFill>
                <a:latin typeface="Arimo"/>
              </a:rPr>
              <a:t>Osoba wyznaczona przez Fundację lub opiekun wolontariuszy – osoba niebędąca członkiem zarządu;</a:t>
            </a:r>
          </a:p>
          <a:p>
            <a:pPr algn="just">
              <a:lnSpc>
                <a:spcPts val="1079"/>
              </a:lnSpc>
            </a:pPr>
            <a:endParaRPr lang="en-US" sz="1200" spc="-48">
              <a:solidFill>
                <a:srgbClr val="000000"/>
              </a:solidFill>
              <a:latin typeface="Arimo"/>
            </a:endParaRPr>
          </a:p>
          <a:p>
            <a:pPr algn="just">
              <a:lnSpc>
                <a:spcPts val="1440"/>
              </a:lnSpc>
            </a:pPr>
            <a:r>
              <a:rPr lang="en-US" sz="1200" spc="-48">
                <a:solidFill>
                  <a:srgbClr val="000000"/>
                </a:solidFill>
                <a:latin typeface="Arimo"/>
              </a:rPr>
              <a:t>Ekspert zewnętrzny np. psycholog, prawnik, edukator równościowy (opcjonalnie).</a:t>
            </a:r>
          </a:p>
          <a:p>
            <a:pPr algn="just">
              <a:lnSpc>
                <a:spcPts val="1440"/>
              </a:lnSpc>
              <a:spcBef>
                <a:spcPct val="0"/>
              </a:spcBef>
            </a:pPr>
            <a:endParaRPr lang="en-US" sz="1200" spc="-48">
              <a:solidFill>
                <a:srgbClr val="000000"/>
              </a:solidFill>
              <a:latin typeface="Arimo"/>
            </a:endParaRPr>
          </a:p>
        </p:txBody>
      </p:sp>
      <p:sp>
        <p:nvSpPr>
          <p:cNvPr id="19" name="TextBox 19"/>
          <p:cNvSpPr txBox="1"/>
          <p:nvPr/>
        </p:nvSpPr>
        <p:spPr>
          <a:xfrm>
            <a:off x="1062322" y="35913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1062322" y="407081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1062322" y="4566118"/>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665400" y="5002159"/>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3" name="TextBox 23"/>
          <p:cNvSpPr txBox="1"/>
          <p:nvPr/>
        </p:nvSpPr>
        <p:spPr>
          <a:xfrm>
            <a:off x="919313" y="5002159"/>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jest każdorazowo powoływana przez Przewodniczącego w ciągu 5 dni od wpłynięcia Zawiadomienia zawierającego elementy wskazane w § 6 ust. 4 i 5, w przypadku braku któregokolwiek z tych elementów termin ten liczony jest od dnia uzupełnienia Zawiadomienia.</a:t>
            </a:r>
          </a:p>
        </p:txBody>
      </p:sp>
      <p:sp>
        <p:nvSpPr>
          <p:cNvPr id="24" name="TextBox 24"/>
          <p:cNvSpPr txBox="1"/>
          <p:nvPr/>
        </p:nvSpPr>
        <p:spPr>
          <a:xfrm>
            <a:off x="928223" y="5766330"/>
            <a:ext cx="6121313"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Skład Komisji ulega zmianie w szczególności:</a:t>
            </a:r>
          </a:p>
          <a:p>
            <a:pPr algn="just">
              <a:lnSpc>
                <a:spcPts val="1439"/>
              </a:lnSpc>
              <a:spcBef>
                <a:spcPct val="0"/>
              </a:spcBef>
            </a:pPr>
            <a:endParaRPr lang="en-US" sz="1200" spc="-48">
              <a:solidFill>
                <a:srgbClr val="000000"/>
              </a:solidFill>
              <a:latin typeface="Arimo"/>
            </a:endParaRPr>
          </a:p>
        </p:txBody>
      </p:sp>
      <p:sp>
        <p:nvSpPr>
          <p:cNvPr id="25" name="TextBox 25"/>
          <p:cNvSpPr txBox="1"/>
          <p:nvPr/>
        </p:nvSpPr>
        <p:spPr>
          <a:xfrm>
            <a:off x="665400" y="5766330"/>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6" name="TextBox 26"/>
          <p:cNvSpPr txBox="1"/>
          <p:nvPr/>
        </p:nvSpPr>
        <p:spPr>
          <a:xfrm>
            <a:off x="1428725" y="6073341"/>
            <a:ext cx="6051753"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członka Komisji z Fundacją;</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gdy członek Komisji zrzeknie się swojej funkcji.</a:t>
            </a: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1062322" y="607334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8" name="TextBox 28"/>
          <p:cNvSpPr txBox="1"/>
          <p:nvPr/>
        </p:nvSpPr>
        <p:spPr>
          <a:xfrm>
            <a:off x="1062322" y="643529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9" name="TextBox 29"/>
          <p:cNvSpPr txBox="1"/>
          <p:nvPr/>
        </p:nvSpPr>
        <p:spPr>
          <a:xfrm>
            <a:off x="943965" y="6854391"/>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zostaje rozwiązana w momencie zakończenia danej sprawy.</a:t>
            </a:r>
          </a:p>
        </p:txBody>
      </p:sp>
      <p:sp>
        <p:nvSpPr>
          <p:cNvPr id="30" name="TextBox 30"/>
          <p:cNvSpPr txBox="1"/>
          <p:nvPr/>
        </p:nvSpPr>
        <p:spPr>
          <a:xfrm>
            <a:off x="536257" y="6854391"/>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4.</a:t>
            </a:r>
          </a:p>
        </p:txBody>
      </p:sp>
      <p:sp>
        <p:nvSpPr>
          <p:cNvPr id="31" name="TextBox 31"/>
          <p:cNvSpPr txBox="1"/>
          <p:nvPr/>
        </p:nvSpPr>
        <p:spPr>
          <a:xfrm>
            <a:off x="928223" y="7216275"/>
            <a:ext cx="6137055"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określonej w ust. 3 – Fundacja niezwłocznie powołuje nowego członka Komisji.</a:t>
            </a:r>
          </a:p>
          <a:p>
            <a:pPr algn="just">
              <a:lnSpc>
                <a:spcPts val="1439"/>
              </a:lnSpc>
              <a:spcBef>
                <a:spcPct val="0"/>
              </a:spcBef>
            </a:pPr>
            <a:endParaRPr lang="en-US" sz="1200" spc="-48">
              <a:solidFill>
                <a:srgbClr val="000000"/>
              </a:solidFill>
              <a:latin typeface="Arimo"/>
            </a:endParaRPr>
          </a:p>
        </p:txBody>
      </p:sp>
      <p:sp>
        <p:nvSpPr>
          <p:cNvPr id="32" name="TextBox 32"/>
          <p:cNvSpPr txBox="1"/>
          <p:nvPr/>
        </p:nvSpPr>
        <p:spPr>
          <a:xfrm>
            <a:off x="536257" y="7197258"/>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5.</a:t>
            </a:r>
          </a:p>
        </p:txBody>
      </p:sp>
      <p:sp>
        <p:nvSpPr>
          <p:cNvPr id="33" name="TextBox 33"/>
          <p:cNvSpPr txBox="1"/>
          <p:nvPr/>
        </p:nvSpPr>
        <p:spPr>
          <a:xfrm>
            <a:off x="919313" y="7540125"/>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Do zadań Komisji należy w szczególności:</a:t>
            </a:r>
          </a:p>
        </p:txBody>
      </p:sp>
      <p:sp>
        <p:nvSpPr>
          <p:cNvPr id="34" name="TextBox 34"/>
          <p:cNvSpPr txBox="1"/>
          <p:nvPr/>
        </p:nvSpPr>
        <p:spPr>
          <a:xfrm>
            <a:off x="536257" y="7540125"/>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6.</a:t>
            </a:r>
          </a:p>
        </p:txBody>
      </p:sp>
      <p:sp>
        <p:nvSpPr>
          <p:cNvPr id="35" name="TextBox 35"/>
          <p:cNvSpPr txBox="1"/>
          <p:nvPr/>
        </p:nvSpPr>
        <p:spPr>
          <a:xfrm>
            <a:off x="1428725" y="7901744"/>
            <a:ext cx="6051753"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przeprowadzenie rozmów wyjaśniających z osobami wskazanymi w Zawiadomieniu;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ustalanie stanu faktycznego na podstawie zebranych informacji;</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sformułowanie propozycji rozwiązania konfliktu w formie Sprawozdania;</a:t>
            </a:r>
          </a:p>
        </p:txBody>
      </p:sp>
      <p:sp>
        <p:nvSpPr>
          <p:cNvPr id="36" name="TextBox 36"/>
          <p:cNvSpPr txBox="1"/>
          <p:nvPr/>
        </p:nvSpPr>
        <p:spPr>
          <a:xfrm>
            <a:off x="1062322" y="794017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37" name="TextBox 37"/>
          <p:cNvSpPr txBox="1"/>
          <p:nvPr/>
        </p:nvSpPr>
        <p:spPr>
          <a:xfrm>
            <a:off x="1062322" y="826369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38" name="TextBox 38"/>
          <p:cNvSpPr txBox="1"/>
          <p:nvPr/>
        </p:nvSpPr>
        <p:spPr>
          <a:xfrm>
            <a:off x="1062322" y="862564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9" name="TextBox 39"/>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06712"/>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5" name="TextBox 15"/>
          <p:cNvSpPr txBox="1"/>
          <p:nvPr/>
        </p:nvSpPr>
        <p:spPr>
          <a:xfrm>
            <a:off x="860623" y="1306712"/>
            <a:ext cx="6303740" cy="1466850"/>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Każdy</a:t>
            </a:r>
            <a:r>
              <a:rPr lang="en-US" sz="1200" spc="-48">
                <a:solidFill>
                  <a:srgbClr val="000000"/>
                </a:solidFill>
                <a:latin typeface="Arimo"/>
              </a:rPr>
              <a:t> z </a:t>
            </a:r>
            <a:r>
              <a:rPr lang="en-US" sz="1200" spc="-48" err="1">
                <a:solidFill>
                  <a:srgbClr val="000000"/>
                </a:solidFill>
                <a:latin typeface="Arimo"/>
              </a:rPr>
              <a:t>członków</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zobowiązany</a:t>
            </a:r>
            <a:r>
              <a:rPr lang="en-US" sz="1200" spc="-48">
                <a:solidFill>
                  <a:srgbClr val="000000"/>
                </a:solidFill>
                <a:latin typeface="Arimo"/>
              </a:rPr>
              <a:t> jest do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obiektywizmu</a:t>
            </a:r>
            <a:r>
              <a:rPr lang="en-US" sz="1200" spc="-48">
                <a:solidFill>
                  <a:srgbClr val="000000"/>
                </a:solidFill>
                <a:latin typeface="Arimo"/>
              </a:rPr>
              <a:t>, </a:t>
            </a:r>
            <a:r>
              <a:rPr lang="en-US" sz="1200" spc="-48" err="1">
                <a:solidFill>
                  <a:srgbClr val="000000"/>
                </a:solidFill>
                <a:latin typeface="Arimo"/>
              </a:rPr>
              <a:t>bezstronności</a:t>
            </a:r>
            <a:r>
              <a:rPr lang="en-US" sz="1200" spc="-48">
                <a:solidFill>
                  <a:srgbClr val="000000"/>
                </a:solidFill>
                <a:latin typeface="Arimo"/>
              </a:rPr>
              <a:t> i </a:t>
            </a:r>
            <a:r>
              <a:rPr lang="en-US" sz="1200" spc="-48" err="1">
                <a:solidFill>
                  <a:srgbClr val="000000"/>
                </a:solidFill>
                <a:latin typeface="Arimo"/>
              </a:rPr>
              <a:t>poufności</a:t>
            </a:r>
            <a:r>
              <a:rPr lang="en-US" sz="1200" spc="-48">
                <a:solidFill>
                  <a:srgbClr val="000000"/>
                </a:solidFill>
                <a:latin typeface="Arimo"/>
              </a:rPr>
              <a:t> </a:t>
            </a:r>
            <a:r>
              <a:rPr lang="en-US" sz="1200" spc="-48" err="1">
                <a:solidFill>
                  <a:srgbClr val="000000"/>
                </a:solidFill>
                <a:latin typeface="Arimo"/>
              </a:rPr>
              <a:t>przy</a:t>
            </a:r>
            <a:r>
              <a:rPr lang="en-US" sz="1200" spc="-48">
                <a:solidFill>
                  <a:srgbClr val="000000"/>
                </a:solidFill>
                <a:latin typeface="Arimo"/>
              </a:rPr>
              <a:t> </a:t>
            </a:r>
            <a:r>
              <a:rPr lang="en-US" sz="1200" spc="-48" err="1">
                <a:solidFill>
                  <a:srgbClr val="000000"/>
                </a:solidFill>
                <a:latin typeface="Arimo"/>
              </a:rPr>
              <a:t>dokonywaniu</a:t>
            </a:r>
            <a:r>
              <a:rPr lang="en-US" sz="1200" spc="-48">
                <a:solidFill>
                  <a:srgbClr val="000000"/>
                </a:solidFill>
                <a:latin typeface="Arimo"/>
              </a:rPr>
              <a:t> </a:t>
            </a:r>
            <a:r>
              <a:rPr lang="en-US" sz="1200" spc="-48" err="1">
                <a:solidFill>
                  <a:srgbClr val="000000"/>
                </a:solidFill>
                <a:latin typeface="Arimo"/>
              </a:rPr>
              <a:t>ocen</a:t>
            </a:r>
            <a:r>
              <a:rPr lang="en-US" sz="1200" spc="-48">
                <a:solidFill>
                  <a:srgbClr val="000000"/>
                </a:solidFill>
                <a:latin typeface="Arimo"/>
              </a:rPr>
              <a:t> </a:t>
            </a:r>
            <a:r>
              <a:rPr lang="en-US" sz="1200" spc="-48" err="1">
                <a:solidFill>
                  <a:srgbClr val="000000"/>
                </a:solidFill>
                <a:latin typeface="Arimo"/>
              </a:rPr>
              <a:t>konkretnych</a:t>
            </a:r>
            <a:r>
              <a:rPr lang="en-US" sz="1200" spc="-48">
                <a:solidFill>
                  <a:srgbClr val="000000"/>
                </a:solidFill>
                <a:latin typeface="Arimo"/>
              </a:rPr>
              <a:t> </a:t>
            </a:r>
            <a:r>
              <a:rPr lang="en-US" sz="1200" spc="-48" err="1">
                <a:solidFill>
                  <a:srgbClr val="000000"/>
                </a:solidFill>
                <a:latin typeface="Arimo"/>
              </a:rPr>
              <a:t>przypadków</a:t>
            </a:r>
            <a:r>
              <a:rPr lang="en-US" sz="1200" spc="-48">
                <a:solidFill>
                  <a:srgbClr val="000000"/>
                </a:solidFill>
                <a:latin typeface="Arimo"/>
              </a:rPr>
              <a:t>, pod </a:t>
            </a:r>
            <a:r>
              <a:rPr lang="en-US" sz="1200" spc="-48" err="1">
                <a:solidFill>
                  <a:srgbClr val="000000"/>
                </a:solidFill>
                <a:latin typeface="Arimo"/>
              </a:rPr>
              <a:t>rygorem</a:t>
            </a:r>
            <a:r>
              <a:rPr lang="en-US" sz="1200" spc="-48">
                <a:solidFill>
                  <a:srgbClr val="000000"/>
                </a:solidFill>
                <a:latin typeface="Arimo"/>
              </a:rPr>
              <a:t> </a:t>
            </a:r>
            <a:r>
              <a:rPr lang="en-US" sz="1200" spc="-48" err="1">
                <a:solidFill>
                  <a:srgbClr val="000000"/>
                </a:solidFill>
                <a:latin typeface="Arimo"/>
              </a:rPr>
              <a:t>sankcji</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z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Członkowie</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nie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kopiować</a:t>
            </a:r>
            <a:r>
              <a:rPr lang="en-US" sz="1200" spc="-48">
                <a:solidFill>
                  <a:srgbClr val="000000"/>
                </a:solidFill>
                <a:latin typeface="Arimo"/>
              </a:rPr>
              <a:t> w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udostępnienia</a:t>
            </a:r>
            <a:r>
              <a:rPr lang="en-US" sz="1200" spc="-48">
                <a:solidFill>
                  <a:srgbClr val="000000"/>
                </a:solidFill>
                <a:latin typeface="Arimo"/>
              </a:rPr>
              <a:t>, ani </a:t>
            </a:r>
            <a:r>
              <a:rPr lang="en-US" sz="1200" spc="-48" err="1">
                <a:solidFill>
                  <a:srgbClr val="000000"/>
                </a:solidFill>
                <a:latin typeface="Arimo"/>
              </a:rPr>
              <a:t>też</a:t>
            </a:r>
            <a:r>
              <a:rPr lang="en-US" sz="1200" spc="-48">
                <a:solidFill>
                  <a:srgbClr val="000000"/>
                </a:solidFill>
                <a:latin typeface="Arimo"/>
              </a:rPr>
              <a:t> w </a:t>
            </a:r>
            <a:r>
              <a:rPr lang="en-US" sz="1200" spc="-48" err="1">
                <a:solidFill>
                  <a:srgbClr val="000000"/>
                </a:solidFill>
                <a:latin typeface="Arimo"/>
              </a:rPr>
              <a:t>jakikolwiek</a:t>
            </a:r>
            <a:r>
              <a:rPr lang="en-US" sz="1200" spc="-48">
                <a:solidFill>
                  <a:srgbClr val="000000"/>
                </a:solidFill>
                <a:latin typeface="Arimo"/>
              </a:rPr>
              <a:t> </a:t>
            </a:r>
            <a:r>
              <a:rPr lang="en-US" sz="1200" spc="-48" err="1">
                <a:solidFill>
                  <a:srgbClr val="000000"/>
                </a:solidFill>
                <a:latin typeface="Arimo"/>
              </a:rPr>
              <a:t>sposób</a:t>
            </a:r>
            <a:r>
              <a:rPr lang="en-US" sz="1200" spc="-48">
                <a:solidFill>
                  <a:srgbClr val="000000"/>
                </a:solidFill>
                <a:latin typeface="Arimo"/>
              </a:rPr>
              <a:t> </a:t>
            </a:r>
            <a:r>
              <a:rPr lang="en-US" sz="1200" spc="-48" err="1">
                <a:solidFill>
                  <a:srgbClr val="000000"/>
                </a:solidFill>
                <a:latin typeface="Arimo"/>
              </a:rPr>
              <a:t>udostępniać</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rozpowszechniać</a:t>
            </a:r>
            <a:r>
              <a:rPr lang="en-US" sz="1200" spc="-48">
                <a:solidFill>
                  <a:srgbClr val="000000"/>
                </a:solidFill>
                <a:latin typeface="Arimo"/>
              </a:rPr>
              <a:t> </a:t>
            </a:r>
            <a:r>
              <a:rPr lang="en-US" sz="1200" spc="-48" err="1">
                <a:solidFill>
                  <a:srgbClr val="000000"/>
                </a:solidFill>
                <a:latin typeface="Arimo"/>
              </a:rPr>
              <a:t>dokumentów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rozpatrywanego</a:t>
            </a:r>
            <a:r>
              <a:rPr lang="en-US" sz="1200" spc="-48">
                <a:solidFill>
                  <a:srgbClr val="000000"/>
                </a:solidFill>
                <a:latin typeface="Arimo"/>
              </a:rPr>
              <a:t>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Dane </a:t>
            </a:r>
            <a:r>
              <a:rPr lang="en-US" sz="1200" spc="-48" err="1">
                <a:solidFill>
                  <a:srgbClr val="000000"/>
                </a:solidFill>
                <a:latin typeface="Arimo"/>
              </a:rPr>
              <a:t>zawarte</a:t>
            </a:r>
            <a:r>
              <a:rPr lang="en-US" sz="1200" spc="-48">
                <a:solidFill>
                  <a:srgbClr val="000000"/>
                </a:solidFill>
                <a:latin typeface="Arimo"/>
              </a:rPr>
              <a:t> w </a:t>
            </a:r>
            <a:r>
              <a:rPr lang="en-US" sz="1200" spc="-48" err="1">
                <a:solidFill>
                  <a:srgbClr val="000000"/>
                </a:solidFill>
                <a:latin typeface="Arimo"/>
              </a:rPr>
              <a:t>materiałach</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  i </a:t>
            </a:r>
            <a:r>
              <a:rPr lang="en-US" sz="1200" spc="-48" err="1">
                <a:solidFill>
                  <a:srgbClr val="000000"/>
                </a:solidFill>
                <a:latin typeface="Arimo"/>
              </a:rPr>
              <a:t>dokumentach</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mogą</a:t>
            </a:r>
            <a:r>
              <a:rPr lang="en-US" sz="1200" spc="-48">
                <a:solidFill>
                  <a:srgbClr val="000000"/>
                </a:solidFill>
                <a:latin typeface="Arimo"/>
              </a:rPr>
              <a:t> </a:t>
            </a:r>
            <a:r>
              <a:rPr lang="en-US" sz="1200" spc="-48" err="1">
                <a:solidFill>
                  <a:srgbClr val="000000"/>
                </a:solidFill>
                <a:latin typeface="Arimo"/>
              </a:rPr>
              <a:t>zawierać</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osobowe</a:t>
            </a:r>
            <a:r>
              <a:rPr lang="en-US" sz="1200" spc="-48">
                <a:solidFill>
                  <a:srgbClr val="000000"/>
                </a:solidFill>
                <a:latin typeface="Arimo"/>
              </a:rPr>
              <a:t> i </a:t>
            </a:r>
            <a:r>
              <a:rPr lang="en-US" sz="1200" spc="-48" err="1">
                <a:solidFill>
                  <a:srgbClr val="000000"/>
                </a:solidFill>
                <a:latin typeface="Arimo"/>
              </a:rPr>
              <a:t>podlegają</a:t>
            </a:r>
            <a:r>
              <a:rPr lang="en-US" sz="1200" spc="-48">
                <a:solidFill>
                  <a:srgbClr val="000000"/>
                </a:solidFill>
                <a:latin typeface="Arimo"/>
              </a:rPr>
              <a:t>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przewidzianej</a:t>
            </a:r>
            <a:r>
              <a:rPr lang="en-US" sz="1200" spc="-48">
                <a:solidFill>
                  <a:srgbClr val="000000"/>
                </a:solidFill>
                <a:latin typeface="Arimo"/>
              </a:rPr>
              <a:t>                            w </a:t>
            </a:r>
            <a:r>
              <a:rPr lang="en-US" sz="1200" spc="-48" err="1">
                <a:solidFill>
                  <a:srgbClr val="000000"/>
                </a:solidFill>
                <a:latin typeface="Arimo"/>
              </a:rPr>
              <a:t>obowiązujących</a:t>
            </a:r>
            <a:r>
              <a:rPr lang="en-US" sz="1200" spc="-48">
                <a:solidFill>
                  <a:srgbClr val="000000"/>
                </a:solidFill>
                <a:latin typeface="Arimo"/>
              </a:rPr>
              <a:t> </a:t>
            </a:r>
            <a:r>
              <a:rPr lang="en-US" sz="1200" spc="-48" err="1">
                <a:solidFill>
                  <a:srgbClr val="000000"/>
                </a:solidFill>
                <a:latin typeface="Arimo"/>
              </a:rPr>
              <a:t>przepisach</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o </a:t>
            </a:r>
            <a:r>
              <a:rPr lang="en-US" sz="1200" spc="-48" err="1">
                <a:solidFill>
                  <a:srgbClr val="000000"/>
                </a:solidFill>
                <a:latin typeface="Arimo"/>
              </a:rPr>
              <a:t>ochronie</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577793" y="28185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17" name="TextBox 17"/>
          <p:cNvSpPr txBox="1"/>
          <p:nvPr/>
        </p:nvSpPr>
        <p:spPr>
          <a:xfrm>
            <a:off x="853289" y="2818594"/>
            <a:ext cx="6137055" cy="3810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Członkiem Komisji nie może być:</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1030341" y="318054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304947" y="3173612"/>
            <a:ext cx="5869135" cy="923925"/>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osoba</a:t>
            </a:r>
            <a:r>
              <a:rPr lang="en-US" sz="1200" spc="-48">
                <a:solidFill>
                  <a:srgbClr val="000000"/>
                </a:solidFill>
                <a:latin typeface="Arimo"/>
              </a:rPr>
              <a:t>, której </a:t>
            </a:r>
            <a:r>
              <a:rPr lang="en-US" sz="1200" spc="-48" err="1">
                <a:solidFill>
                  <a:srgbClr val="000000"/>
                </a:solidFill>
                <a:latin typeface="Arimo"/>
              </a:rPr>
              <a:t>dotyczy</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pozostająca</a:t>
            </a:r>
            <a:r>
              <a:rPr lang="en-US" sz="1200" spc="-48">
                <a:solidFill>
                  <a:srgbClr val="000000"/>
                </a:solidFill>
                <a:latin typeface="Arimo"/>
              </a:rPr>
              <a:t> z </a:t>
            </a:r>
            <a:r>
              <a:rPr lang="en-US" sz="1200" spc="-48" err="1">
                <a:solidFill>
                  <a:srgbClr val="000000"/>
                </a:solidFill>
                <a:latin typeface="Arimo"/>
              </a:rPr>
              <a:t>osobą</a:t>
            </a:r>
            <a:r>
              <a:rPr lang="en-US" sz="1200" spc="-48">
                <a:solidFill>
                  <a:srgbClr val="000000"/>
                </a:solidFill>
                <a:latin typeface="Arimo"/>
              </a:rPr>
              <a:t> </a:t>
            </a:r>
            <a:r>
              <a:rPr lang="en-US" sz="1200" spc="-48" err="1">
                <a:solidFill>
                  <a:srgbClr val="000000"/>
                </a:solidFill>
                <a:latin typeface="Arimo"/>
              </a:rPr>
              <a:t>przekazującą</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z </a:t>
            </a:r>
            <a:r>
              <a:rPr lang="en-US" sz="1200" spc="-48" err="1">
                <a:solidFill>
                  <a:srgbClr val="000000"/>
                </a:solidFill>
                <a:latin typeface="Arimo"/>
              </a:rPr>
              <a:t>osobą</a:t>
            </a:r>
            <a:r>
              <a:rPr lang="en-US" sz="1200" spc="-48">
                <a:solidFill>
                  <a:srgbClr val="000000"/>
                </a:solidFill>
                <a:latin typeface="Arimo"/>
              </a:rPr>
              <a:t> </a:t>
            </a:r>
            <a:r>
              <a:rPr lang="en-US" sz="1200" spc="-48" err="1">
                <a:solidFill>
                  <a:srgbClr val="000000"/>
                </a:solidFill>
                <a:latin typeface="Arimo"/>
              </a:rPr>
              <a:t>wskazaną</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jako </a:t>
            </a:r>
            <a:r>
              <a:rPr lang="en-US" sz="1200" spc="-48" err="1">
                <a:solidFill>
                  <a:srgbClr val="000000"/>
                </a:solidFill>
                <a:latin typeface="Arimo"/>
              </a:rPr>
              <a:t>domniemana</a:t>
            </a:r>
            <a:r>
              <a:rPr lang="en-US" sz="1200" spc="-48">
                <a:solidFill>
                  <a:srgbClr val="000000"/>
                </a:solidFill>
                <a:latin typeface="Arimo"/>
              </a:rPr>
              <a:t> </a:t>
            </a:r>
            <a:r>
              <a:rPr lang="en-US" sz="1200" spc="-48" err="1">
                <a:solidFill>
                  <a:srgbClr val="000000"/>
                </a:solidFill>
                <a:latin typeface="Arimo"/>
              </a:rPr>
              <a:t>ofiara</a:t>
            </a:r>
            <a:r>
              <a:rPr lang="en-US" sz="1200" spc="-48">
                <a:solidFill>
                  <a:srgbClr val="000000"/>
                </a:solidFill>
                <a:latin typeface="Arimo"/>
              </a:rPr>
              <a:t> </a:t>
            </a:r>
            <a:r>
              <a:rPr lang="en-US" sz="1200" spc="-48" err="1">
                <a:solidFill>
                  <a:srgbClr val="000000"/>
                </a:solidFill>
                <a:latin typeface="Arimo"/>
              </a:rPr>
              <a:t>albo</a:t>
            </a:r>
            <a:r>
              <a:rPr lang="en-US" sz="1200" spc="-48">
                <a:solidFill>
                  <a:srgbClr val="000000"/>
                </a:solidFill>
                <a:latin typeface="Arimo"/>
              </a:rPr>
              <a:t> </a:t>
            </a:r>
            <a:r>
              <a:rPr lang="en-US" sz="1200" spc="-48" err="1">
                <a:solidFill>
                  <a:srgbClr val="000000"/>
                </a:solidFill>
                <a:latin typeface="Arimo"/>
              </a:rPr>
              <a:t>domniemany</a:t>
            </a:r>
            <a:r>
              <a:rPr lang="en-US" sz="1200" spc="-48">
                <a:solidFill>
                  <a:srgbClr val="000000"/>
                </a:solidFill>
                <a:latin typeface="Arimo"/>
              </a:rPr>
              <a:t> </a:t>
            </a:r>
            <a:r>
              <a:rPr lang="en-US" sz="1200" spc="-48" err="1">
                <a:solidFill>
                  <a:srgbClr val="000000"/>
                </a:solidFill>
                <a:latin typeface="Arimo"/>
              </a:rPr>
              <a:t>sprawca</a:t>
            </a:r>
            <a:r>
              <a:rPr lang="en-US" sz="1200" spc="-48">
                <a:solidFill>
                  <a:srgbClr val="000000"/>
                </a:solidFill>
                <a:latin typeface="Arimo"/>
              </a:rPr>
              <a:t> – w </a:t>
            </a:r>
            <a:r>
              <a:rPr lang="en-US" sz="1200" spc="-48" err="1">
                <a:solidFill>
                  <a:srgbClr val="000000"/>
                </a:solidFill>
                <a:latin typeface="Arimo"/>
              </a:rPr>
              <a:t>stosunku</a:t>
            </a:r>
            <a:r>
              <a:rPr lang="en-US" sz="1200" spc="-48">
                <a:solidFill>
                  <a:srgbClr val="000000"/>
                </a:solidFill>
                <a:latin typeface="Arimo"/>
              </a:rPr>
              <a:t> </a:t>
            </a:r>
            <a:r>
              <a:rPr lang="en-US" sz="1200" spc="-48" err="1">
                <a:solidFill>
                  <a:srgbClr val="000000"/>
                </a:solidFill>
                <a:latin typeface="Arimo"/>
              </a:rPr>
              <a:t>prawnym</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faktycznym</a:t>
            </a:r>
            <a:r>
              <a:rPr lang="en-US" sz="1200" spc="-48">
                <a:solidFill>
                  <a:srgbClr val="000000"/>
                </a:solidFill>
                <a:latin typeface="Arimo"/>
              </a:rPr>
              <a:t> </a:t>
            </a:r>
            <a:r>
              <a:rPr lang="en-US" sz="1200" spc="-48" err="1">
                <a:solidFill>
                  <a:srgbClr val="000000"/>
                </a:solidFill>
                <a:latin typeface="Arimo"/>
              </a:rPr>
              <a:t>budzącym</a:t>
            </a:r>
            <a:r>
              <a:rPr lang="en-US" sz="1200" spc="-48">
                <a:solidFill>
                  <a:srgbClr val="000000"/>
                </a:solidFill>
                <a:latin typeface="Arimo"/>
              </a:rPr>
              <a:t> </a:t>
            </a:r>
            <a:r>
              <a:rPr lang="en-US" sz="1200" spc="-48" err="1">
                <a:solidFill>
                  <a:srgbClr val="000000"/>
                </a:solidFill>
                <a:latin typeface="Arimo"/>
              </a:rPr>
              <a:t>uzasadnione</a:t>
            </a:r>
            <a:r>
              <a:rPr lang="en-US" sz="1200" spc="-48">
                <a:solidFill>
                  <a:srgbClr val="000000"/>
                </a:solidFill>
                <a:latin typeface="Arimo"/>
              </a:rPr>
              <a:t> </a:t>
            </a:r>
            <a:r>
              <a:rPr lang="en-US" sz="1200" spc="-48" err="1">
                <a:solidFill>
                  <a:srgbClr val="000000"/>
                </a:solidFill>
                <a:latin typeface="Arimo"/>
              </a:rPr>
              <a:t>wątpliwości</a:t>
            </a:r>
            <a:r>
              <a:rPr lang="en-US" sz="1200" spc="-48">
                <a:solidFill>
                  <a:srgbClr val="000000"/>
                </a:solidFill>
                <a:latin typeface="Arimo"/>
              </a:rPr>
              <a:t> co do </a:t>
            </a:r>
            <a:r>
              <a:rPr lang="en-US" sz="1200" spc="-48" err="1">
                <a:solidFill>
                  <a:srgbClr val="000000"/>
                </a:solidFill>
                <a:latin typeface="Arimo"/>
              </a:rPr>
              <a:t>jej</a:t>
            </a:r>
            <a:r>
              <a:rPr lang="en-US" sz="1200" spc="-48">
                <a:solidFill>
                  <a:srgbClr val="000000"/>
                </a:solidFill>
                <a:latin typeface="Arimo"/>
              </a:rPr>
              <a:t> </a:t>
            </a:r>
            <a:r>
              <a:rPr lang="en-US" sz="1200" spc="-48" err="1">
                <a:solidFill>
                  <a:srgbClr val="000000"/>
                </a:solidFill>
                <a:latin typeface="Arimo"/>
              </a:rPr>
              <a:t>obiektywizmu</a:t>
            </a:r>
            <a:r>
              <a:rPr lang="en-US" sz="1200" spc="-48">
                <a:solidFill>
                  <a:srgbClr val="000000"/>
                </a:solidFill>
                <a:latin typeface="Arimo"/>
              </a:rPr>
              <a:t> i </a:t>
            </a:r>
            <a:r>
              <a:rPr lang="en-US" sz="1200" spc="-48" err="1">
                <a:solidFill>
                  <a:srgbClr val="000000"/>
                </a:solidFill>
                <a:latin typeface="Arimo"/>
              </a:rPr>
              <a:t>bezstronności</a:t>
            </a:r>
            <a:r>
              <a:rPr lang="en-US" sz="1200" spc="-48">
                <a:solidFill>
                  <a:srgbClr val="000000"/>
                </a:solidFill>
                <a:latin typeface="Arimo"/>
              </a:rPr>
              <a:t>. </a:t>
            </a:r>
          </a:p>
        </p:txBody>
      </p:sp>
      <p:sp>
        <p:nvSpPr>
          <p:cNvPr id="20" name="TextBox 20"/>
          <p:cNvSpPr txBox="1"/>
          <p:nvPr/>
        </p:nvSpPr>
        <p:spPr>
          <a:xfrm>
            <a:off x="1030341" y="3561611"/>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577793" y="4304445"/>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2" name="TextBox 22"/>
          <p:cNvSpPr txBox="1"/>
          <p:nvPr/>
        </p:nvSpPr>
        <p:spPr>
          <a:xfrm>
            <a:off x="853289" y="4285511"/>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Zarząd Fundacji wyznacza niezwłocznie inną osobę w zastępstwie członka Komisji podlegającego wyłączeniu z przyczyn wymienionych w ust. 8.</a:t>
            </a:r>
          </a:p>
          <a:p>
            <a:pPr algn="just">
              <a:lnSpc>
                <a:spcPts val="1439"/>
              </a:lnSpc>
              <a:spcBef>
                <a:spcPct val="0"/>
              </a:spcBef>
            </a:pPr>
            <a:endParaRPr lang="en-US" sz="1200" spc="-48">
              <a:solidFill>
                <a:srgbClr val="000000"/>
              </a:solidFill>
              <a:latin typeface="Arimo"/>
            </a:endParaRPr>
          </a:p>
        </p:txBody>
      </p:sp>
      <p:sp>
        <p:nvSpPr>
          <p:cNvPr id="23" name="TextBox 23"/>
          <p:cNvSpPr txBox="1"/>
          <p:nvPr/>
        </p:nvSpPr>
        <p:spPr>
          <a:xfrm>
            <a:off x="532671" y="4784223"/>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4" name="TextBox 24"/>
          <p:cNvSpPr txBox="1"/>
          <p:nvPr/>
        </p:nvSpPr>
        <p:spPr>
          <a:xfrm>
            <a:off x="853289" y="4784223"/>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członek Komisji wyznaczony przez Przewodniczącego Komisji. </a:t>
            </a:r>
          </a:p>
          <a:p>
            <a:pPr algn="just">
              <a:lnSpc>
                <a:spcPts val="1439"/>
              </a:lnSpc>
              <a:spcBef>
                <a:spcPct val="0"/>
              </a:spcBef>
            </a:pPr>
            <a:endParaRPr lang="en-US" sz="1200" spc="-48">
              <a:solidFill>
                <a:srgbClr val="000000"/>
              </a:solidFill>
              <a:latin typeface="Arimo"/>
            </a:endParaRPr>
          </a:p>
        </p:txBody>
      </p:sp>
      <p:sp>
        <p:nvSpPr>
          <p:cNvPr id="25" name="TextBox 25"/>
          <p:cNvSpPr txBox="1"/>
          <p:nvPr/>
        </p:nvSpPr>
        <p:spPr>
          <a:xfrm>
            <a:off x="203300" y="5555748"/>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26" name="TextBox 26"/>
          <p:cNvSpPr txBox="1"/>
          <p:nvPr/>
        </p:nvSpPr>
        <p:spPr>
          <a:xfrm>
            <a:off x="853289" y="6174613"/>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Komisja rozpoczyna postępowanie niezwłocznie, najpóźniej 7 dni od jej powołania przez Przewodniczącego.</a:t>
            </a:r>
          </a:p>
          <a:p>
            <a:pPr algn="just">
              <a:lnSpc>
                <a:spcPts val="1439"/>
              </a:lnSpc>
              <a:spcBef>
                <a:spcPct val="0"/>
              </a:spcBef>
            </a:pPr>
            <a:endParaRPr lang="en-US" sz="1200" spc="-48">
              <a:solidFill>
                <a:srgbClr val="000000"/>
              </a:solidFill>
              <a:latin typeface="Arimo"/>
            </a:endParaRPr>
          </a:p>
        </p:txBody>
      </p:sp>
      <p:sp>
        <p:nvSpPr>
          <p:cNvPr id="27" name="TextBox 27"/>
          <p:cNvSpPr txBox="1"/>
          <p:nvPr/>
        </p:nvSpPr>
        <p:spPr>
          <a:xfrm>
            <a:off x="532671" y="619630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8" name="TextBox 28"/>
          <p:cNvSpPr txBox="1"/>
          <p:nvPr/>
        </p:nvSpPr>
        <p:spPr>
          <a:xfrm>
            <a:off x="853289" y="6717406"/>
            <a:ext cx="6303740"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Zarząd Fundacji wyposaża Komisję w środki (w tym pomieszczenie i materiały) konieczne do wykonywania jej zadań. </a:t>
            </a:r>
          </a:p>
          <a:p>
            <a:pPr algn="just">
              <a:lnSpc>
                <a:spcPts val="1439"/>
              </a:lnSpc>
              <a:spcBef>
                <a:spcPct val="0"/>
              </a:spcBef>
            </a:pPr>
            <a:endParaRPr lang="en-US" sz="1200" spc="-48">
              <a:solidFill>
                <a:srgbClr val="000000"/>
              </a:solidFill>
              <a:latin typeface="Arimo"/>
            </a:endParaRPr>
          </a:p>
        </p:txBody>
      </p:sp>
      <p:sp>
        <p:nvSpPr>
          <p:cNvPr id="29" name="TextBox 29"/>
          <p:cNvSpPr txBox="1"/>
          <p:nvPr/>
        </p:nvSpPr>
        <p:spPr>
          <a:xfrm>
            <a:off x="532671" y="6717340"/>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853289" y="7260265"/>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nie powinien przekroczyć 30 dni, licząc od dnia rozpoczęcia Postępowania o którym mowa w ust. 1. Posiedzenia Komisji realizowane w trybie zdalnym lub bezpośrednim zwołuje Przewodniczący Komisji.</a:t>
            </a:r>
          </a:p>
        </p:txBody>
      </p:sp>
      <p:sp>
        <p:nvSpPr>
          <p:cNvPr id="31" name="TextBox 31"/>
          <p:cNvSpPr txBox="1"/>
          <p:nvPr/>
        </p:nvSpPr>
        <p:spPr>
          <a:xfrm>
            <a:off x="532671" y="726019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2" name="TextBox 32"/>
          <p:cNvSpPr txBox="1"/>
          <p:nvPr/>
        </p:nvSpPr>
        <p:spPr>
          <a:xfrm>
            <a:off x="853289" y="7983966"/>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Komisja w ciągu 3 dni sporządza Sprawozdanie wraz                                  z uzasadnieniem, które przekazuje zarządowi Fundacji.</a:t>
            </a:r>
          </a:p>
        </p:txBody>
      </p:sp>
      <p:sp>
        <p:nvSpPr>
          <p:cNvPr id="33" name="TextBox 33"/>
          <p:cNvSpPr txBox="1"/>
          <p:nvPr/>
        </p:nvSpPr>
        <p:spPr>
          <a:xfrm>
            <a:off x="845955" y="8526759"/>
            <a:ext cx="6303740" cy="7429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Fundacji oraz zgoda obu stron Postepowania. Zasady określone w § 7 ust. 9 stosuje się odpowiednio.</a:t>
            </a:r>
          </a:p>
          <a:p>
            <a:pPr algn="just">
              <a:lnSpc>
                <a:spcPts val="1439"/>
              </a:lnSpc>
              <a:spcBef>
                <a:spcPct val="0"/>
              </a:spcBef>
            </a:pPr>
            <a:endParaRPr lang="en-US" sz="1200" spc="-48">
              <a:solidFill>
                <a:srgbClr val="000000"/>
              </a:solidFill>
              <a:latin typeface="Arimo"/>
              <a:ea typeface="Arimo"/>
            </a:endParaRPr>
          </a:p>
        </p:txBody>
      </p:sp>
      <p:sp>
        <p:nvSpPr>
          <p:cNvPr id="34" name="TextBox 34"/>
          <p:cNvSpPr txBox="1"/>
          <p:nvPr/>
        </p:nvSpPr>
        <p:spPr>
          <a:xfrm>
            <a:off x="532671" y="7983966"/>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35" name="TextBox 35"/>
          <p:cNvSpPr txBox="1"/>
          <p:nvPr/>
        </p:nvSpPr>
        <p:spPr>
          <a:xfrm>
            <a:off x="532671" y="852675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36" name="TextBox 36"/>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577793" y="1468147"/>
            <a:ext cx="6412551" cy="542925"/>
            <a:chOff x="0" y="0"/>
            <a:chExt cx="8550068" cy="723900"/>
          </a:xfrm>
        </p:grpSpPr>
        <p:sp>
          <p:nvSpPr>
            <p:cNvPr id="15" name="TextBox 1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6" name="TextBox 16"/>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mediacyjnego nie powinien być dłuższy niż 14 dni. Na zgodny wniosek stron Postępowania lub z innych ważnych powodów Komisja może termin przedłużyć,                            w szczególności, jeśli zaistnieje prawdopodobieństwo ugodowego zakończenia sprawy. </a:t>
              </a:r>
            </a:p>
          </p:txBody>
        </p:sp>
      </p:grpSp>
      <p:sp>
        <p:nvSpPr>
          <p:cNvPr id="17" name="TextBox 17"/>
          <p:cNvSpPr txBox="1"/>
          <p:nvPr/>
        </p:nvSpPr>
        <p:spPr>
          <a:xfrm>
            <a:off x="569656" y="218387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8" name="TextBox 18"/>
          <p:cNvSpPr txBox="1"/>
          <p:nvPr/>
        </p:nvSpPr>
        <p:spPr>
          <a:xfrm>
            <a:off x="849221" y="2183878"/>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 </a:t>
            </a:r>
          </a:p>
        </p:txBody>
      </p:sp>
      <p:sp>
        <p:nvSpPr>
          <p:cNvPr id="19" name="TextBox 19"/>
          <p:cNvSpPr txBox="1"/>
          <p:nvPr/>
        </p:nvSpPr>
        <p:spPr>
          <a:xfrm>
            <a:off x="845152" y="2851984"/>
            <a:ext cx="6137055" cy="538609"/>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Ugodę</a:t>
            </a:r>
            <a:r>
              <a:rPr lang="en-US" sz="1200" spc="-48">
                <a:solidFill>
                  <a:srgbClr val="000000"/>
                </a:solidFill>
                <a:latin typeface="Arimo"/>
              </a:rPr>
              <a:t> </a:t>
            </a:r>
            <a:r>
              <a:rPr lang="en-US" sz="1200" spc="-48" err="1">
                <a:solidFill>
                  <a:srgbClr val="000000"/>
                </a:solidFill>
                <a:latin typeface="Arimo"/>
              </a:rPr>
              <a:t>podpisują</a:t>
            </a:r>
            <a:r>
              <a:rPr lang="en-US" sz="1200" spc="-48">
                <a:solidFill>
                  <a:srgbClr val="000000"/>
                </a:solidFill>
                <a:latin typeface="Arimo"/>
              </a:rPr>
              <a:t> </a:t>
            </a:r>
            <a:r>
              <a:rPr lang="en-US" sz="1200" spc="-48" err="1">
                <a:solidFill>
                  <a:srgbClr val="000000"/>
                </a:solidFill>
                <a:latin typeface="Arimo"/>
              </a:rPr>
              <a:t>obie</a:t>
            </a:r>
            <a:r>
              <a:rPr lang="en-US" sz="1200" spc="-48">
                <a:solidFill>
                  <a:srgbClr val="000000"/>
                </a:solidFill>
                <a:latin typeface="Arimo"/>
              </a:rPr>
              <a:t> </a:t>
            </a:r>
            <a:r>
              <a:rPr lang="en-US" sz="1200" spc="-48" err="1">
                <a:solidFill>
                  <a:srgbClr val="000000"/>
                </a:solidFill>
                <a:latin typeface="Arimo"/>
              </a:rPr>
              <a:t>strony</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oraz Mediator. </a:t>
            </a:r>
            <a:r>
              <a:rPr lang="en-US" sz="1200" spc="-48" err="1">
                <a:solidFill>
                  <a:srgbClr val="000000"/>
                </a:solidFill>
                <a:latin typeface="Arimo"/>
              </a:rPr>
              <a:t>Zawarcie</a:t>
            </a:r>
            <a:r>
              <a:rPr lang="en-US" sz="1200" spc="-48">
                <a:solidFill>
                  <a:srgbClr val="000000"/>
                </a:solidFill>
                <a:latin typeface="Arimo"/>
              </a:rPr>
              <a:t> </a:t>
            </a:r>
            <a:r>
              <a:rPr lang="en-US" sz="1200" spc="-48" err="1">
                <a:solidFill>
                  <a:srgbClr val="000000"/>
                </a:solidFill>
                <a:latin typeface="Arimo"/>
              </a:rPr>
              <a:t>ugody</a:t>
            </a:r>
            <a:r>
              <a:rPr lang="en-US" sz="1200" spc="-48">
                <a:solidFill>
                  <a:srgbClr val="000000"/>
                </a:solidFill>
                <a:latin typeface="Arimo"/>
              </a:rPr>
              <a:t> </a:t>
            </a:r>
            <a:r>
              <a:rPr lang="en-US" sz="1200" spc="-48" err="1">
                <a:solidFill>
                  <a:srgbClr val="000000"/>
                </a:solidFill>
                <a:latin typeface="Arimo"/>
              </a:rPr>
              <a:t>kończy</a:t>
            </a:r>
            <a:r>
              <a:rPr lang="en-US" sz="1200" spc="-48">
                <a:solidFill>
                  <a:srgbClr val="000000"/>
                </a:solidFill>
                <a:latin typeface="Arimo"/>
              </a:rPr>
              <a:t> </a:t>
            </a:r>
            <a:r>
              <a:rPr lang="en-US" sz="1200" spc="-48" err="1">
                <a:solidFill>
                  <a:srgbClr val="000000"/>
                </a:solidFill>
                <a:latin typeface="Arimo"/>
              </a:rPr>
              <a:t>bieg</a:t>
            </a:r>
            <a:r>
              <a:rPr lang="en-US" sz="1200" spc="-48">
                <a:solidFill>
                  <a:srgbClr val="000000"/>
                </a:solidFill>
                <a:latin typeface="Arimo"/>
              </a:rPr>
              <a:t>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20" name="TextBox 20"/>
          <p:cNvSpPr txBox="1"/>
          <p:nvPr/>
        </p:nvSpPr>
        <p:spPr>
          <a:xfrm>
            <a:off x="569656" y="285198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grpSp>
        <p:nvGrpSpPr>
          <p:cNvPr id="21" name="Group 21"/>
          <p:cNvGrpSpPr/>
          <p:nvPr/>
        </p:nvGrpSpPr>
        <p:grpSpPr>
          <a:xfrm>
            <a:off x="569656" y="4832985"/>
            <a:ext cx="6412551" cy="361950"/>
            <a:chOff x="0" y="0"/>
            <a:chExt cx="8550068" cy="4826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3" name="TextBox 23"/>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Sprawozdanie powinno zawierać opis przeprowadzonych przez Komisję czynności, ustaleń dotyczących stanu faktycznego, wnioski oraz rekomendacje.</a:t>
              </a:r>
            </a:p>
          </p:txBody>
        </p:sp>
      </p:grpSp>
      <p:grpSp>
        <p:nvGrpSpPr>
          <p:cNvPr id="24" name="Group 24"/>
          <p:cNvGrpSpPr/>
          <p:nvPr/>
        </p:nvGrpSpPr>
        <p:grpSpPr>
          <a:xfrm>
            <a:off x="569656" y="5375910"/>
            <a:ext cx="6412551" cy="723900"/>
            <a:chOff x="0" y="0"/>
            <a:chExt cx="8550068" cy="965200"/>
          </a:xfrm>
        </p:grpSpPr>
        <p:sp>
          <p:nvSpPr>
            <p:cNvPr id="25" name="TextBox 2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6" name="TextBox 26"/>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Fundacja, na podstawie sprawozdania oraz niezależnie od zaleceń w nim zawartych, w zależności od charakteru i skali niepożądanych zachowań i zdarzeń, podejmuje działania zmierzające do wyeliminowania stwierdzonych nieprawidłowości i wdraża działania przeciwdziałające ich powstawaniu i ponownemu wystąpieniu.</a:t>
              </a:r>
            </a:p>
          </p:txBody>
        </p:sp>
      </p:grpSp>
      <p:grpSp>
        <p:nvGrpSpPr>
          <p:cNvPr id="27" name="Group 27"/>
          <p:cNvGrpSpPr/>
          <p:nvPr/>
        </p:nvGrpSpPr>
        <p:grpSpPr>
          <a:xfrm>
            <a:off x="615260" y="7113030"/>
            <a:ext cx="6412551" cy="904875"/>
            <a:chOff x="0" y="0"/>
            <a:chExt cx="8550068" cy="12065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29" name="TextBox 29"/>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Sprawca zjawiska niepożądanego w zatrudnieniu może zostać pociągnięty przez Fundację jako Pracodawcę do odpowiedzialności finansowej za wyrządzoną szkodę, lub może zostać ukarany    w inny sposób, w tym za pomocą kary porządkowej lub rozwiązania stosunku pracy, bądź rozwiązania umowy o pracę bez zachowania okresu wypowiedzenia, z winy Pracownika (w tzw. trybie dyscyplinarnym).</a:t>
              </a:r>
            </a:p>
          </p:txBody>
        </p:sp>
      </p:grpSp>
      <p:sp>
        <p:nvSpPr>
          <p:cNvPr id="30" name="TextBox 30"/>
          <p:cNvSpPr txBox="1"/>
          <p:nvPr/>
        </p:nvSpPr>
        <p:spPr>
          <a:xfrm>
            <a:off x="845152" y="3404301"/>
            <a:ext cx="6137055" cy="12858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przypadku nieprzekazania sprawy do postępowania mediacyjnego lub niezawarcia ugody, Komisja podejmuje decyzję w sprawie zwykłą większością głosów, w terminie określonym w ust. 3. Komisja w ciągu 3 dni sporządza Sprawozdanie wraz z uzasadnieniem, które przekazuje zarządowi Fundacji. Zawiadamiający, osoba wskazana w Zawiadomieniu jako domniemana ofiara oraz osoba wskazana w Zawiadomieniu jako domniemany sprawca, otrzymują ze strony Fundacji wyciąg ze sprawozdania zawierający najważniejsze ustalenia Komisji i ewentualne rekomendacje do wdrożenia, na które zgodzi się Fundacja.</a:t>
            </a:r>
          </a:p>
        </p:txBody>
      </p:sp>
      <p:sp>
        <p:nvSpPr>
          <p:cNvPr id="31" name="TextBox 31"/>
          <p:cNvSpPr txBox="1"/>
          <p:nvPr/>
        </p:nvSpPr>
        <p:spPr>
          <a:xfrm>
            <a:off x="569656" y="3404301"/>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grpSp>
        <p:nvGrpSpPr>
          <p:cNvPr id="32" name="Group 32"/>
          <p:cNvGrpSpPr/>
          <p:nvPr/>
        </p:nvGrpSpPr>
        <p:grpSpPr>
          <a:xfrm>
            <a:off x="569656" y="6227898"/>
            <a:ext cx="6412551" cy="904875"/>
            <a:chOff x="0" y="0"/>
            <a:chExt cx="8550068" cy="1206500"/>
          </a:xfrm>
        </p:grpSpPr>
        <p:sp>
          <p:nvSpPr>
            <p:cNvPr id="33" name="TextBox 33"/>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sp>
          <p:nvSpPr>
            <p:cNvPr id="34" name="TextBox 34"/>
            <p:cNvSpPr txBox="1"/>
            <p:nvPr/>
          </p:nvSpPr>
          <p:spPr>
            <a:xfrm>
              <a:off x="367328" y="-19050"/>
              <a:ext cx="8182740" cy="12255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Po zakończeniu Postępowania, w przypadku ustalenia, iż określona osoba faktycznie była zdaniem Komisji ofiarą zjawiska niepożądanego, czynności zaradcze mogą polegać np. na  zaproponowaniu ofierze przeniesienia na inne stanowisko pracy lub do innego miejsca zlecenia/zaangażowania, bądź zastosowania innej formy zatrudnienia czy zaangażowania. </a:t>
              </a:r>
            </a:p>
            <a:p>
              <a:pPr algn="just">
                <a:lnSpc>
                  <a:spcPts val="1439"/>
                </a:lnSpc>
                <a:spcBef>
                  <a:spcPct val="0"/>
                </a:spcBef>
              </a:pPr>
              <a:endParaRPr lang="en-US" sz="1200" spc="-48">
                <a:solidFill>
                  <a:srgbClr val="000000"/>
                </a:solidFill>
                <a:latin typeface="Arimo"/>
              </a:endParaRPr>
            </a:p>
          </p:txBody>
        </p:sp>
      </p:grpSp>
      <p:grpSp>
        <p:nvGrpSpPr>
          <p:cNvPr id="35" name="Group 35"/>
          <p:cNvGrpSpPr/>
          <p:nvPr/>
        </p:nvGrpSpPr>
        <p:grpSpPr>
          <a:xfrm>
            <a:off x="569656" y="8180523"/>
            <a:ext cx="6412551" cy="1085850"/>
            <a:chOff x="0" y="0"/>
            <a:chExt cx="8550068" cy="1447800"/>
          </a:xfrm>
        </p:grpSpPr>
        <p:sp>
          <p:nvSpPr>
            <p:cNvPr id="36" name="TextBox 3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37" name="TextBox 37"/>
            <p:cNvSpPr txBox="1"/>
            <p:nvPr/>
          </p:nvSpPr>
          <p:spPr>
            <a:xfrm>
              <a:off x="367328" y="-19050"/>
              <a:ext cx="8182740"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Sprawca zjawiska niepożądanego w zleceniu/zaangażowaniu wolontaryjnym, może zostać pociągnięty przez Fundację jako zleceniodawcę lub organizatora wolontariatu do odpowiedzialności finansowej za wyrządzoną szkodę, lub może zostać ukarany w inny sposób, w tym za pomocą kary porządkowej lub rozwiązania umowy, w tym rozwiązania umowy zlecenia/porozumienia z winy zleceniobiorcy/wolontariusza, w tzw. trybie natychmiastowym.</a:t>
              </a:r>
            </a:p>
            <a:p>
              <a:pPr algn="just">
                <a:lnSpc>
                  <a:spcPts val="1439"/>
                </a:lnSpc>
                <a:spcBef>
                  <a:spcPct val="0"/>
                </a:spcBef>
              </a:pPr>
              <a:endParaRPr lang="en-US" sz="1200" spc="-48">
                <a:solidFill>
                  <a:srgbClr val="000000"/>
                </a:solidFill>
                <a:latin typeface="Arimo"/>
              </a:endParaRPr>
            </a:p>
          </p:txBody>
        </p:sp>
      </p:grpSp>
      <p:sp>
        <p:nvSpPr>
          <p:cNvPr id="38" name="TextBox 38"/>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431730" y="1385481"/>
            <a:ext cx="4696539"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5" name="Group 15"/>
          <p:cNvGrpSpPr/>
          <p:nvPr/>
        </p:nvGrpSpPr>
        <p:grpSpPr>
          <a:xfrm>
            <a:off x="573724" y="2628493"/>
            <a:ext cx="6488346" cy="359074"/>
            <a:chOff x="0" y="-19050"/>
            <a:chExt cx="8651128" cy="478765"/>
          </a:xfrm>
        </p:grpSpPr>
        <p:sp>
          <p:nvSpPr>
            <p:cNvPr id="16" name="TextBox 16"/>
            <p:cNvSpPr txBox="1"/>
            <p:nvPr/>
          </p:nvSpPr>
          <p:spPr>
            <a:xfrm>
              <a:off x="0" y="-19050"/>
              <a:ext cx="371670"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7" name="TextBox 17"/>
            <p:cNvSpPr txBox="1"/>
            <p:nvPr/>
          </p:nvSpPr>
          <p:spPr>
            <a:xfrm>
              <a:off x="371669" y="-19049"/>
              <a:ext cx="8279459" cy="478764"/>
            </a:xfrm>
            <a:prstGeom prst="rect">
              <a:avLst/>
            </a:prstGeom>
          </p:spPr>
          <p:txBody>
            <a:bodyPr lIns="0" tIns="0" rIns="0" bIns="0" rtlCol="0" anchor="t">
              <a:spAutoFit/>
            </a:bodyPr>
            <a:lstStyle/>
            <a:p>
              <a:pPr algn="just">
                <a:lnSpc>
                  <a:spcPts val="1439"/>
                </a:lnSpc>
                <a:spcBef>
                  <a:spcPct val="0"/>
                </a:spcBef>
              </a:pPr>
              <a:r>
                <a:rPr lang="en-US" sz="1200" spc="-48" err="1">
                  <a:solidFill>
                    <a:srgbClr val="000000"/>
                  </a:solidFill>
                  <a:latin typeface="Arimo"/>
                </a:rPr>
                <a:t>Fundacja</a:t>
              </a:r>
              <a:r>
                <a:rPr lang="en-US" sz="1200" spc="-48">
                  <a:solidFill>
                    <a:srgbClr val="000000"/>
                  </a:solidFill>
                  <a:latin typeface="Arimo"/>
                </a:rPr>
                <a:t> </a:t>
              </a:r>
              <a:r>
                <a:rPr lang="en-US" sz="1200" spc="-48" err="1">
                  <a:solidFill>
                    <a:srgbClr val="000000"/>
                  </a:solidFill>
                  <a:latin typeface="Arimo"/>
                </a:rPr>
                <a:t>dokłada</a:t>
              </a:r>
              <a:r>
                <a:rPr lang="en-US" sz="1200" spc="-48">
                  <a:solidFill>
                    <a:srgbClr val="000000"/>
                  </a:solidFill>
                  <a:latin typeface="Arimo"/>
                </a:rPr>
                <a:t> </a:t>
              </a:r>
              <a:r>
                <a:rPr lang="en-US" sz="1200" spc="-48" err="1">
                  <a:solidFill>
                    <a:srgbClr val="000000"/>
                  </a:solidFill>
                  <a:latin typeface="Arimo"/>
                </a:rPr>
                <a:t>wszelkich</a:t>
              </a:r>
              <a:r>
                <a:rPr lang="en-US" sz="1200" spc="-48">
                  <a:solidFill>
                    <a:srgbClr val="000000"/>
                  </a:solidFill>
                  <a:latin typeface="Arimo"/>
                </a:rPr>
                <a:t> </a:t>
              </a:r>
              <a:r>
                <a:rPr lang="en-US" sz="1200" spc="-48" err="1">
                  <a:solidFill>
                    <a:srgbClr val="000000"/>
                  </a:solidFill>
                  <a:latin typeface="Arimo"/>
                </a:rPr>
                <a:t>starań</a:t>
              </a:r>
              <a:r>
                <a:rPr lang="en-US" sz="1200" spc="-48">
                  <a:solidFill>
                    <a:srgbClr val="000000"/>
                  </a:solidFill>
                  <a:latin typeface="Arimo"/>
                </a:rPr>
                <a:t> </a:t>
              </a:r>
              <a:r>
                <a:rPr lang="en-US" sz="1200" spc="-48" err="1">
                  <a:solidFill>
                    <a:srgbClr val="000000"/>
                  </a:solidFill>
                  <a:latin typeface="Arimo"/>
                </a:rPr>
                <a:t>mających</a:t>
              </a:r>
              <a:r>
                <a:rPr lang="en-US" sz="1200" spc="-48">
                  <a:solidFill>
                    <a:srgbClr val="000000"/>
                  </a:solidFill>
                  <a:latin typeface="Arimo"/>
                </a:rPr>
                <a:t> na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ochronę</a:t>
              </a:r>
              <a:r>
                <a:rPr lang="en-US" sz="1200" spc="-48">
                  <a:solidFill>
                    <a:srgbClr val="000000"/>
                  </a:solidFill>
                  <a:latin typeface="Arimo"/>
                </a:rPr>
                <a:t> </a:t>
              </a:r>
              <a:r>
                <a:rPr lang="en-US" sz="1200" spc="-48" err="1">
                  <a:solidFill>
                    <a:srgbClr val="000000"/>
                  </a:solidFill>
                  <a:latin typeface="Arimo"/>
                </a:rPr>
                <a:t>danych</a:t>
              </a:r>
              <a:r>
                <a:rPr lang="en-US" sz="1200" spc="-48">
                  <a:solidFill>
                    <a:srgbClr val="000000"/>
                  </a:solidFill>
                  <a:latin typeface="Arimo"/>
                </a:rPr>
                <a:t> </a:t>
              </a:r>
              <a:r>
                <a:rPr lang="en-US" sz="1200" spc="-48" err="1">
                  <a:solidFill>
                    <a:srgbClr val="000000"/>
                  </a:solidFill>
                  <a:latin typeface="Arimo"/>
                </a:rPr>
                <a:t>osobowych</a:t>
              </a:r>
              <a:r>
                <a:rPr lang="en-US" sz="1200" spc="-48">
                  <a:solidFill>
                    <a:srgbClr val="000000"/>
                  </a:solidFill>
                  <a:latin typeface="Arimo"/>
                </a:rPr>
                <a:t> </a:t>
              </a:r>
              <a:r>
                <a:rPr lang="en-US" sz="1200" spc="-48" err="1">
                  <a:solidFill>
                    <a:srgbClr val="000000"/>
                  </a:solidFill>
                  <a:latin typeface="Arimo"/>
                </a:rPr>
                <a:t>przetwarzanych</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w </a:t>
              </a:r>
              <a:r>
                <a:rPr lang="en-US" sz="1200" spc="-48" err="1">
                  <a:solidFill>
                    <a:srgbClr val="000000"/>
                  </a:solidFill>
                  <a:latin typeface="Arimo"/>
                </a:rPr>
                <a:t>związku</a:t>
              </a:r>
              <a:r>
                <a:rPr lang="en-US" sz="1200" spc="-48">
                  <a:solidFill>
                    <a:srgbClr val="000000"/>
                  </a:solidFill>
                  <a:latin typeface="Arimo"/>
                </a:rPr>
                <a:t> z </a:t>
              </a:r>
              <a:r>
                <a:rPr lang="en-US" sz="1200" spc="-48" err="1">
                  <a:solidFill>
                    <a:srgbClr val="000000"/>
                  </a:solidFill>
                  <a:latin typeface="Arimo"/>
                </a:rPr>
                <a:t>realizacją</a:t>
              </a:r>
              <a:r>
                <a:rPr lang="en-US" sz="1200" spc="-48">
                  <a:solidFill>
                    <a:srgbClr val="000000"/>
                  </a:solidFill>
                  <a:latin typeface="Arimo"/>
                </a:rPr>
                <a:t> </a:t>
              </a:r>
              <a:r>
                <a:rPr lang="en-US" sz="1200" spc="-48" err="1">
                  <a:solidFill>
                    <a:srgbClr val="000000"/>
                  </a:solidFill>
                  <a:latin typeface="Arimo"/>
                </a:rPr>
                <a:t>zadań</a:t>
              </a:r>
              <a:r>
                <a:rPr lang="en-US" sz="1200" spc="-48">
                  <a:solidFill>
                    <a:srgbClr val="000000"/>
                  </a:solidFill>
                  <a:latin typeface="Arimo"/>
                </a:rPr>
                <a:t> </a:t>
              </a:r>
              <a:r>
                <a:rPr lang="en-US" sz="1200" spc="-48" err="1">
                  <a:solidFill>
                    <a:srgbClr val="000000"/>
                  </a:solidFill>
                  <a:latin typeface="Arimo"/>
                </a:rPr>
                <a:t>wynikających</a:t>
              </a:r>
              <a:r>
                <a:rPr lang="en-US" sz="1200" spc="-48">
                  <a:solidFill>
                    <a:srgbClr val="000000"/>
                  </a:solidFill>
                  <a:latin typeface="Arimo"/>
                </a:rPr>
                <a:t> z </a:t>
              </a:r>
              <a:r>
                <a:rPr lang="en-US" sz="1200" spc="-48" err="1">
                  <a:solidFill>
                    <a:srgbClr val="000000"/>
                  </a:solidFill>
                  <a:latin typeface="Arimo"/>
                </a:rPr>
                <a:t>niniejszej</a:t>
              </a:r>
              <a:r>
                <a:rPr lang="en-US" sz="1200" spc="-48">
                  <a:solidFill>
                    <a:srgbClr val="000000"/>
                  </a:solidFill>
                  <a:latin typeface="Arimo"/>
                </a:rPr>
                <a:t> </a:t>
              </a:r>
              <a:r>
                <a:rPr lang="en-US" sz="1200" spc="-48" err="1">
                  <a:solidFill>
                    <a:srgbClr val="000000"/>
                  </a:solidFill>
                  <a:latin typeface="Arimo"/>
                </a:rPr>
                <a:t>Procedury</a:t>
              </a:r>
              <a:r>
                <a:rPr lang="en-US" sz="1200" spc="-48">
                  <a:solidFill>
                    <a:srgbClr val="000000"/>
                  </a:solidFill>
                  <a:latin typeface="Arimo"/>
                </a:rPr>
                <a:t>.</a:t>
              </a:r>
            </a:p>
          </p:txBody>
        </p:sp>
      </p:grpSp>
      <p:grpSp>
        <p:nvGrpSpPr>
          <p:cNvPr id="18" name="Group 18"/>
          <p:cNvGrpSpPr/>
          <p:nvPr/>
        </p:nvGrpSpPr>
        <p:grpSpPr>
          <a:xfrm>
            <a:off x="573724" y="3195231"/>
            <a:ext cx="6488347" cy="904875"/>
            <a:chOff x="0" y="0"/>
            <a:chExt cx="8651130" cy="1206500"/>
          </a:xfrm>
        </p:grpSpPr>
        <p:sp>
          <p:nvSpPr>
            <p:cNvPr id="19" name="TextBox 19"/>
            <p:cNvSpPr txBox="1"/>
            <p:nvPr/>
          </p:nvSpPr>
          <p:spPr>
            <a:xfrm>
              <a:off x="0" y="-19050"/>
              <a:ext cx="371670"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0" name="TextBox 20"/>
            <p:cNvSpPr txBox="1"/>
            <p:nvPr/>
          </p:nvSpPr>
          <p:spPr>
            <a:xfrm>
              <a:off x="371670" y="-19050"/>
              <a:ext cx="8279459"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Osoby zaangażowane w Postępowanie dotyczące przeciwdziałania zjawisk niepożądanych                   w Fundacji, są upoważnione do przetwarzania danych osobowych osób występujących                         w Postępowaniu, w szczególności osób wskazanych w Zawiadomieniu, wyłącznie w celu wynikającym z prowadzonego Postępowania oraz są zobowiązania do zachowania tych danych               w poufności, pod rygorem sankcji wynikających z obowiązujących przepisów prawa.</a:t>
              </a:r>
            </a:p>
          </p:txBody>
        </p:sp>
      </p:grpSp>
      <p:grpSp>
        <p:nvGrpSpPr>
          <p:cNvPr id="21" name="Group 21"/>
          <p:cNvGrpSpPr/>
          <p:nvPr/>
        </p:nvGrpSpPr>
        <p:grpSpPr>
          <a:xfrm>
            <a:off x="573724" y="4290606"/>
            <a:ext cx="6488347" cy="542925"/>
            <a:chOff x="0" y="0"/>
            <a:chExt cx="8651130" cy="723900"/>
          </a:xfrm>
        </p:grpSpPr>
        <p:sp>
          <p:nvSpPr>
            <p:cNvPr id="22" name="TextBox 22"/>
            <p:cNvSpPr txBox="1"/>
            <p:nvPr/>
          </p:nvSpPr>
          <p:spPr>
            <a:xfrm>
              <a:off x="0" y="-19050"/>
              <a:ext cx="371670"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3" name="TextBox 23"/>
            <p:cNvSpPr txBox="1"/>
            <p:nvPr/>
          </p:nvSpPr>
          <p:spPr>
            <a:xfrm>
              <a:off x="371670" y="-19050"/>
              <a:ext cx="8279459"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Wszystkie osoby zaangażowane w Postępowanie oraz osoby składające Zawiadomienie i w nim wskazane, są informowane o przetwarzaniu przez Fundację ich danych osobowych, zgodnie                  z treścią odpowiednich obowiązków informacyjnych stosowanych przez Fundację.</a:t>
              </a:r>
            </a:p>
          </p:txBody>
        </p:sp>
      </p:grpSp>
      <p:sp>
        <p:nvSpPr>
          <p:cNvPr id="24" name="TextBox 24"/>
          <p:cNvSpPr txBox="1"/>
          <p:nvPr/>
        </p:nvSpPr>
        <p:spPr>
          <a:xfrm>
            <a:off x="3163911" y="5146041"/>
            <a:ext cx="123217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p:txBody>
      </p:sp>
      <p:grpSp>
        <p:nvGrpSpPr>
          <p:cNvPr id="25" name="Group 25"/>
          <p:cNvGrpSpPr/>
          <p:nvPr/>
        </p:nvGrpSpPr>
        <p:grpSpPr>
          <a:xfrm>
            <a:off x="573724" y="5863624"/>
            <a:ext cx="6412551" cy="361950"/>
            <a:chOff x="0" y="0"/>
            <a:chExt cx="8550068" cy="482600"/>
          </a:xfrm>
        </p:grpSpPr>
        <p:sp>
          <p:nvSpPr>
            <p:cNvPr id="26" name="TextBox 2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7" name="TextBox 2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Niniejsza Procedura wchodzi w życie z dniem jej ogłoszenia przez Fundację „.....................................................”,  w zwyczajowo przyjęty sposób. </a:t>
              </a:r>
            </a:p>
          </p:txBody>
        </p:sp>
      </p:grpSp>
      <p:grpSp>
        <p:nvGrpSpPr>
          <p:cNvPr id="28" name="Group 28"/>
          <p:cNvGrpSpPr/>
          <p:nvPr/>
        </p:nvGrpSpPr>
        <p:grpSpPr>
          <a:xfrm>
            <a:off x="573724" y="6416074"/>
            <a:ext cx="6412551" cy="180975"/>
            <a:chOff x="0" y="0"/>
            <a:chExt cx="8550068" cy="241300"/>
          </a:xfrm>
        </p:grpSpPr>
        <p:sp>
          <p:nvSpPr>
            <p:cNvPr id="29" name="TextBox 2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367328" y="-19050"/>
              <a:ext cx="8182740"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Przegląd Procedury jest podejmowany nie rzadziej niż raz na cztery lata. </a:t>
              </a:r>
            </a:p>
          </p:txBody>
        </p:sp>
      </p:grpSp>
      <p:grpSp>
        <p:nvGrpSpPr>
          <p:cNvPr id="31" name="Group 31"/>
          <p:cNvGrpSpPr/>
          <p:nvPr/>
        </p:nvGrpSpPr>
        <p:grpSpPr>
          <a:xfrm>
            <a:off x="573724" y="6787417"/>
            <a:ext cx="6412551" cy="723900"/>
            <a:chOff x="0" y="0"/>
            <a:chExt cx="8550068" cy="965200"/>
          </a:xfrm>
        </p:grpSpPr>
        <p:sp>
          <p:nvSpPr>
            <p:cNvPr id="32" name="TextBox 3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3" name="TextBox 33"/>
            <p:cNvSpPr txBox="1"/>
            <p:nvPr/>
          </p:nvSpPr>
          <p:spPr>
            <a:xfrm>
              <a:off x="367328" y="-19050"/>
              <a:ext cx="8182740" cy="9842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Wszelkie zmiany Procedury dokonywane przez Fundację wymagają formy pisemnej w postaci aneksów, z wyłączeniem zmian w treści załączników, które mogą być dokonywane w każdym czasie, stosownie do okoliczności i zmieniających się przepisów prawa. </a:t>
              </a:r>
            </a:p>
            <a:p>
              <a:pPr algn="just">
                <a:lnSpc>
                  <a:spcPts val="1439"/>
                </a:lnSpc>
                <a:spcBef>
                  <a:spcPct val="0"/>
                </a:spcBef>
              </a:pPr>
              <a:endParaRPr lang="en-US" sz="1200" spc="-48">
                <a:solidFill>
                  <a:srgbClr val="000000"/>
                </a:solidFill>
                <a:latin typeface="Arimo"/>
              </a:endParaRPr>
            </a:p>
          </p:txBody>
        </p:sp>
      </p:grpSp>
      <p:sp>
        <p:nvSpPr>
          <p:cNvPr id="34" name="TextBox 34"/>
          <p:cNvSpPr txBox="1"/>
          <p:nvPr/>
        </p:nvSpPr>
        <p:spPr>
          <a:xfrm>
            <a:off x="577793" y="7830287"/>
            <a:ext cx="4873705" cy="561975"/>
          </a:xfrm>
          <a:prstGeom prst="rect">
            <a:avLst/>
          </a:prstGeom>
        </p:spPr>
        <p:txBody>
          <a:bodyPr lIns="0" tIns="0" rIns="0" bIns="0" rtlCol="0" anchor="t">
            <a:spAutoFit/>
          </a:bodyPr>
          <a:lstStyle/>
          <a:p>
            <a:pPr>
              <a:lnSpc>
                <a:spcPts val="1439"/>
              </a:lnSpc>
              <a:spcBef>
                <a:spcPct val="0"/>
              </a:spcBef>
            </a:pPr>
            <a:r>
              <a:rPr lang="en-US" sz="1200" spc="-48">
                <a:solidFill>
                  <a:srgbClr val="000000"/>
                </a:solidFill>
                <a:latin typeface="Arimo Italics"/>
              </a:rPr>
              <a:t>Załączniki:</a:t>
            </a:r>
          </a:p>
          <a:p>
            <a:pPr>
              <a:lnSpc>
                <a:spcPts val="1439"/>
              </a:lnSpc>
              <a:spcBef>
                <a:spcPct val="0"/>
              </a:spcBef>
            </a:pPr>
            <a:r>
              <a:rPr lang="en-US" sz="1200" spc="-48">
                <a:solidFill>
                  <a:srgbClr val="000000"/>
                </a:solidFill>
                <a:latin typeface="Arimo Italics"/>
              </a:rPr>
              <a:t>1.  Informacja dla pracowników dotycząca równego traktowania w zatrudnieniu.</a:t>
            </a:r>
          </a:p>
          <a:p>
            <a:pPr>
              <a:lnSpc>
                <a:spcPts val="1439"/>
              </a:lnSpc>
              <a:spcBef>
                <a:spcPct val="0"/>
              </a:spcBef>
            </a:pPr>
            <a:r>
              <a:rPr lang="en-US" sz="1200" spc="-48">
                <a:solidFill>
                  <a:srgbClr val="000000"/>
                </a:solidFill>
                <a:latin typeface="Arimo Italics"/>
              </a:rPr>
              <a:t>2. Formularz Zawiadomienia.</a:t>
            </a:r>
          </a:p>
        </p:txBody>
      </p:sp>
      <p:sp>
        <p:nvSpPr>
          <p:cNvPr id="35" name="TextBox 3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84</a:t>
            </a:r>
          </a:p>
        </p:txBody>
      </p:sp>
      <p:sp>
        <p:nvSpPr>
          <p:cNvPr id="36" name="TextBox 36"/>
          <p:cNvSpPr txBox="1"/>
          <p:nvPr/>
        </p:nvSpPr>
        <p:spPr>
          <a:xfrm>
            <a:off x="2940050" y="599453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7" name="TextBox 37"/>
          <p:cNvSpPr txBox="1"/>
          <p:nvPr/>
        </p:nvSpPr>
        <p:spPr>
          <a:xfrm>
            <a:off x="594512" y="9523140"/>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38" name="TextBox 38"/>
          <p:cNvSpPr txBox="1"/>
          <p:nvPr/>
        </p:nvSpPr>
        <p:spPr>
          <a:xfrm>
            <a:off x="525817"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8111" r="-58111"/>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700322" y="5134389"/>
            <a:ext cx="4159357" cy="1514475"/>
          </a:xfrm>
          <a:prstGeom prst="rect">
            <a:avLst/>
          </a:prstGeom>
        </p:spPr>
        <p:txBody>
          <a:bodyPr lIns="0" tIns="0" rIns="0" bIns="0" rtlCol="0" anchor="t">
            <a:spAutoFit/>
          </a:bodyPr>
          <a:lstStyle/>
          <a:p>
            <a:pPr algn="ctr">
              <a:lnSpc>
                <a:spcPts val="3959"/>
              </a:lnSpc>
              <a:spcBef>
                <a:spcPct val="0"/>
              </a:spcBef>
            </a:pPr>
            <a:r>
              <a:rPr lang="en-US" sz="3299" spc="-131">
                <a:solidFill>
                  <a:srgbClr val="333F48"/>
                </a:solidFill>
                <a:latin typeface="Arimo Bold"/>
              </a:rPr>
              <a:t>7. Procedura Fundacji z Radą – pełna wersja (feminatywy)</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08887"/>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 y="1375135"/>
            <a:ext cx="7556501"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79734"/>
            <a:ext cx="7556500" cy="1066647"/>
            <a:chOff x="0" y="-28575"/>
            <a:chExt cx="2805794" cy="382262"/>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503794" y="2403106"/>
            <a:ext cx="6552413" cy="941197"/>
          </a:xfrm>
          <a:prstGeom prst="rect">
            <a:avLst/>
          </a:prstGeom>
        </p:spPr>
        <p:txBody>
          <a:bodyPr lIns="0" tIns="0" rIns="0" bIns="0" rtlCol="0" anchor="t">
            <a:spAutoFit/>
          </a:bodyPr>
          <a:lstStyle/>
          <a:p>
            <a:pPr algn="ctr">
              <a:lnSpc>
                <a:spcPts val="1273"/>
              </a:lnSpc>
            </a:pPr>
            <a:endParaRPr/>
          </a:p>
          <a:p>
            <a:pPr algn="ctr">
              <a:lnSpc>
                <a:spcPts val="1273"/>
              </a:lnSpc>
            </a:pPr>
            <a:endParaRPr/>
          </a:p>
          <a:p>
            <a:pPr algn="ctr">
              <a:lnSpc>
                <a:spcPts val="1273"/>
              </a:lnSpc>
            </a:pPr>
            <a:endParaRPr/>
          </a:p>
          <a:p>
            <a:pPr algn="ctr">
              <a:lnSpc>
                <a:spcPts val="1273"/>
              </a:lnSpc>
            </a:pPr>
            <a:r>
              <a:rPr lang="en-US" sz="1299" spc="-51">
                <a:solidFill>
                  <a:srgbClr val="000000"/>
                </a:solidFill>
                <a:latin typeface="Arimo Bold"/>
              </a:rPr>
              <a:t>PROCEDURA PRZECIWDZIAŁANIA ZJAWISKOM NIEPOŻĄDANYM </a:t>
            </a:r>
          </a:p>
          <a:p>
            <a:pPr algn="ctr">
              <a:lnSpc>
                <a:spcPts val="1273"/>
              </a:lnSpc>
            </a:pPr>
            <a:r>
              <a:rPr lang="en-US" sz="1299" spc="-51">
                <a:solidFill>
                  <a:srgbClr val="000000"/>
                </a:solidFill>
                <a:latin typeface="Arimo Bold"/>
              </a:rPr>
              <a:t>W ZATRUDNIENIU/ZLECENIU LUB ZAANGAŻOWANIU WOLONTARYJNYM</a:t>
            </a:r>
          </a:p>
          <a:p>
            <a:pPr algn="ctr">
              <a:lnSpc>
                <a:spcPts val="1273"/>
              </a:lnSpc>
            </a:pPr>
            <a:r>
              <a:rPr lang="en-US" sz="1299" spc="-51">
                <a:solidFill>
                  <a:srgbClr val="000000"/>
                </a:solidFill>
                <a:latin typeface="Arimo Bold"/>
              </a:rPr>
              <a:t>W FUNDACJI „..............................................”</a:t>
            </a: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964780" y="1639476"/>
            <a:ext cx="5630441" cy="209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Fundacji z Radą – pełna wersja (feminatywy)</a:t>
            </a:r>
          </a:p>
        </p:txBody>
      </p:sp>
      <p:sp>
        <p:nvSpPr>
          <p:cNvPr id="18" name="TextBox 18"/>
          <p:cNvSpPr txBox="1"/>
          <p:nvPr/>
        </p:nvSpPr>
        <p:spPr>
          <a:xfrm>
            <a:off x="5302250" y="3172121"/>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19" name="TextBox 19"/>
          <p:cNvSpPr txBox="1"/>
          <p:nvPr/>
        </p:nvSpPr>
        <p:spPr>
          <a:xfrm>
            <a:off x="545329" y="2293569"/>
            <a:ext cx="5114022" cy="180975"/>
          </a:xfrm>
          <a:prstGeom prst="rect">
            <a:avLst/>
          </a:prstGeom>
        </p:spPr>
        <p:txBody>
          <a:bodyPr lIns="0" tIns="0" rIns="0" bIns="0" rtlCol="0" anchor="t">
            <a:spAutoFit/>
          </a:bodyPr>
          <a:lstStyle/>
          <a:p>
            <a:pPr>
              <a:lnSpc>
                <a:spcPts val="1320"/>
              </a:lnSpc>
              <a:spcBef>
                <a:spcPct val="0"/>
              </a:spcBef>
            </a:pPr>
            <a:r>
              <a:rPr lang="en-US" sz="1100" spc="-44">
                <a:solidFill>
                  <a:srgbClr val="34414A"/>
                </a:solidFill>
                <a:latin typeface="Arimo"/>
              </a:rPr>
              <a:t>Załącznik do Uchwały Zarządu Fundacji z dnia.....................................</a:t>
            </a:r>
          </a:p>
        </p:txBody>
      </p:sp>
      <p:sp>
        <p:nvSpPr>
          <p:cNvPr id="20" name="TextBox 20"/>
          <p:cNvSpPr txBox="1"/>
          <p:nvPr/>
        </p:nvSpPr>
        <p:spPr>
          <a:xfrm>
            <a:off x="2758605" y="3744137"/>
            <a:ext cx="2125861" cy="923925"/>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a:t>
            </a:r>
          </a:p>
          <a:p>
            <a:pPr algn="ctr">
              <a:lnSpc>
                <a:spcPts val="1439"/>
              </a:lnSpc>
            </a:pPr>
            <a:r>
              <a:rPr lang="en-US" sz="1200" spc="-48">
                <a:solidFill>
                  <a:srgbClr val="000000"/>
                </a:solidFill>
                <a:latin typeface="Arimo Bold"/>
              </a:rPr>
              <a:t>POSTANOWIENIA OGÓLNE</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§1</a:t>
            </a:r>
          </a:p>
          <a:p>
            <a:pPr algn="ctr">
              <a:lnSpc>
                <a:spcPts val="1439"/>
              </a:lnSpc>
              <a:spcBef>
                <a:spcPct val="0"/>
              </a:spcBef>
            </a:pPr>
            <a:r>
              <a:rPr lang="en-US" sz="1200" spc="-48">
                <a:solidFill>
                  <a:srgbClr val="000000"/>
                </a:solidFill>
                <a:latin typeface="Arimo Bold"/>
              </a:rPr>
              <a:t>Cel i zakres działania Procedury</a:t>
            </a: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86</a:t>
            </a:r>
          </a:p>
        </p:txBody>
      </p:sp>
      <p:sp>
        <p:nvSpPr>
          <p:cNvPr id="22" name="TextBox 22"/>
          <p:cNvSpPr txBox="1"/>
          <p:nvPr/>
        </p:nvSpPr>
        <p:spPr>
          <a:xfrm>
            <a:off x="566114" y="5049062"/>
            <a:ext cx="6510842" cy="39890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1.  </a:t>
            </a:r>
            <a:r>
              <a:rPr lang="en-US" sz="1200" err="1">
                <a:solidFill>
                  <a:srgbClr val="000000"/>
                </a:solidFill>
                <a:latin typeface="Arimo"/>
              </a:rPr>
              <a:t>Fundacja</a:t>
            </a:r>
            <a:r>
              <a:rPr lang="en-US" sz="1200">
                <a:solidFill>
                  <a:srgbClr val="000000"/>
                </a:solidFill>
                <a:latin typeface="Arimo"/>
              </a:rPr>
              <a:t> „..............................................” </a:t>
            </a:r>
            <a:r>
              <a:rPr lang="en-US" sz="1200" err="1">
                <a:solidFill>
                  <a:srgbClr val="000000"/>
                </a:solidFill>
                <a:latin typeface="Arimo"/>
              </a:rPr>
              <a:t>podejmuje</a:t>
            </a:r>
            <a:r>
              <a:rPr lang="en-US" sz="1200">
                <a:solidFill>
                  <a:srgbClr val="000000"/>
                </a:solidFill>
                <a:latin typeface="Arimo"/>
              </a:rPr>
              <a:t> </a:t>
            </a:r>
            <a:r>
              <a:rPr lang="en-US" sz="1200" err="1">
                <a:solidFill>
                  <a:srgbClr val="000000"/>
                </a:solidFill>
                <a:latin typeface="Arimo"/>
              </a:rPr>
              <a:t>starania</a:t>
            </a:r>
            <a:r>
              <a:rPr lang="en-US" sz="1200">
                <a:solidFill>
                  <a:srgbClr val="000000"/>
                </a:solidFill>
                <a:latin typeface="Arimo"/>
              </a:rPr>
              <a:t>, by </a:t>
            </a:r>
            <a:r>
              <a:rPr lang="en-US" sz="1200" err="1">
                <a:solidFill>
                  <a:srgbClr val="000000"/>
                </a:solidFill>
                <a:latin typeface="Arimo"/>
              </a:rPr>
              <a:t>środowisko</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a:t>
            </a:r>
            <a:r>
              <a:rPr lang="en-US" sz="1200" err="1">
                <a:solidFill>
                  <a:srgbClr val="000000"/>
                </a:solidFill>
                <a:latin typeface="Arimo"/>
              </a:rPr>
              <a:t>zleceń</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zaangażowania</a:t>
            </a:r>
            <a:r>
              <a:rPr lang="en-US" sz="1200">
                <a:solidFill>
                  <a:srgbClr val="000000"/>
                </a:solidFill>
                <a:latin typeface="Arimo"/>
              </a:rPr>
              <a:t> w </a:t>
            </a:r>
            <a:r>
              <a:rPr lang="en-US" sz="1200" err="1">
                <a:solidFill>
                  <a:srgbClr val="000000"/>
                </a:solidFill>
                <a:latin typeface="Arimo"/>
              </a:rPr>
              <a:t>ramach</a:t>
            </a:r>
            <a:r>
              <a:rPr lang="en-US" sz="1200">
                <a:solidFill>
                  <a:srgbClr val="000000"/>
                </a:solidFill>
                <a:latin typeface="Arimo"/>
              </a:rPr>
              <a:t> </a:t>
            </a:r>
            <a:r>
              <a:rPr lang="en-US" sz="1200" err="1">
                <a:solidFill>
                  <a:srgbClr val="000000"/>
                </a:solidFill>
                <a:latin typeface="Arimo"/>
              </a:rPr>
              <a:t>wolontariatu</a:t>
            </a:r>
            <a:r>
              <a:rPr lang="en-US" sz="1200">
                <a:solidFill>
                  <a:srgbClr val="000000"/>
                </a:solidFill>
                <a:latin typeface="Arimo"/>
              </a:rPr>
              <a:t> </a:t>
            </a:r>
            <a:r>
              <a:rPr lang="en-US" sz="1200" err="1">
                <a:solidFill>
                  <a:srgbClr val="000000"/>
                </a:solidFill>
                <a:latin typeface="Arimo"/>
              </a:rPr>
              <a:t>było</a:t>
            </a:r>
            <a:r>
              <a:rPr lang="en-US" sz="1200">
                <a:solidFill>
                  <a:srgbClr val="000000"/>
                </a:solidFill>
                <a:latin typeface="Arimo"/>
              </a:rPr>
              <a:t> </a:t>
            </a:r>
            <a:r>
              <a:rPr lang="en-US" sz="1200" err="1">
                <a:solidFill>
                  <a:srgbClr val="000000"/>
                </a:solidFill>
                <a:latin typeface="Arimo"/>
              </a:rPr>
              <a:t>wolne</a:t>
            </a:r>
            <a:r>
              <a:rPr lang="en-US" sz="1200">
                <a:solidFill>
                  <a:srgbClr val="000000"/>
                </a:solidFill>
                <a:latin typeface="Arimo"/>
              </a:rPr>
              <a:t> od </a:t>
            </a:r>
            <a:r>
              <a:rPr lang="en-US" sz="1200" err="1">
                <a:solidFill>
                  <a:srgbClr val="000000"/>
                </a:solidFill>
                <a:latin typeface="Arimo"/>
              </a:rPr>
              <a:t>mobbingu</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2. </a:t>
            </a:r>
            <a:r>
              <a:rPr lang="en-US" sz="1200" err="1">
                <a:solidFill>
                  <a:srgbClr val="000000"/>
                </a:solidFill>
                <a:latin typeface="Arimo"/>
              </a:rPr>
              <a:t>Fundacja</a:t>
            </a:r>
            <a:r>
              <a:rPr lang="en-US" sz="1200">
                <a:solidFill>
                  <a:srgbClr val="000000"/>
                </a:solidFill>
                <a:latin typeface="Arimo"/>
              </a:rPr>
              <a:t> „.....................................................” </a:t>
            </a:r>
            <a:r>
              <a:rPr lang="en-US" sz="1200" err="1">
                <a:solidFill>
                  <a:srgbClr val="000000"/>
                </a:solidFill>
                <a:latin typeface="Arimo"/>
              </a:rPr>
              <a:t>nie</a:t>
            </a:r>
            <a:r>
              <a:rPr lang="en-US" sz="1200">
                <a:solidFill>
                  <a:srgbClr val="000000"/>
                </a:solidFill>
                <a:latin typeface="Arimo"/>
              </a:rPr>
              <a:t> </a:t>
            </a:r>
            <a:r>
              <a:rPr lang="en-US" sz="1200" err="1">
                <a:solidFill>
                  <a:srgbClr val="000000"/>
                </a:solidFill>
                <a:latin typeface="Arimo"/>
              </a:rPr>
              <a:t>akceptuje</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ani </a:t>
            </a:r>
            <a:r>
              <a:rPr lang="en-US" sz="1200" err="1">
                <a:solidFill>
                  <a:srgbClr val="000000"/>
                </a:solidFill>
                <a:latin typeface="Arimo"/>
              </a:rPr>
              <a:t>żadnych</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r>
              <a:rPr lang="en-US" sz="1200" err="1">
                <a:solidFill>
                  <a:srgbClr val="000000"/>
                </a:solidFill>
                <a:latin typeface="Arimo"/>
              </a:rPr>
              <a:t>fizycznej</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psychicznej</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3.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mobbingowi</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określana</a:t>
            </a:r>
            <a:r>
              <a:rPr lang="en-US" sz="1200">
                <a:solidFill>
                  <a:srgbClr val="000000"/>
                </a:solidFill>
                <a:latin typeface="Arimo"/>
              </a:rPr>
              <a:t> </a:t>
            </a:r>
            <a:r>
              <a:rPr lang="en-US" sz="1200" err="1">
                <a:solidFill>
                  <a:srgbClr val="000000"/>
                </a:solidFill>
                <a:latin typeface="Arimo"/>
              </a:rPr>
              <a:t>dalej</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wewnętrzną</a:t>
            </a:r>
            <a:r>
              <a:rPr lang="en-US" sz="1200">
                <a:solidFill>
                  <a:srgbClr val="000000"/>
                </a:solidFill>
                <a:latin typeface="Arimo"/>
              </a:rPr>
              <a:t> </a:t>
            </a:r>
            <a:r>
              <a:rPr lang="en-US" sz="1200" err="1">
                <a:solidFill>
                  <a:srgbClr val="000000"/>
                </a:solidFill>
                <a:latin typeface="Arimo"/>
              </a:rPr>
              <a:t>regulację</a:t>
            </a:r>
            <a:r>
              <a:rPr lang="en-US" sz="1200">
                <a:solidFill>
                  <a:srgbClr val="000000"/>
                </a:solidFill>
                <a:latin typeface="Arimo"/>
              </a:rPr>
              <a:t> i </a:t>
            </a:r>
            <a:r>
              <a:rPr lang="en-US" sz="1200" err="1">
                <a:solidFill>
                  <a:srgbClr val="000000"/>
                </a:solidFill>
                <a:latin typeface="Arimo"/>
              </a:rPr>
              <a:t>ustala</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zjawiskom</a:t>
            </a:r>
            <a:r>
              <a:rPr lang="en-US" sz="1200">
                <a:solidFill>
                  <a:srgbClr val="000000"/>
                </a:solidFill>
                <a:latin typeface="Arimo"/>
              </a:rPr>
              <a:t> w </a:t>
            </a:r>
            <a:r>
              <a:rPr lang="en-US" sz="1200" err="1">
                <a:solidFill>
                  <a:srgbClr val="000000"/>
                </a:solidFill>
                <a:latin typeface="Arimo"/>
              </a:rPr>
              <a:t>Fundacji</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4. </a:t>
            </a:r>
            <a:r>
              <a:rPr lang="en-US" sz="1200" err="1">
                <a:solidFill>
                  <a:srgbClr val="000000"/>
                </a:solidFill>
                <a:latin typeface="Arimo"/>
              </a:rPr>
              <a:t>Fundacja</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pracodawczyni</a:t>
            </a:r>
            <a:r>
              <a:rPr lang="en-US" sz="1200">
                <a:solidFill>
                  <a:srgbClr val="000000"/>
                </a:solidFill>
                <a:latin typeface="Arimo"/>
              </a:rPr>
              <a:t>, </a:t>
            </a:r>
            <a:r>
              <a:rPr lang="en-US" sz="1200" err="1">
                <a:solidFill>
                  <a:srgbClr val="000000"/>
                </a:solidFill>
                <a:latin typeface="Arimo"/>
              </a:rPr>
              <a:t>realizując</a:t>
            </a:r>
            <a:r>
              <a:rPr lang="en-US" sz="1200">
                <a:solidFill>
                  <a:srgbClr val="000000"/>
                </a:solidFill>
                <a:latin typeface="Arimo"/>
              </a:rPr>
              <a:t> </a:t>
            </a:r>
            <a:r>
              <a:rPr lang="en-US" sz="1200" err="1">
                <a:solidFill>
                  <a:srgbClr val="000000"/>
                </a:solidFill>
                <a:latin typeface="Arimo"/>
              </a:rPr>
              <a:t>obowiązek</a:t>
            </a:r>
            <a:r>
              <a:rPr lang="en-US" sz="1200">
                <a:solidFill>
                  <a:srgbClr val="000000"/>
                </a:solidFill>
                <a:latin typeface="Arimo"/>
              </a:rPr>
              <a:t> </a:t>
            </a:r>
            <a:r>
              <a:rPr lang="en-US" sz="1200" err="1">
                <a:solidFill>
                  <a:srgbClr val="000000"/>
                </a:solidFill>
                <a:latin typeface="Arimo"/>
              </a:rPr>
              <a:t>określony</a:t>
            </a:r>
            <a:r>
              <a:rPr lang="en-US" sz="1200">
                <a:solidFill>
                  <a:srgbClr val="000000"/>
                </a:solidFill>
                <a:latin typeface="Arimo"/>
              </a:rPr>
              <a:t> w art. 94¹ </a:t>
            </a:r>
            <a:r>
              <a:rPr lang="en-US" sz="1200" err="1">
                <a:solidFill>
                  <a:srgbClr val="000000"/>
                </a:solidFill>
                <a:latin typeface="Arimo"/>
              </a:rPr>
              <a:t>Kodeksu</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a:t>
            </a:r>
            <a:r>
              <a:rPr lang="en-US" sz="1200" err="1">
                <a:solidFill>
                  <a:srgbClr val="000000"/>
                </a:solidFill>
                <a:latin typeface="Arimo"/>
              </a:rPr>
              <a:t>udostępnia</a:t>
            </a:r>
            <a:r>
              <a:rPr lang="en-US" sz="1200">
                <a:solidFill>
                  <a:srgbClr val="000000"/>
                </a:solidFill>
                <a:latin typeface="Arimo"/>
              </a:rPr>
              <a:t> </a:t>
            </a:r>
            <a:r>
              <a:rPr lang="en-US" sz="1200" err="1">
                <a:solidFill>
                  <a:srgbClr val="000000"/>
                </a:solidFill>
                <a:latin typeface="Arimo"/>
              </a:rPr>
              <a:t>osobom</a:t>
            </a:r>
            <a:r>
              <a:rPr lang="en-US" sz="1200">
                <a:solidFill>
                  <a:srgbClr val="000000"/>
                </a:solidFill>
                <a:latin typeface="Arimo"/>
              </a:rPr>
              <a:t> </a:t>
            </a:r>
            <a:r>
              <a:rPr lang="en-US" sz="1200" err="1">
                <a:solidFill>
                  <a:srgbClr val="000000"/>
                </a:solidFill>
                <a:latin typeface="Arimo"/>
              </a:rPr>
              <a:t>pracującym</a:t>
            </a:r>
            <a:r>
              <a:rPr lang="en-US" sz="1200">
                <a:solidFill>
                  <a:srgbClr val="000000"/>
                </a:solidFill>
                <a:latin typeface="Arimo"/>
              </a:rPr>
              <a:t>, </a:t>
            </a:r>
            <a:r>
              <a:rPr lang="en-US" sz="1200" err="1">
                <a:solidFill>
                  <a:srgbClr val="000000"/>
                </a:solidFill>
                <a:latin typeface="Arimo"/>
              </a:rPr>
              <a:t>tekst</a:t>
            </a:r>
            <a:r>
              <a:rPr lang="en-US" sz="1200">
                <a:solidFill>
                  <a:srgbClr val="000000"/>
                </a:solidFill>
                <a:latin typeface="Arimo"/>
              </a:rPr>
              <a:t> </a:t>
            </a:r>
            <a:r>
              <a:rPr lang="en-US" sz="1200" err="1">
                <a:solidFill>
                  <a:srgbClr val="000000"/>
                </a:solidFill>
                <a:latin typeface="Arimo"/>
              </a:rPr>
              <a:t>przepisów</a:t>
            </a:r>
            <a:r>
              <a:rPr lang="en-US" sz="1200">
                <a:solidFill>
                  <a:srgbClr val="000000"/>
                </a:solidFill>
                <a:latin typeface="Arimo"/>
              </a:rPr>
              <a:t> </a:t>
            </a:r>
            <a:r>
              <a:rPr lang="en-US" sz="1200" err="1">
                <a:solidFill>
                  <a:srgbClr val="000000"/>
                </a:solidFill>
                <a:latin typeface="Arimo"/>
              </a:rPr>
              <a:t>dotyczących</a:t>
            </a:r>
            <a:r>
              <a:rPr lang="en-US" sz="1200">
                <a:solidFill>
                  <a:srgbClr val="000000"/>
                </a:solidFill>
                <a:latin typeface="Arimo"/>
              </a:rPr>
              <a:t> </a:t>
            </a:r>
            <a:r>
              <a:rPr lang="en-US" sz="1200" err="1">
                <a:solidFill>
                  <a:srgbClr val="000000"/>
                </a:solidFill>
                <a:latin typeface="Arimo"/>
              </a:rPr>
              <a:t>równego</a:t>
            </a:r>
            <a:r>
              <a:rPr lang="en-US" sz="1200">
                <a:solidFill>
                  <a:srgbClr val="000000"/>
                </a:solidFill>
                <a:latin typeface="Arimo"/>
              </a:rPr>
              <a:t> </a:t>
            </a:r>
            <a:r>
              <a:rPr lang="en-US" sz="1200" err="1">
                <a:solidFill>
                  <a:srgbClr val="000000"/>
                </a:solidFill>
                <a:latin typeface="Arimo"/>
              </a:rPr>
              <a:t>traktowania</a:t>
            </a:r>
            <a:r>
              <a:rPr lang="en-US" sz="1200">
                <a:solidFill>
                  <a:srgbClr val="000000"/>
                </a:solidFill>
                <a:latin typeface="Arimo"/>
              </a:rPr>
              <a:t>                   w </a:t>
            </a:r>
            <a:r>
              <a:rPr lang="en-US" sz="1200" err="1">
                <a:solidFill>
                  <a:srgbClr val="000000"/>
                </a:solidFill>
                <a:latin typeface="Arimo"/>
              </a:rPr>
              <a:t>zatrudnieniu</a:t>
            </a:r>
            <a:r>
              <a:rPr lang="en-US" sz="1200">
                <a:solidFill>
                  <a:srgbClr val="000000"/>
                </a:solidFill>
                <a:latin typeface="Arimo"/>
              </a:rPr>
              <a:t>, </a:t>
            </a:r>
            <a:r>
              <a:rPr lang="en-US" sz="1200" err="1">
                <a:solidFill>
                  <a:srgbClr val="000000"/>
                </a:solidFill>
                <a:latin typeface="Arimo"/>
              </a:rPr>
              <a:t>który</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Załącznik</a:t>
            </a:r>
            <a:r>
              <a:rPr lang="en-US" sz="1200">
                <a:solidFill>
                  <a:srgbClr val="000000"/>
                </a:solidFill>
                <a:latin typeface="Arimo"/>
              </a:rPr>
              <a:t> nr 1 do </a:t>
            </a:r>
            <a:r>
              <a:rPr lang="en-US" sz="1200" err="1">
                <a:solidFill>
                  <a:srgbClr val="000000"/>
                </a:solidFill>
                <a:latin typeface="Arimo"/>
              </a:rPr>
              <a:t>Procedury</a:t>
            </a:r>
            <a:r>
              <a:rPr lang="en-US" sz="1200">
                <a:solidFill>
                  <a:srgbClr val="000000"/>
                </a:solidFill>
                <a:latin typeface="Arimo"/>
              </a:rPr>
              <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5. </a:t>
            </a:r>
            <a:r>
              <a:rPr lang="en-US" sz="1200" err="1">
                <a:solidFill>
                  <a:srgbClr val="000000"/>
                </a:solidFill>
                <a:latin typeface="Arimo"/>
              </a:rPr>
              <a:t>Fundacja</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zleceniodawczyni</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organizatorka</a:t>
            </a:r>
            <a:r>
              <a:rPr lang="en-US" sz="1200">
                <a:solidFill>
                  <a:srgbClr val="000000"/>
                </a:solidFill>
                <a:latin typeface="Arimo"/>
              </a:rPr>
              <a:t> </a:t>
            </a:r>
            <a:r>
              <a:rPr lang="en-US" sz="1200" err="1">
                <a:solidFill>
                  <a:srgbClr val="000000"/>
                </a:solidFill>
                <a:latin typeface="Arimo"/>
              </a:rPr>
              <a:t>wolontariatu</a:t>
            </a:r>
            <a:r>
              <a:rPr lang="en-US" sz="1200">
                <a:solidFill>
                  <a:srgbClr val="000000"/>
                </a:solidFill>
                <a:latin typeface="Arimo"/>
              </a:rPr>
              <a:t> w </a:t>
            </a:r>
            <a:r>
              <a:rPr lang="en-US" sz="1200" err="1">
                <a:solidFill>
                  <a:srgbClr val="000000"/>
                </a:solidFill>
                <a:latin typeface="Arimo"/>
              </a:rPr>
              <a:t>sprawach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prawa</a:t>
            </a:r>
            <a:r>
              <a:rPr lang="en-US" sz="1200">
                <a:solidFill>
                  <a:srgbClr val="000000"/>
                </a:solidFill>
                <a:latin typeface="Arimo"/>
              </a:rPr>
              <a:t> i </a:t>
            </a:r>
            <a:r>
              <a:rPr lang="en-US" sz="1200" err="1">
                <a:solidFill>
                  <a:srgbClr val="000000"/>
                </a:solidFill>
                <a:latin typeface="Arimo"/>
              </a:rPr>
              <a:t>bezpieczeństwo</a:t>
            </a:r>
            <a:r>
              <a:rPr lang="en-US" sz="1200">
                <a:solidFill>
                  <a:srgbClr val="000000"/>
                </a:solidFill>
                <a:latin typeface="Arimo"/>
              </a:rPr>
              <a:t> </a:t>
            </a:r>
            <a:r>
              <a:rPr lang="en-US" sz="1200" err="1">
                <a:solidFill>
                  <a:srgbClr val="000000"/>
                </a:solidFill>
                <a:latin typeface="Arimo"/>
              </a:rPr>
              <a:t>zleceniobiorczyń</a:t>
            </a:r>
            <a:r>
              <a:rPr lang="en-US" sz="1200">
                <a:solidFill>
                  <a:srgbClr val="000000"/>
                </a:solidFill>
                <a:latin typeface="Arimo"/>
              </a:rPr>
              <a:t>/</a:t>
            </a:r>
            <a:r>
              <a:rPr lang="en-US" sz="1200" err="1">
                <a:solidFill>
                  <a:srgbClr val="000000"/>
                </a:solidFill>
                <a:latin typeface="Arimo"/>
              </a:rPr>
              <a:t>ców</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wolontariuszek</a:t>
            </a:r>
            <a:r>
              <a:rPr lang="en-US" sz="1200">
                <a:solidFill>
                  <a:srgbClr val="000000"/>
                </a:solidFill>
                <a:latin typeface="Arimo"/>
              </a:rPr>
              <a:t>/y </a:t>
            </a:r>
            <a:r>
              <a:rPr lang="en-US" sz="1200" err="1">
                <a:solidFill>
                  <a:srgbClr val="000000"/>
                </a:solidFill>
                <a:latin typeface="Arimo"/>
              </a:rPr>
              <a:t>zastosuje</a:t>
            </a:r>
            <a:r>
              <a:rPr lang="en-US" sz="1200">
                <a:solidFill>
                  <a:srgbClr val="000000"/>
                </a:solidFill>
                <a:latin typeface="Arimo"/>
              </a:rPr>
              <a:t> </a:t>
            </a:r>
            <a:r>
              <a:rPr lang="en-US" sz="1200" err="1">
                <a:solidFill>
                  <a:srgbClr val="000000"/>
                </a:solidFill>
                <a:latin typeface="Arimo"/>
              </a:rPr>
              <a:t>przepisy</a:t>
            </a:r>
            <a:r>
              <a:rPr lang="en-US" sz="1200">
                <a:solidFill>
                  <a:srgbClr val="000000"/>
                </a:solidFill>
                <a:latin typeface="Arimo"/>
              </a:rPr>
              <a:t> </a:t>
            </a:r>
            <a:r>
              <a:rPr lang="en-US" sz="1200" err="1">
                <a:solidFill>
                  <a:srgbClr val="000000"/>
                </a:solidFill>
                <a:latin typeface="Arimo"/>
              </a:rPr>
              <a:t>ustawy</a:t>
            </a:r>
            <a:r>
              <a:rPr lang="en-US" sz="1200">
                <a:solidFill>
                  <a:srgbClr val="000000"/>
                </a:solidFill>
                <a:latin typeface="Arimo"/>
              </a:rPr>
              <a:t>    z </a:t>
            </a:r>
            <a:r>
              <a:rPr lang="en-US" sz="1200" err="1">
                <a:solidFill>
                  <a:srgbClr val="000000"/>
                </a:solidFill>
                <a:latin typeface="Arimo"/>
              </a:rPr>
              <a:t>dnia</a:t>
            </a:r>
            <a:r>
              <a:rPr lang="en-US" sz="1200">
                <a:solidFill>
                  <a:srgbClr val="000000"/>
                </a:solidFill>
                <a:latin typeface="Arimo"/>
              </a:rPr>
              <a:t> 23 </a:t>
            </a:r>
            <a:r>
              <a:rPr lang="en-US" sz="1200" err="1">
                <a:solidFill>
                  <a:srgbClr val="000000"/>
                </a:solidFill>
                <a:latin typeface="Arimo"/>
              </a:rPr>
              <a:t>kwietnia</a:t>
            </a:r>
            <a:r>
              <a:rPr lang="en-US" sz="1200">
                <a:solidFill>
                  <a:srgbClr val="000000"/>
                </a:solidFill>
                <a:latin typeface="Arimo"/>
              </a:rPr>
              <a:t> 1964 r. – </a:t>
            </a:r>
            <a:r>
              <a:rPr lang="en-US" sz="1200" err="1">
                <a:solidFill>
                  <a:srgbClr val="000000"/>
                </a:solidFill>
                <a:latin typeface="Arimo"/>
              </a:rPr>
              <a:t>Kodeks</a:t>
            </a:r>
            <a:r>
              <a:rPr lang="en-US" sz="1200">
                <a:solidFill>
                  <a:srgbClr val="000000"/>
                </a:solidFill>
                <a:latin typeface="Arimo"/>
              </a:rPr>
              <a:t> </a:t>
            </a:r>
            <a:r>
              <a:rPr lang="en-US" sz="1200" err="1">
                <a:solidFill>
                  <a:srgbClr val="000000"/>
                </a:solidFill>
                <a:latin typeface="Arimo"/>
              </a:rPr>
              <a:t>Cywilny</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odwoła</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do </a:t>
            </a:r>
            <a:r>
              <a:rPr lang="en-US" sz="1200" err="1">
                <a:solidFill>
                  <a:srgbClr val="000000"/>
                </a:solidFill>
                <a:latin typeface="Arimo"/>
              </a:rPr>
              <a:t>Ustawy</a:t>
            </a:r>
            <a:r>
              <a:rPr lang="en-US" sz="1200">
                <a:solidFill>
                  <a:srgbClr val="000000"/>
                </a:solidFill>
                <a:latin typeface="Arimo"/>
              </a:rPr>
              <a:t> o </a:t>
            </a:r>
            <a:r>
              <a:rPr lang="en-US" sz="1200" err="1">
                <a:solidFill>
                  <a:srgbClr val="000000"/>
                </a:solidFill>
                <a:latin typeface="Arimo"/>
              </a:rPr>
              <a:t>działalności</a:t>
            </a:r>
            <a:r>
              <a:rPr lang="en-US" sz="1200">
                <a:solidFill>
                  <a:srgbClr val="000000"/>
                </a:solidFill>
                <a:latin typeface="Arimo"/>
              </a:rPr>
              <a:t> </a:t>
            </a:r>
            <a:r>
              <a:rPr lang="en-US" sz="1200" err="1">
                <a:solidFill>
                  <a:srgbClr val="000000"/>
                </a:solidFill>
                <a:latin typeface="Arimo"/>
              </a:rPr>
              <a:t>pożytku</a:t>
            </a:r>
            <a:r>
              <a:rPr lang="en-US" sz="1200">
                <a:solidFill>
                  <a:srgbClr val="000000"/>
                </a:solidFill>
                <a:latin typeface="Arimo"/>
              </a:rPr>
              <a:t> </a:t>
            </a:r>
            <a:r>
              <a:rPr lang="en-US" sz="1200" err="1">
                <a:solidFill>
                  <a:srgbClr val="000000"/>
                </a:solidFill>
                <a:latin typeface="Arimo"/>
              </a:rPr>
              <a:t>publicznego</a:t>
            </a:r>
            <a:r>
              <a:rPr lang="en-US" sz="1200">
                <a:solidFill>
                  <a:srgbClr val="000000"/>
                </a:solidFill>
                <a:latin typeface="Arimo"/>
              </a:rPr>
              <a:t> i o </a:t>
            </a:r>
            <a:r>
              <a:rPr lang="en-US" sz="1200" err="1">
                <a:solidFill>
                  <a:srgbClr val="000000"/>
                </a:solidFill>
                <a:latin typeface="Arimo"/>
              </a:rPr>
              <a:t>wolontariacie</a:t>
            </a:r>
            <a:r>
              <a:rPr lang="en-US" sz="1200">
                <a:solidFill>
                  <a:srgbClr val="000000"/>
                </a:solidFill>
                <a:latin typeface="Arimo"/>
              </a:rPr>
              <a:t> z </a:t>
            </a:r>
            <a:r>
              <a:rPr lang="en-US" sz="1200" err="1">
                <a:solidFill>
                  <a:srgbClr val="000000"/>
                </a:solidFill>
                <a:latin typeface="Arimo"/>
              </a:rPr>
              <a:t>dnia</a:t>
            </a:r>
            <a:r>
              <a:rPr lang="en-US" sz="1200">
                <a:solidFill>
                  <a:srgbClr val="000000"/>
                </a:solidFill>
                <a:latin typeface="Arimo"/>
              </a:rPr>
              <a:t> 24 </a:t>
            </a:r>
            <a:r>
              <a:rPr lang="en-US" sz="1200" err="1">
                <a:solidFill>
                  <a:srgbClr val="000000"/>
                </a:solidFill>
                <a:latin typeface="Arimo"/>
              </a:rPr>
              <a:t>kwietnia</a:t>
            </a:r>
            <a:r>
              <a:rPr lang="en-US" sz="1200">
                <a:solidFill>
                  <a:srgbClr val="000000"/>
                </a:solidFill>
                <a:latin typeface="Arimo"/>
              </a:rPr>
              <a:t> 2003 r. </a:t>
            </a:r>
          </a:p>
        </p:txBody>
      </p:sp>
      <p:sp>
        <p:nvSpPr>
          <p:cNvPr id="23" name="TextBox 23"/>
          <p:cNvSpPr txBox="1"/>
          <p:nvPr/>
        </p:nvSpPr>
        <p:spPr>
          <a:xfrm>
            <a:off x="3529552" y="5022546"/>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24" name="TextBox 24"/>
          <p:cNvSpPr txBox="1"/>
          <p:nvPr/>
        </p:nvSpPr>
        <p:spPr>
          <a:xfrm>
            <a:off x="3897831" y="5862583"/>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25" name="TextBox 25"/>
          <p:cNvSpPr txBox="1"/>
          <p:nvPr/>
        </p:nvSpPr>
        <p:spPr>
          <a:xfrm>
            <a:off x="2940050" y="6934797"/>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26" name="TextBox 29">
            <a:extLst>
              <a:ext uri="{FF2B5EF4-FFF2-40B4-BE49-F238E27FC236}">
                <a16:creationId xmlns:a16="http://schemas.microsoft.com/office/drawing/2014/main" id="{BC404656-3945-CCDF-614A-98A0E5C5C81E}"/>
              </a:ext>
            </a:extLst>
          </p:cNvPr>
          <p:cNvSpPr txBox="1"/>
          <p:nvPr/>
        </p:nvSpPr>
        <p:spPr>
          <a:xfrm>
            <a:off x="594512" y="9523140"/>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Fundacji</a:t>
            </a:r>
          </a:p>
        </p:txBody>
      </p:sp>
      <p:sp>
        <p:nvSpPr>
          <p:cNvPr id="28" name="TextBox 24">
            <a:extLst>
              <a:ext uri="{FF2B5EF4-FFF2-40B4-BE49-F238E27FC236}">
                <a16:creationId xmlns:a16="http://schemas.microsoft.com/office/drawing/2014/main" id="{F56F79F4-DB4A-1542-E185-979C3ECF527F}"/>
              </a:ext>
            </a:extLst>
          </p:cNvPr>
          <p:cNvSpPr txBox="1"/>
          <p:nvPr/>
        </p:nvSpPr>
        <p:spPr>
          <a:xfrm>
            <a:off x="529120" y="9488606"/>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20581"/>
            <a:ext cx="7070330" cy="8687347"/>
            <a:chOff x="0" y="0"/>
            <a:chExt cx="41509658" cy="51003109"/>
          </a:xfrm>
        </p:grpSpPr>
        <p:sp>
          <p:nvSpPr>
            <p:cNvPr id="3" name="Freeform 3"/>
            <p:cNvSpPr/>
            <p:nvPr/>
          </p:nvSpPr>
          <p:spPr>
            <a:xfrm>
              <a:off x="0" y="0"/>
              <a:ext cx="41509659" cy="51003110"/>
            </a:xfrm>
            <a:custGeom>
              <a:avLst/>
              <a:gdLst/>
              <a:ahLst/>
              <a:cxnLst/>
              <a:rect l="l" t="t" r="r" b="b"/>
              <a:pathLst>
                <a:path w="41509659" h="51003110">
                  <a:moveTo>
                    <a:pt x="0" y="0"/>
                  </a:moveTo>
                  <a:lnTo>
                    <a:pt x="0" y="51003110"/>
                  </a:lnTo>
                  <a:lnTo>
                    <a:pt x="41509659" y="51003110"/>
                  </a:lnTo>
                  <a:lnTo>
                    <a:pt x="41509659" y="0"/>
                  </a:lnTo>
                  <a:lnTo>
                    <a:pt x="0" y="0"/>
                  </a:lnTo>
                  <a:close/>
                  <a:moveTo>
                    <a:pt x="41448698" y="50942149"/>
                  </a:moveTo>
                  <a:lnTo>
                    <a:pt x="59690" y="50942149"/>
                  </a:lnTo>
                  <a:lnTo>
                    <a:pt x="59690" y="59690"/>
                  </a:lnTo>
                  <a:lnTo>
                    <a:pt x="41448698" y="59690"/>
                  </a:lnTo>
                  <a:lnTo>
                    <a:pt x="41448698" y="50942149"/>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738637" y="2953672"/>
            <a:ext cx="5282010"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wspieranie działań sprzyjających budowaniu pozytywnych relacji między osobami pracującymi/ wykonującymi zlecenie/ angażującymi się                      w wolontariacie;</a:t>
            </a:r>
          </a:p>
        </p:txBody>
      </p:sp>
      <p:sp>
        <p:nvSpPr>
          <p:cNvPr id="15" name="TextBox 15"/>
          <p:cNvSpPr txBox="1"/>
          <p:nvPr/>
        </p:nvSpPr>
        <p:spPr>
          <a:xfrm>
            <a:off x="1561584" y="297272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a. </a:t>
            </a:r>
          </a:p>
        </p:txBody>
      </p:sp>
      <p:sp>
        <p:nvSpPr>
          <p:cNvPr id="16" name="TextBox 16"/>
          <p:cNvSpPr txBox="1"/>
          <p:nvPr/>
        </p:nvSpPr>
        <p:spPr>
          <a:xfrm>
            <a:off x="1561584" y="367566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17" name="TextBox 17"/>
          <p:cNvSpPr txBox="1"/>
          <p:nvPr/>
        </p:nvSpPr>
        <p:spPr>
          <a:xfrm>
            <a:off x="1747167" y="3656617"/>
            <a:ext cx="5264950"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budowanie poczucia odpowiedzialności wśród osób pracujących/ wykonujących zlecenie/ wolontariat i praktykowanie poprawnej komunikacji oraz dobrej współpracy;</a:t>
            </a:r>
          </a:p>
        </p:txBody>
      </p:sp>
      <p:sp>
        <p:nvSpPr>
          <p:cNvPr id="18" name="TextBox 18"/>
          <p:cNvSpPr txBox="1"/>
          <p:nvPr/>
        </p:nvSpPr>
        <p:spPr>
          <a:xfrm>
            <a:off x="1561584" y="437494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c.</a:t>
            </a:r>
          </a:p>
        </p:txBody>
      </p:sp>
      <p:sp>
        <p:nvSpPr>
          <p:cNvPr id="19" name="TextBox 19"/>
          <p:cNvSpPr txBox="1"/>
          <p:nvPr/>
        </p:nvSpPr>
        <p:spPr>
          <a:xfrm>
            <a:off x="1755697" y="4359562"/>
            <a:ext cx="5264950"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uświadamianie osobom pracującym/ wykonujących zlecenie/ wolontariat, negatywnych skutków działań dyskryminujących i mobbingowych;</a:t>
            </a:r>
          </a:p>
        </p:txBody>
      </p:sp>
      <p:sp>
        <p:nvSpPr>
          <p:cNvPr id="20" name="TextBox 20"/>
          <p:cNvSpPr txBox="1"/>
          <p:nvPr/>
        </p:nvSpPr>
        <p:spPr>
          <a:xfrm>
            <a:off x="1561584" y="487200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d.</a:t>
            </a:r>
          </a:p>
        </p:txBody>
      </p:sp>
      <p:sp>
        <p:nvSpPr>
          <p:cNvPr id="21" name="TextBox 21"/>
          <p:cNvSpPr txBox="1"/>
          <p:nvPr/>
        </p:nvSpPr>
        <p:spPr>
          <a:xfrm>
            <a:off x="1747167" y="4852957"/>
            <a:ext cx="5264950" cy="8458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ochronę osób pracujących/ wykonujących zlecenie/ wolontariat, przed dyskryminacją i mobbingiem w miejscu pracy/zaangażowania, bez względu na charakter wykonywanej pracy/zaangażowania lub zakres wykonywanych czynności;</a:t>
            </a:r>
          </a:p>
        </p:txBody>
      </p:sp>
      <p:sp>
        <p:nvSpPr>
          <p:cNvPr id="22" name="TextBox 22"/>
          <p:cNvSpPr txBox="1"/>
          <p:nvPr/>
        </p:nvSpPr>
        <p:spPr>
          <a:xfrm>
            <a:off x="1561584" y="578450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e.</a:t>
            </a:r>
          </a:p>
        </p:txBody>
      </p:sp>
      <p:sp>
        <p:nvSpPr>
          <p:cNvPr id="23" name="TextBox 23"/>
          <p:cNvSpPr txBox="1"/>
          <p:nvPr/>
        </p:nvSpPr>
        <p:spPr>
          <a:xfrm>
            <a:off x="1561584" y="63091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000000"/>
                </a:solidFill>
                <a:latin typeface="Arimo"/>
              </a:rPr>
              <a:t>f.</a:t>
            </a:r>
          </a:p>
        </p:txBody>
      </p:sp>
      <p:sp>
        <p:nvSpPr>
          <p:cNvPr id="24" name="TextBox 24"/>
          <p:cNvSpPr txBox="1"/>
          <p:nvPr/>
        </p:nvSpPr>
        <p:spPr>
          <a:xfrm>
            <a:off x="1738637" y="6290133"/>
            <a:ext cx="5264950"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pomoc i wsparcie osób pracujących/ wykonujących zlecenie/ wolontariat, zgłaszających obawę naruszenia ich godności.</a:t>
            </a:r>
          </a:p>
        </p:txBody>
      </p:sp>
      <p:sp>
        <p:nvSpPr>
          <p:cNvPr id="25" name="TextBox 25"/>
          <p:cNvSpPr txBox="1"/>
          <p:nvPr/>
        </p:nvSpPr>
        <p:spPr>
          <a:xfrm>
            <a:off x="3581112" y="6917831"/>
            <a:ext cx="654337" cy="359073"/>
          </a:xfrm>
          <a:prstGeom prst="rect">
            <a:avLst/>
          </a:prstGeom>
        </p:spPr>
        <p:txBody>
          <a:bodyPr wrap="square"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err="1">
                <a:solidFill>
                  <a:srgbClr val="000000"/>
                </a:solidFill>
                <a:latin typeface="Arimo Bold"/>
              </a:rPr>
              <a:t>Definicje</a:t>
            </a:r>
            <a:endParaRPr lang="en-US" sz="1200" spc="-48">
              <a:solidFill>
                <a:srgbClr val="000000"/>
              </a:solidFill>
              <a:latin typeface="Arimo Bold"/>
            </a:endParaRPr>
          </a:p>
        </p:txBody>
      </p:sp>
      <p:sp>
        <p:nvSpPr>
          <p:cNvPr id="26" name="TextBox 26"/>
          <p:cNvSpPr txBox="1"/>
          <p:nvPr/>
        </p:nvSpPr>
        <p:spPr>
          <a:xfrm>
            <a:off x="1106511" y="7432472"/>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27" name="TextBox 27"/>
          <p:cNvSpPr txBox="1"/>
          <p:nvPr/>
        </p:nvSpPr>
        <p:spPr>
          <a:xfrm>
            <a:off x="679033" y="7680122"/>
            <a:ext cx="6471092" cy="18288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r>
              <a:rPr lang="en-US" sz="1200" spc="-48">
                <a:solidFill>
                  <a:srgbClr val="000000"/>
                </a:solidFill>
                <a:latin typeface="Arimo Bold"/>
              </a:rPr>
              <a:t> „Kodeks pracy” lub „KP” </a:t>
            </a:r>
            <a:r>
              <a:rPr lang="en-US" sz="1200" spc="-48">
                <a:solidFill>
                  <a:srgbClr val="000000"/>
                </a:solidFill>
                <a:latin typeface="Arimo"/>
              </a:rPr>
              <a:t>–</a:t>
            </a:r>
            <a:r>
              <a:rPr lang="en-US" sz="1200" spc="-48">
                <a:solidFill>
                  <a:srgbClr val="000000"/>
                </a:solidFill>
                <a:latin typeface="Arimo Bold"/>
              </a:rPr>
              <a:t> </a:t>
            </a:r>
            <a:r>
              <a:rPr lang="en-US" sz="1200" spc="-48">
                <a:solidFill>
                  <a:srgbClr val="000000"/>
                </a:solidFill>
                <a:latin typeface="Arimo"/>
              </a:rPr>
              <a:t>obowiązujący akt normatywny uchwalony 26 czerwca 1974 r. jako Kodeks pracy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a:t>
            </a:r>
            <a:r>
              <a:rPr lang="en-US" sz="1200" spc="-48">
                <a:solidFill>
                  <a:srgbClr val="000000"/>
                </a:solidFill>
                <a:latin typeface="Arimo Bold"/>
              </a:rPr>
              <a:t> „Kodeks cywilny” </a:t>
            </a:r>
            <a:r>
              <a:rPr lang="en-US" sz="1200" spc="-48">
                <a:solidFill>
                  <a:srgbClr val="000000"/>
                </a:solidFill>
                <a:latin typeface="Arimo"/>
              </a:rPr>
              <a:t>– obowiązujący akt normatywny uchwalony  23 kwietnia 1964 r. jako Kodeks cywilny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„Ustawa o działalności pożytku publicznego i o wolontariacie”</a:t>
            </a:r>
            <a:r>
              <a:rPr lang="en-US" sz="1200" spc="-48">
                <a:solidFill>
                  <a:srgbClr val="000000"/>
                </a:solidFill>
                <a:latin typeface="Arimo"/>
              </a:rPr>
              <a:t> Ustawa z dnia 24 kwietnia 2003 r., regulująca działalność pożytku publicznego, w tym organizacji pożytku publicznego, oraz sposób sprawowania nadzoru nad działalnością pożytku publicznego;</a:t>
            </a: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1738637" y="5765452"/>
            <a:ext cx="5264950"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ograniczanie i eliminowanie konfliktów naruszających zasady współżycia społecznego oraz ich szkodliwych następstw;</a:t>
            </a:r>
          </a:p>
        </p:txBody>
      </p:sp>
      <p:sp>
        <p:nvSpPr>
          <p:cNvPr id="29" name="TextBox 29"/>
          <p:cNvSpPr txBox="1"/>
          <p:nvPr/>
        </p:nvSpPr>
        <p:spPr>
          <a:xfrm>
            <a:off x="594512" y="9523140"/>
            <a:ext cx="1392236" cy="164100"/>
          </a:xfrm>
          <a:prstGeom prst="rect">
            <a:avLst/>
          </a:prstGeom>
        </p:spPr>
        <p:txBody>
          <a:bodyPr lIns="0" tIns="0" rIns="0" bIns="0" rtlCol="0" anchor="t">
            <a:spAutoFit/>
          </a:bodyPr>
          <a:lstStyle/>
          <a:p>
            <a:pPr algn="just">
              <a:lnSpc>
                <a:spcPts val="1225"/>
              </a:lnSpc>
            </a:pPr>
            <a:r>
              <a:rPr lang="en-US" sz="875">
                <a:solidFill>
                  <a:srgbClr val="34414A"/>
                </a:solidFill>
                <a:latin typeface="Arimo"/>
              </a:rPr>
              <a:t>Nazwa Fundacji</a:t>
            </a:r>
          </a:p>
        </p:txBody>
      </p:sp>
      <p:sp>
        <p:nvSpPr>
          <p:cNvPr id="30" name="TextBox 30"/>
          <p:cNvSpPr txBox="1"/>
          <p:nvPr/>
        </p:nvSpPr>
        <p:spPr>
          <a:xfrm>
            <a:off x="497422" y="954219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1" name="TextBox 3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87</a:t>
            </a:r>
          </a:p>
        </p:txBody>
      </p:sp>
      <p:sp>
        <p:nvSpPr>
          <p:cNvPr id="32" name="TextBox 32"/>
          <p:cNvSpPr txBox="1"/>
          <p:nvPr/>
        </p:nvSpPr>
        <p:spPr>
          <a:xfrm>
            <a:off x="789493" y="1200123"/>
            <a:ext cx="6264647" cy="16840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6. Fundacja „..............................................” dzięki wdrożeniu Procedury potępia i uznaje za szkodliwe i niedopuszczalne działania mające znamiona dyskryminacji i mobbingu, naruszające godność pracownic/ków, zleceniobiorczyń/ców i wolontariuszek/y oraz wszelkie eskalowanie sytuacji konfliktowych, naruszających zasady współżycia społecznego              w środowisku pracowniczym i osób realizujących zlecenia i wolontariat.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7. Wdrożenie Procedury, tym samym przeciwdziałanie wszelkim przejawom sytuacji noszących znamiona dyskryminacji lub mobbingu następuje m.in. poprzez:</a:t>
            </a:r>
          </a:p>
        </p:txBody>
      </p:sp>
      <p:sp>
        <p:nvSpPr>
          <p:cNvPr id="33" name="TextBox 33"/>
          <p:cNvSpPr txBox="1"/>
          <p:nvPr/>
        </p:nvSpPr>
        <p:spPr>
          <a:xfrm>
            <a:off x="3732028" y="1170406"/>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8343900"/>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Ochrona</a:t>
            </a:r>
            <a:r>
              <a:rPr lang="en-US" sz="1200" spc="-48" dirty="0">
                <a:solidFill>
                  <a:srgbClr val="000000"/>
                </a:solidFill>
                <a:latin typeface="Arimo Bold"/>
              </a:rPr>
              <a:t> </a:t>
            </a:r>
            <a:r>
              <a:rPr lang="en-US" sz="1200" spc="-48" dirty="0" err="1">
                <a:solidFill>
                  <a:srgbClr val="000000"/>
                </a:solidFill>
                <a:latin typeface="Arimo Bold"/>
              </a:rPr>
              <a:t>dóbr</a:t>
            </a:r>
            <a:r>
              <a:rPr lang="en-US" sz="1200" spc="-48" dirty="0">
                <a:solidFill>
                  <a:srgbClr val="000000"/>
                </a:solidFill>
                <a:latin typeface="Arimo Bold"/>
              </a:rPr>
              <a:t> </a:t>
            </a:r>
            <a:r>
              <a:rPr lang="en-US" sz="1200" spc="-48" dirty="0" err="1">
                <a:solidFill>
                  <a:srgbClr val="000000"/>
                </a:solidFill>
                <a:latin typeface="Arimo Bold"/>
              </a:rPr>
              <a:t>osobistych</a:t>
            </a:r>
            <a:r>
              <a:rPr lang="en-US" sz="1200" spc="-48" dirty="0">
                <a:solidFill>
                  <a:srgbClr val="000000"/>
                </a:solidFill>
                <a:latin typeface="Arimo Bold"/>
              </a:rPr>
              <a:t>” </a:t>
            </a:r>
            <a:r>
              <a:rPr lang="en-US" sz="1200" spc="-48" dirty="0">
                <a:solidFill>
                  <a:srgbClr val="000000"/>
                </a:solidFill>
                <a:latin typeface="Arimo"/>
              </a:rPr>
              <a:t>– </a:t>
            </a:r>
            <a:r>
              <a:rPr lang="en-US" sz="1200" spc="-48" dirty="0" err="1">
                <a:solidFill>
                  <a:srgbClr val="000000"/>
                </a:solidFill>
                <a:latin typeface="Arimo"/>
              </a:rPr>
              <a:t>ochrona</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niemajątkowych</a:t>
            </a:r>
            <a:r>
              <a:rPr lang="en-US" sz="1200" spc="-48" dirty="0">
                <a:solidFill>
                  <a:srgbClr val="000000"/>
                </a:solidFill>
                <a:latin typeface="Arimo"/>
              </a:rPr>
              <a:t> </a:t>
            </a:r>
            <a:r>
              <a:rPr lang="en-US" sz="1200" spc="-48" dirty="0" err="1">
                <a:solidFill>
                  <a:srgbClr val="000000"/>
                </a:solidFill>
                <a:latin typeface="Arimo"/>
              </a:rPr>
              <a:t>przysługująca</a:t>
            </a:r>
            <a:r>
              <a:rPr lang="en-US" sz="1200" spc="-48" dirty="0">
                <a:solidFill>
                  <a:srgbClr val="000000"/>
                </a:solidFill>
                <a:latin typeface="Arimo"/>
              </a:rPr>
              <a:t> </a:t>
            </a:r>
            <a:r>
              <a:rPr lang="en-US" sz="1200" spc="-48" dirty="0" err="1">
                <a:solidFill>
                  <a:srgbClr val="000000"/>
                </a:solidFill>
                <a:latin typeface="Arimo"/>
              </a:rPr>
              <a:t>każdej</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fizycznej</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związana</a:t>
            </a:r>
            <a:r>
              <a:rPr lang="en-US" sz="1200" spc="-48" dirty="0">
                <a:solidFill>
                  <a:srgbClr val="000000"/>
                </a:solidFill>
                <a:latin typeface="Arimo"/>
              </a:rPr>
              <a:t> z ich </a:t>
            </a:r>
            <a:r>
              <a:rPr lang="en-US" sz="1200" spc="-48" dirty="0" err="1">
                <a:solidFill>
                  <a:srgbClr val="000000"/>
                </a:solidFill>
                <a:latin typeface="Arimo"/>
              </a:rPr>
              <a:t>indywidualnym</a:t>
            </a:r>
            <a:r>
              <a:rPr lang="en-US" sz="1200" spc="-48" dirty="0">
                <a:solidFill>
                  <a:srgbClr val="000000"/>
                </a:solidFill>
                <a:latin typeface="Arimo"/>
              </a:rPr>
              <a:t> </a:t>
            </a:r>
            <a:r>
              <a:rPr lang="en-US" sz="1200" spc="-48" dirty="0" err="1">
                <a:solidFill>
                  <a:srgbClr val="000000"/>
                </a:solidFill>
                <a:latin typeface="Arimo"/>
              </a:rPr>
              <a:t>istnieniem</a:t>
            </a:r>
            <a:r>
              <a:rPr lang="en-US" sz="1200" spc="-48" dirty="0">
                <a:solidFill>
                  <a:srgbClr val="000000"/>
                </a:solidFill>
                <a:latin typeface="Arimo"/>
              </a:rPr>
              <a:t>. </a:t>
            </a:r>
            <a:r>
              <a:rPr lang="en-US" sz="1200" spc="-48" dirty="0" err="1">
                <a:solidFill>
                  <a:srgbClr val="000000"/>
                </a:solidFill>
                <a:latin typeface="Arimo"/>
              </a:rPr>
              <a:t>Kodeks</a:t>
            </a:r>
            <a:r>
              <a:rPr lang="en-US" sz="1200" spc="-48" dirty="0">
                <a:solidFill>
                  <a:srgbClr val="000000"/>
                </a:solidFill>
                <a:latin typeface="Arimo"/>
              </a:rPr>
              <a:t> </a:t>
            </a:r>
            <a:r>
              <a:rPr lang="en-US" sz="1200" spc="-48" dirty="0" err="1">
                <a:solidFill>
                  <a:srgbClr val="000000"/>
                </a:solidFill>
                <a:latin typeface="Arimo"/>
              </a:rPr>
              <a:t>cywilny</a:t>
            </a:r>
            <a:r>
              <a:rPr lang="en-US" sz="1200" spc="-48" dirty="0">
                <a:solidFill>
                  <a:srgbClr val="000000"/>
                </a:solidFill>
                <a:latin typeface="Arimo"/>
              </a:rPr>
              <a:t> </a:t>
            </a:r>
            <a:r>
              <a:rPr lang="en-US" sz="1200" spc="-48" dirty="0" err="1">
                <a:solidFill>
                  <a:srgbClr val="000000"/>
                </a:solidFill>
                <a:latin typeface="Arimo"/>
              </a:rPr>
              <a:t>wskazuje</a:t>
            </a:r>
            <a:r>
              <a:rPr lang="en-US" sz="1200" spc="-48" dirty="0">
                <a:solidFill>
                  <a:srgbClr val="000000"/>
                </a:solidFill>
                <a:latin typeface="Arimo"/>
              </a:rPr>
              <a:t> w art. 23 </a:t>
            </a:r>
            <a:r>
              <a:rPr lang="en-US" sz="1200" spc="-48" dirty="0" err="1">
                <a:solidFill>
                  <a:srgbClr val="000000"/>
                </a:solidFill>
                <a:latin typeface="Arimo"/>
              </a:rPr>
              <a:t>przykładowe</a:t>
            </a:r>
            <a:r>
              <a:rPr lang="en-US" sz="1200" spc="-48" dirty="0">
                <a:solidFill>
                  <a:srgbClr val="000000"/>
                </a:solidFill>
                <a:latin typeface="Arimo"/>
              </a:rPr>
              <a:t> </a:t>
            </a:r>
            <a:r>
              <a:rPr lang="en-US" sz="1200" spc="-48" dirty="0" err="1">
                <a:solidFill>
                  <a:srgbClr val="000000"/>
                </a:solidFill>
                <a:latin typeface="Arimo"/>
              </a:rPr>
              <a:t>rodzaje</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objętych</a:t>
            </a:r>
            <a:r>
              <a:rPr lang="en-US" sz="1200" spc="-48" dirty="0">
                <a:solidFill>
                  <a:srgbClr val="000000"/>
                </a:solidFill>
                <a:latin typeface="Arimo"/>
              </a:rPr>
              <a:t> </a:t>
            </a:r>
            <a:r>
              <a:rPr lang="en-US" sz="1200" spc="-48" dirty="0" err="1">
                <a:solidFill>
                  <a:srgbClr val="000000"/>
                </a:solidFill>
                <a:latin typeface="Arimo"/>
              </a:rPr>
              <a:t>ochroną</a:t>
            </a:r>
            <a:r>
              <a:rPr lang="en-US" sz="1200" spc="-48" dirty="0">
                <a:solidFill>
                  <a:srgbClr val="000000"/>
                </a:solidFill>
                <a:latin typeface="Arimo"/>
              </a:rPr>
              <a:t>, są </a:t>
            </a:r>
            <a:r>
              <a:rPr lang="en-US" sz="1200" spc="-48" dirty="0" err="1">
                <a:solidFill>
                  <a:srgbClr val="000000"/>
                </a:solidFill>
                <a:latin typeface="Arimo"/>
              </a:rPr>
              <a:t>nimi</a:t>
            </a:r>
            <a:r>
              <a:rPr lang="en-US" sz="1200" spc="-48" dirty="0">
                <a:solidFill>
                  <a:srgbClr val="000000"/>
                </a:solidFill>
                <a:latin typeface="Arimo"/>
              </a:rPr>
              <a:t> np. </a:t>
            </a:r>
            <a:r>
              <a:rPr lang="en-US" sz="1200" spc="-48" dirty="0" err="1">
                <a:solidFill>
                  <a:srgbClr val="000000"/>
                </a:solidFill>
                <a:latin typeface="Arimo"/>
              </a:rPr>
              <a:t>wolność</a:t>
            </a:r>
            <a:r>
              <a:rPr lang="en-US" sz="1200" spc="-48" dirty="0">
                <a:solidFill>
                  <a:srgbClr val="000000"/>
                </a:solidFill>
                <a:latin typeface="Arimo"/>
              </a:rPr>
              <a:t>, </a:t>
            </a:r>
            <a:r>
              <a:rPr lang="en-US" sz="1200" spc="-48" dirty="0" err="1">
                <a:solidFill>
                  <a:srgbClr val="000000"/>
                </a:solidFill>
                <a:latin typeface="Arimo"/>
              </a:rPr>
              <a:t>nazwisko</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pseudonim</a:t>
            </a:r>
            <a:r>
              <a:rPr lang="en-US" sz="1200" spc="-48" dirty="0">
                <a:solidFill>
                  <a:srgbClr val="000000"/>
                </a:solidFill>
                <a:latin typeface="Arimo"/>
              </a:rPr>
              <a:t>, </a:t>
            </a:r>
            <a:r>
              <a:rPr lang="en-US" sz="1200" spc="-48" dirty="0" err="1">
                <a:solidFill>
                  <a:srgbClr val="000000"/>
                </a:solidFill>
                <a:latin typeface="Arimo"/>
              </a:rPr>
              <a:t>wizerunek</a:t>
            </a:r>
            <a:r>
              <a:rPr lang="en-US" sz="1200" spc="-48" dirty="0">
                <a:solidFill>
                  <a:srgbClr val="000000"/>
                </a:solidFill>
                <a:latin typeface="Arimo"/>
              </a:rPr>
              <a:t>. Dobra </a:t>
            </a:r>
            <a:r>
              <a:rPr lang="en-US" sz="1200" spc="-48" dirty="0" err="1">
                <a:solidFill>
                  <a:srgbClr val="000000"/>
                </a:solidFill>
                <a:latin typeface="Arimo"/>
              </a:rPr>
              <a:t>osobiste</a:t>
            </a:r>
            <a:r>
              <a:rPr lang="en-US" sz="1200" spc="-48" dirty="0">
                <a:solidFill>
                  <a:srgbClr val="000000"/>
                </a:solidFill>
                <a:latin typeface="Arimo"/>
              </a:rPr>
              <a:t> </a:t>
            </a:r>
            <a:r>
              <a:rPr lang="en-US" sz="1200" spc="-48" dirty="0" err="1">
                <a:solidFill>
                  <a:srgbClr val="000000"/>
                </a:solidFill>
                <a:latin typeface="Arimo"/>
              </a:rPr>
              <a:t>odnoszą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uznanych</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społeczeństwo</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system prawny </a:t>
            </a:r>
            <a:r>
              <a:rPr lang="en-US" sz="1200" spc="-48" dirty="0" err="1">
                <a:solidFill>
                  <a:srgbClr val="000000"/>
                </a:solidFill>
                <a:latin typeface="Arimo"/>
              </a:rPr>
              <a:t>wartości</a:t>
            </a:r>
            <a:r>
              <a:rPr lang="en-US" sz="1200" spc="-48" dirty="0">
                <a:solidFill>
                  <a:srgbClr val="000000"/>
                </a:solidFill>
                <a:latin typeface="Arimo"/>
              </a:rPr>
              <a:t> </a:t>
            </a:r>
            <a:r>
              <a:rPr lang="en-US" sz="1200" spc="-48" dirty="0" err="1">
                <a:solidFill>
                  <a:srgbClr val="000000"/>
                </a:solidFill>
                <a:latin typeface="Arimo"/>
              </a:rPr>
              <a:t>obejmujących</a:t>
            </a:r>
            <a:r>
              <a:rPr lang="en-US" sz="1200" spc="-48" dirty="0">
                <a:solidFill>
                  <a:srgbClr val="000000"/>
                </a:solidFill>
                <a:latin typeface="Arimo"/>
              </a:rPr>
              <a:t> </a:t>
            </a:r>
            <a:r>
              <a:rPr lang="en-US" sz="1200" spc="-48" dirty="0" err="1">
                <a:solidFill>
                  <a:srgbClr val="000000"/>
                </a:solidFill>
                <a:latin typeface="Arimo"/>
              </a:rPr>
              <a:t>psychiczną</a:t>
            </a:r>
            <a:r>
              <a:rPr lang="en-US" sz="1200" spc="-48" dirty="0">
                <a:solidFill>
                  <a:srgbClr val="000000"/>
                </a:solidFill>
                <a:latin typeface="Arimo"/>
              </a:rPr>
              <a:t> i </a:t>
            </a:r>
            <a:r>
              <a:rPr lang="en-US" sz="1200" spc="-48" dirty="0" err="1">
                <a:solidFill>
                  <a:srgbClr val="000000"/>
                </a:solidFill>
                <a:latin typeface="Arimo"/>
              </a:rPr>
              <a:t>fizyczną</a:t>
            </a:r>
            <a:r>
              <a:rPr lang="en-US" sz="1200" spc="-48" dirty="0">
                <a:solidFill>
                  <a:srgbClr val="000000"/>
                </a:solidFill>
                <a:latin typeface="Arimo"/>
              </a:rPr>
              <a:t> </a:t>
            </a:r>
            <a:r>
              <a:rPr lang="en-US" sz="1200" spc="-48" dirty="0" err="1">
                <a:solidFill>
                  <a:srgbClr val="000000"/>
                </a:solidFill>
                <a:latin typeface="Arimo"/>
              </a:rPr>
              <a:t>integralność</a:t>
            </a:r>
            <a:r>
              <a:rPr lang="en-US" sz="1200" spc="-48" dirty="0">
                <a:solidFill>
                  <a:srgbClr val="000000"/>
                </a:solidFill>
                <a:latin typeface="Arimo"/>
              </a:rPr>
              <a:t> </a:t>
            </a:r>
            <a:r>
              <a:rPr lang="en-US" sz="1200" spc="-48" dirty="0" err="1">
                <a:solidFill>
                  <a:srgbClr val="000000"/>
                </a:solidFill>
                <a:latin typeface="Arimo"/>
              </a:rPr>
              <a:t>człowieka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indywidualność</a:t>
            </a:r>
            <a:r>
              <a:rPr lang="en-US" sz="1200" spc="-48" dirty="0">
                <a:solidFill>
                  <a:srgbClr val="000000"/>
                </a:solidFill>
                <a:latin typeface="Arimo"/>
              </a:rPr>
              <a:t>, </a:t>
            </a:r>
            <a:r>
              <a:rPr lang="en-US" sz="1200" spc="-48" dirty="0" err="1">
                <a:solidFill>
                  <a:srgbClr val="000000"/>
                </a:solidFill>
                <a:latin typeface="Arimo"/>
              </a:rPr>
              <a:t>godność</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pozycję</a:t>
            </a:r>
            <a:r>
              <a:rPr lang="en-US" sz="1200" spc="-48" dirty="0">
                <a:solidFill>
                  <a:srgbClr val="000000"/>
                </a:solidFill>
                <a:latin typeface="Arimo"/>
              </a:rPr>
              <a:t> w </a:t>
            </a:r>
            <a:r>
              <a:rPr lang="en-US" sz="1200" spc="-48" dirty="0" err="1">
                <a:solidFill>
                  <a:srgbClr val="000000"/>
                </a:solidFill>
                <a:latin typeface="Arimo"/>
              </a:rPr>
              <a:t>społeczeństwie</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pracownicy</a:t>
            </a:r>
            <a:r>
              <a:rPr lang="en-US" sz="1200" spc="-48" dirty="0">
                <a:solidFill>
                  <a:srgbClr val="000000"/>
                </a:solidFill>
                <a:latin typeface="Arimo"/>
              </a:rPr>
              <a:t>/ka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Bold"/>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a:t>
            </a:r>
            <a:r>
              <a:rPr lang="en-US" sz="1200" spc="-48" dirty="0">
                <a:solidFill>
                  <a:srgbClr val="000000"/>
                </a:solidFill>
                <a:latin typeface="Arimo"/>
                <a:ea typeface="Arimo"/>
              </a:rPr>
              <a:t> –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pracownicy</a:t>
            </a:r>
            <a:r>
              <a:rPr lang="en-US" sz="1200" spc="-48" dirty="0">
                <a:solidFill>
                  <a:srgbClr val="000000"/>
                </a:solidFill>
                <a:latin typeface="Arimo"/>
                <a:ea typeface="Arimo"/>
              </a:rPr>
              <a:t>/ka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pracownic</a:t>
            </a:r>
            <a:r>
              <a:rPr lang="en-US" sz="1200" spc="-48" dirty="0">
                <a:solidFill>
                  <a:srgbClr val="000000"/>
                </a:solidFill>
                <a:latin typeface="Arimo"/>
                <a:ea typeface="Arimo"/>
              </a:rPr>
              <a:t>/</a:t>
            </a:r>
            <a:r>
              <a:rPr lang="en-US" sz="1200" spc="-48" dirty="0" err="1">
                <a:solidFill>
                  <a:srgbClr val="000000"/>
                </a:solidFill>
                <a:latin typeface="Arimo"/>
                <a:ea typeface="Arimo"/>
              </a:rPr>
              <a:t>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Fundację</a:t>
            </a:r>
            <a:r>
              <a:rPr lang="en-US" sz="1200" spc="-48" dirty="0">
                <a:solidFill>
                  <a:srgbClr val="000000"/>
                </a:solidFill>
                <a:latin typeface="Arimo"/>
                <a:ea typeface="Arimo"/>
              </a:rPr>
              <a:t> </a:t>
            </a:r>
            <a:r>
              <a:rPr lang="en-US" sz="1200" spc="-48" dirty="0" err="1">
                <a:solidFill>
                  <a:srgbClr val="000000"/>
                </a:solidFill>
                <a:latin typeface="Arimo"/>
                <a:ea typeface="Arimo"/>
              </a:rPr>
              <a:t>jako</a:t>
            </a:r>
            <a:r>
              <a:rPr lang="en-US" sz="1200" spc="-48" dirty="0">
                <a:solidFill>
                  <a:srgbClr val="000000"/>
                </a:solidFill>
                <a:latin typeface="Arimo"/>
                <a:ea typeface="Arimo"/>
              </a:rPr>
              <a:t> </a:t>
            </a:r>
            <a:r>
              <a:rPr lang="en-US" sz="1200" spc="-48" dirty="0" err="1">
                <a:solidFill>
                  <a:srgbClr val="000000"/>
                </a:solidFill>
                <a:latin typeface="Arimo"/>
                <a:ea typeface="Arimo"/>
              </a:rPr>
              <a:t>pracodawczynię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pracownic</a:t>
            </a:r>
            <a:r>
              <a:rPr lang="en-US" sz="1200" spc="-48" dirty="0">
                <a:solidFill>
                  <a:srgbClr val="000000"/>
                </a:solidFill>
                <a:latin typeface="Arimo"/>
                <a:ea typeface="Arimo"/>
              </a:rPr>
              <a:t>/</a:t>
            </a:r>
            <a:r>
              <a:rPr lang="en-US" sz="1200" spc="-48" dirty="0" err="1">
                <a:solidFill>
                  <a:srgbClr val="000000"/>
                </a:solidFill>
                <a:latin typeface="Arimo"/>
                <a:ea typeface="Arimo"/>
              </a:rPr>
              <a:t>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pracownicy</a:t>
            </a:r>
            <a:r>
              <a:rPr lang="en-US" sz="1200" spc="-48" dirty="0">
                <a:solidFill>
                  <a:srgbClr val="000000"/>
                </a:solidFill>
                <a:latin typeface="Arimo"/>
                <a:ea typeface="Arimo"/>
              </a:rPr>
              <a:t>/</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8.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a:t>
            </a:r>
            <a:r>
              <a:rPr lang="en-US" sz="1200" spc="-48" dirty="0">
                <a:solidFill>
                  <a:srgbClr val="000000"/>
                </a:solidFill>
                <a:latin typeface="Arimo Italics"/>
              </a:rPr>
              <a:t> </a:t>
            </a:r>
            <a:r>
              <a:rPr lang="en-US" sz="1200" spc="-48" dirty="0">
                <a:solidFill>
                  <a:srgbClr val="000000"/>
                </a:solidFill>
                <a:latin typeface="Arimo"/>
              </a:rPr>
              <a:t>-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pracującej</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88</a:t>
            </a:r>
          </a:p>
        </p:txBody>
      </p:sp>
      <p:sp>
        <p:nvSpPr>
          <p:cNvPr id="6" name="TextBox 19">
            <a:extLst>
              <a:ext uri="{FF2B5EF4-FFF2-40B4-BE49-F238E27FC236}">
                <a16:creationId xmlns:a16="http://schemas.microsoft.com/office/drawing/2014/main" id="{B5EA9D0E-D4F4-4C15-7D6D-424BC6D45E80}"/>
              </a:ext>
            </a:extLst>
          </p:cNvPr>
          <p:cNvSpPr txBox="1"/>
          <p:nvPr/>
        </p:nvSpPr>
        <p:spPr>
          <a:xfrm>
            <a:off x="1912349" y="748493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7" name="TextBox 19">
            <a:extLst>
              <a:ext uri="{FF2B5EF4-FFF2-40B4-BE49-F238E27FC236}">
                <a16:creationId xmlns:a16="http://schemas.microsoft.com/office/drawing/2014/main" id="{35B6DBD9-11C6-7194-70A6-68F41F087D69}"/>
              </a:ext>
            </a:extLst>
          </p:cNvPr>
          <p:cNvSpPr txBox="1"/>
          <p:nvPr/>
        </p:nvSpPr>
        <p:spPr>
          <a:xfrm>
            <a:off x="3547507" y="519385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1649"/>
            <a:ext cx="6487486" cy="68961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9. </a:t>
            </a:r>
            <a:r>
              <a:rPr lang="en-US" sz="1200" spc="-48">
                <a:solidFill>
                  <a:srgbClr val="000000"/>
                </a:solidFill>
                <a:latin typeface="Arimo Bold"/>
              </a:rPr>
              <a:t>„Mobbing” </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dotyczące</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pracującej</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skierowane</a:t>
            </a:r>
            <a:r>
              <a:rPr lang="en-US" sz="1200" spc="-48">
                <a:solidFill>
                  <a:srgbClr val="000000"/>
                </a:solidFill>
                <a:latin typeface="Arimo"/>
              </a:rPr>
              <a:t> </a:t>
            </a:r>
            <a:r>
              <a:rPr lang="en-US" sz="1200" spc="-48" err="1">
                <a:solidFill>
                  <a:srgbClr val="000000"/>
                </a:solidFill>
                <a:latin typeface="Arimo"/>
              </a:rPr>
              <a:t>przeciwko</a:t>
            </a:r>
            <a:r>
              <a:rPr lang="en-US" sz="1200" spc="-48">
                <a:solidFill>
                  <a:srgbClr val="000000"/>
                </a:solidFill>
                <a:latin typeface="Arimo"/>
              </a:rPr>
              <a:t> </a:t>
            </a:r>
            <a:r>
              <a:rPr lang="en-US" sz="1200" spc="-48" err="1">
                <a:solidFill>
                  <a:srgbClr val="000000"/>
                </a:solidFill>
                <a:latin typeface="Arimo"/>
              </a:rPr>
              <a:t>niej</a:t>
            </a:r>
            <a:r>
              <a:rPr lang="en-US" sz="1200" spc="-48">
                <a:solidFill>
                  <a:srgbClr val="000000"/>
                </a:solidFill>
                <a:latin typeface="Arimo"/>
              </a:rPr>
              <a:t>, </a:t>
            </a:r>
            <a:r>
              <a:rPr lang="en-US" sz="1200" spc="-48" err="1">
                <a:solidFill>
                  <a:srgbClr val="000000"/>
                </a:solidFill>
                <a:latin typeface="Arimo"/>
              </a:rPr>
              <a:t>polegające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uporczywym</a:t>
            </a:r>
            <a:r>
              <a:rPr lang="en-US" sz="1200" spc="-48">
                <a:solidFill>
                  <a:srgbClr val="000000"/>
                </a:solidFill>
                <a:latin typeface="Arimo"/>
              </a:rPr>
              <a:t> i </a:t>
            </a:r>
            <a:r>
              <a:rPr lang="en-US" sz="1200" spc="-48" err="1">
                <a:solidFill>
                  <a:srgbClr val="000000"/>
                </a:solidFill>
                <a:latin typeface="Arimo"/>
              </a:rPr>
              <a:t>długotrwałym</a:t>
            </a:r>
            <a:r>
              <a:rPr lang="en-US" sz="1200" spc="-48">
                <a:solidFill>
                  <a:srgbClr val="000000"/>
                </a:solidFill>
                <a:latin typeface="Arimo"/>
              </a:rPr>
              <a:t> </a:t>
            </a:r>
            <a:r>
              <a:rPr lang="en-US" sz="1200" spc="-48" err="1">
                <a:solidFill>
                  <a:srgbClr val="000000"/>
                </a:solidFill>
                <a:latin typeface="Arimo"/>
              </a:rPr>
              <a:t>nękaniu</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zastraszaniu</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wywołujące</a:t>
            </a:r>
            <a:r>
              <a:rPr lang="en-US" sz="1200" spc="-48">
                <a:solidFill>
                  <a:srgbClr val="000000"/>
                </a:solidFill>
                <a:latin typeface="Arimo"/>
              </a:rPr>
              <a:t> u </a:t>
            </a:r>
            <a:r>
              <a:rPr lang="en-US" sz="1200" spc="-48" err="1">
                <a:solidFill>
                  <a:srgbClr val="000000"/>
                </a:solidFill>
                <a:latin typeface="Arimo"/>
              </a:rPr>
              <a:t>niej</a:t>
            </a:r>
            <a:r>
              <a:rPr lang="en-US" sz="1200" spc="-48">
                <a:solidFill>
                  <a:srgbClr val="000000"/>
                </a:solidFill>
                <a:latin typeface="Arimo"/>
              </a:rPr>
              <a:t> </a:t>
            </a:r>
            <a:r>
              <a:rPr lang="en-US" sz="1200" spc="-48" err="1">
                <a:solidFill>
                  <a:srgbClr val="000000"/>
                </a:solidFill>
                <a:latin typeface="Arimo"/>
              </a:rPr>
              <a:t>zaniżoną</a:t>
            </a:r>
            <a:r>
              <a:rPr lang="en-US" sz="1200" spc="-48">
                <a:solidFill>
                  <a:srgbClr val="000000"/>
                </a:solidFill>
                <a:latin typeface="Arimo"/>
              </a:rPr>
              <a:t> </a:t>
            </a:r>
            <a:r>
              <a:rPr lang="en-US" sz="1200" spc="-48" err="1">
                <a:solidFill>
                  <a:srgbClr val="000000"/>
                </a:solidFill>
                <a:latin typeface="Arimo"/>
              </a:rPr>
              <a:t>ocenę</a:t>
            </a:r>
            <a:r>
              <a:rPr lang="en-US" sz="1200" spc="-48">
                <a:solidFill>
                  <a:srgbClr val="000000"/>
                </a:solidFill>
                <a:latin typeface="Arimo"/>
              </a:rPr>
              <a:t> </a:t>
            </a:r>
            <a:r>
              <a:rPr lang="en-US" sz="1200" spc="-48" err="1">
                <a:solidFill>
                  <a:srgbClr val="000000"/>
                </a:solidFill>
                <a:latin typeface="Arimo"/>
              </a:rPr>
              <a:t>przydatności</a:t>
            </a:r>
            <a:r>
              <a:rPr lang="en-US" sz="1200" spc="-48">
                <a:solidFill>
                  <a:srgbClr val="000000"/>
                </a:solidFill>
                <a:latin typeface="Arimo"/>
              </a:rPr>
              <a:t> </a:t>
            </a:r>
            <a:r>
              <a:rPr lang="en-US" sz="1200" spc="-48" err="1">
                <a:solidFill>
                  <a:srgbClr val="000000"/>
                </a:solidFill>
                <a:latin typeface="Arimo"/>
              </a:rPr>
              <a:t>zawodowej</a:t>
            </a:r>
            <a:r>
              <a:rPr lang="en-US" sz="1200" spc="-48">
                <a:solidFill>
                  <a:srgbClr val="000000"/>
                </a:solidFill>
                <a:latin typeface="Arimo"/>
              </a:rPr>
              <a:t>, </a:t>
            </a:r>
            <a:r>
              <a:rPr lang="en-US" sz="1200" spc="-48" err="1">
                <a:solidFill>
                  <a:srgbClr val="000000"/>
                </a:solidFill>
                <a:latin typeface="Arimo"/>
              </a:rPr>
              <a:t>powodujące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poniżenie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ośmieszenie</a:t>
            </a:r>
            <a:r>
              <a:rPr lang="en-US" sz="1200" spc="-48">
                <a:solidFill>
                  <a:srgbClr val="000000"/>
                </a:solidFill>
                <a:latin typeface="Arimo"/>
              </a:rPr>
              <a:t>, </a:t>
            </a:r>
            <a:r>
              <a:rPr lang="en-US" sz="1200" spc="-48" err="1">
                <a:solidFill>
                  <a:srgbClr val="000000"/>
                </a:solidFill>
                <a:latin typeface="Arimo"/>
              </a:rPr>
              <a:t>izolowanie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wyeliminowanie</a:t>
            </a:r>
            <a:r>
              <a:rPr lang="en-US" sz="1200" spc="-48">
                <a:solidFill>
                  <a:srgbClr val="000000"/>
                </a:solidFill>
                <a:latin typeface="Arimo"/>
              </a:rPr>
              <a:t> z </a:t>
            </a:r>
            <a:r>
              <a:rPr lang="en-US" sz="1200" spc="-48" err="1">
                <a:solidFill>
                  <a:srgbClr val="000000"/>
                </a:solidFill>
                <a:latin typeface="Arimo"/>
              </a:rPr>
              <a:t>zespołu</a:t>
            </a:r>
            <a:r>
              <a:rPr lang="en-US" sz="1200" spc="-48">
                <a:solidFill>
                  <a:srgbClr val="000000"/>
                </a:solidFill>
                <a:latin typeface="Arimo"/>
              </a:rPr>
              <a:t> </a:t>
            </a:r>
            <a:r>
              <a:rPr lang="en-US" sz="1200" spc="-48" err="1">
                <a:solidFill>
                  <a:srgbClr val="000000"/>
                </a:solidFill>
                <a:latin typeface="Arimo"/>
              </a:rPr>
              <a:t>współpracownic</a:t>
            </a:r>
            <a:r>
              <a:rPr lang="en-US" sz="1200" spc="-48">
                <a:solidFill>
                  <a:srgbClr val="000000"/>
                </a:solidFill>
                <a:latin typeface="Arimo"/>
              </a:rPr>
              <a:t>/</a:t>
            </a:r>
            <a:r>
              <a:rPr lang="en-US" sz="1200" spc="-48" err="1">
                <a:solidFill>
                  <a:srgbClr val="000000"/>
                </a:solidFill>
                <a:latin typeface="Arimo"/>
              </a:rPr>
              <a:t>ków</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10. </a:t>
            </a:r>
            <a:r>
              <a:rPr lang="en-US" sz="1200" spc="-48">
                <a:solidFill>
                  <a:srgbClr val="000000"/>
                </a:solidFill>
                <a:latin typeface="Arimo Bold"/>
              </a:rPr>
              <a:t>„</a:t>
            </a:r>
            <a:r>
              <a:rPr lang="en-US" sz="1200" spc="-48" err="1">
                <a:solidFill>
                  <a:srgbClr val="000000"/>
                </a:solidFill>
                <a:latin typeface="Arimo Bold"/>
              </a:rPr>
              <a:t>Komisja</a:t>
            </a:r>
            <a:r>
              <a:rPr lang="en-US" sz="1200" spc="-48">
                <a:solidFill>
                  <a:srgbClr val="000000"/>
                </a:solidFill>
                <a:latin typeface="Arimo Bold"/>
              </a:rPr>
              <a:t>”</a:t>
            </a:r>
            <a:r>
              <a:rPr lang="en-US" sz="1200" spc="-48">
                <a:solidFill>
                  <a:srgbClr val="000000"/>
                </a:solidFill>
                <a:latin typeface="Arimo"/>
              </a:rPr>
              <a:t> - organ </a:t>
            </a:r>
            <a:r>
              <a:rPr lang="en-US" sz="1200" spc="-48" err="1">
                <a:solidFill>
                  <a:srgbClr val="000000"/>
                </a:solidFill>
                <a:latin typeface="Arimo"/>
              </a:rPr>
              <a:t>powołany</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Fundację</a:t>
            </a:r>
            <a:r>
              <a:rPr lang="en-US" sz="1200" spc="-48">
                <a:solidFill>
                  <a:srgbClr val="000000"/>
                </a:solidFill>
                <a:latin typeface="Arimo"/>
              </a:rPr>
              <a:t>, </a:t>
            </a:r>
            <a:r>
              <a:rPr lang="en-US" sz="1200" spc="-48" err="1">
                <a:solidFill>
                  <a:srgbClr val="000000"/>
                </a:solidFill>
                <a:latin typeface="Arimo"/>
              </a:rPr>
              <a:t>którego</a:t>
            </a:r>
            <a:r>
              <a:rPr lang="en-US" sz="1200" spc="-48">
                <a:solidFill>
                  <a:srgbClr val="000000"/>
                </a:solidFill>
                <a:latin typeface="Arimo"/>
              </a:rPr>
              <a:t> </a:t>
            </a:r>
            <a:r>
              <a:rPr lang="en-US" sz="1200" spc="-48" err="1">
                <a:solidFill>
                  <a:srgbClr val="000000"/>
                </a:solidFill>
                <a:latin typeface="Arimo"/>
              </a:rPr>
              <a:t>zadaniem</a:t>
            </a:r>
            <a:r>
              <a:rPr lang="en-US" sz="1200" spc="-48">
                <a:solidFill>
                  <a:srgbClr val="000000"/>
                </a:solidFill>
                <a:latin typeface="Arimo"/>
              </a:rPr>
              <a:t> jest </a:t>
            </a:r>
            <a:r>
              <a:rPr lang="en-US" sz="1200" spc="-48" err="1">
                <a:solidFill>
                  <a:srgbClr val="000000"/>
                </a:solidFill>
                <a:latin typeface="Arimo"/>
              </a:rPr>
              <a:t>rozpatrywanie</a:t>
            </a:r>
            <a:r>
              <a:rPr lang="en-US" sz="1200" spc="-48">
                <a:solidFill>
                  <a:srgbClr val="000000"/>
                </a:solidFill>
                <a:latin typeface="Arimo"/>
              </a:rPr>
              <a:t> i </a:t>
            </a:r>
            <a:r>
              <a:rPr lang="en-US" sz="1200" spc="-48" err="1">
                <a:solidFill>
                  <a:srgbClr val="000000"/>
                </a:solidFill>
                <a:latin typeface="Arimo"/>
              </a:rPr>
              <a:t>wyjaśnianie</a:t>
            </a:r>
            <a:r>
              <a:rPr lang="en-US" sz="1200" spc="-48">
                <a:solidFill>
                  <a:srgbClr val="000000"/>
                </a:solidFill>
                <a:latin typeface="Arimo"/>
              </a:rPr>
              <a:t> </a:t>
            </a:r>
            <a:r>
              <a:rPr lang="en-US" sz="1200" spc="-48" err="1">
                <a:solidFill>
                  <a:srgbClr val="000000"/>
                </a:solidFill>
                <a:latin typeface="Arimo"/>
              </a:rPr>
              <a:t>zgłoszeń</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zaangażowaniu</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Celem</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en-US" sz="1200" spc="-48" err="1">
                <a:solidFill>
                  <a:srgbClr val="000000"/>
                </a:solidFill>
                <a:latin typeface="Arimo"/>
              </a:rPr>
              <a:t>powinno</a:t>
            </a:r>
            <a:r>
              <a:rPr lang="en-US" sz="1200" spc="-48">
                <a:solidFill>
                  <a:srgbClr val="000000"/>
                </a:solidFill>
                <a:latin typeface="Arimo"/>
              </a:rPr>
              <a:t> </a:t>
            </a:r>
            <a:r>
              <a:rPr lang="en-US" sz="1200" spc="-48" err="1">
                <a:solidFill>
                  <a:srgbClr val="000000"/>
                </a:solidFill>
                <a:latin typeface="Arimo"/>
              </a:rPr>
              <a:t>być</a:t>
            </a:r>
            <a:r>
              <a:rPr lang="en-US" sz="1200" spc="-48">
                <a:solidFill>
                  <a:srgbClr val="000000"/>
                </a:solidFill>
                <a:latin typeface="Arimo"/>
              </a:rPr>
              <a:t> </a:t>
            </a:r>
            <a:r>
              <a:rPr lang="en-US" sz="1200" spc="-48" err="1">
                <a:solidFill>
                  <a:srgbClr val="000000"/>
                </a:solidFill>
                <a:latin typeface="Arimo"/>
              </a:rPr>
              <a:t>ustalenie</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stanowiło</a:t>
            </a:r>
            <a:r>
              <a:rPr lang="en-US" sz="1200" spc="-48">
                <a:solidFill>
                  <a:srgbClr val="000000"/>
                </a:solidFill>
                <a:latin typeface="Arimo"/>
              </a:rPr>
              <a:t> </a:t>
            </a:r>
            <a:r>
              <a:rPr lang="en-US" sz="1200" spc="-48" err="1">
                <a:solidFill>
                  <a:srgbClr val="000000"/>
                </a:solidFill>
                <a:latin typeface="Arimo"/>
              </a:rPr>
              <a:t>jedno</a:t>
            </a:r>
            <a:r>
              <a:rPr lang="en-US" sz="1200" spc="-48">
                <a:solidFill>
                  <a:srgbClr val="000000"/>
                </a:solidFill>
                <a:latin typeface="Arimo"/>
              </a:rPr>
              <a:t> ze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niepożądanych</a:t>
            </a:r>
            <a:r>
              <a:rPr lang="en-US" sz="1200" spc="-48">
                <a:solidFill>
                  <a:srgbClr val="000000"/>
                </a:solidFill>
                <a:latin typeface="Arimo"/>
              </a:rPr>
              <a:t> </a:t>
            </a:r>
            <a:r>
              <a:rPr lang="en-US" sz="1200" spc="-48" err="1">
                <a:solidFill>
                  <a:srgbClr val="000000"/>
                </a:solidFill>
                <a:latin typeface="Arimo"/>
              </a:rPr>
              <a:t>czy</a:t>
            </a:r>
            <a:r>
              <a:rPr lang="en-US" sz="1200" spc="-48">
                <a:solidFill>
                  <a:srgbClr val="000000"/>
                </a:solidFill>
                <a:latin typeface="Arimo"/>
              </a:rPr>
              <a:t> </a:t>
            </a:r>
            <a:r>
              <a:rPr lang="en-US" sz="1200" spc="-48" err="1">
                <a:solidFill>
                  <a:srgbClr val="000000"/>
                </a:solidFill>
                <a:latin typeface="Arimo"/>
              </a:rPr>
              <a:t>też</a:t>
            </a:r>
            <a:r>
              <a:rPr lang="en-US" sz="1200" spc="-48">
                <a:solidFill>
                  <a:srgbClr val="000000"/>
                </a:solidFill>
                <a:latin typeface="Arimo"/>
              </a:rPr>
              <a:t> </a:t>
            </a:r>
            <a:r>
              <a:rPr lang="en-US" sz="1200" spc="-48" err="1">
                <a:solidFill>
                  <a:srgbClr val="000000"/>
                </a:solidFill>
                <a:latin typeface="Arimo"/>
              </a:rPr>
              <a:t>nie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11. „</a:t>
            </a:r>
            <a:r>
              <a:rPr lang="en-US" sz="1200" spc="-48" err="1">
                <a:solidFill>
                  <a:srgbClr val="000000"/>
                </a:solidFill>
                <a:latin typeface="Arimo Bold"/>
              </a:rPr>
              <a:t>Zawiadomienie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zgłoszenie</a:t>
            </a:r>
            <a:r>
              <a:rPr lang="en-US" sz="1200" spc="-48">
                <a:solidFill>
                  <a:srgbClr val="000000"/>
                </a:solidFill>
                <a:latin typeface="Arimo"/>
              </a:rPr>
              <a:t>, </a:t>
            </a:r>
            <a:r>
              <a:rPr lang="en-US" sz="1200" spc="-48" err="1">
                <a:solidFill>
                  <a:srgbClr val="000000"/>
                </a:solidFill>
                <a:latin typeface="Arimo"/>
              </a:rPr>
              <a:t>zjawiska</a:t>
            </a:r>
            <a:r>
              <a:rPr lang="en-US" sz="1200" spc="-48">
                <a:solidFill>
                  <a:srgbClr val="000000"/>
                </a:solidFill>
                <a:latin typeface="Arimo"/>
              </a:rPr>
              <a:t> </a:t>
            </a:r>
            <a:r>
              <a:rPr lang="en-US" sz="1200" spc="-48" err="1">
                <a:solidFill>
                  <a:srgbClr val="000000"/>
                </a:solidFill>
                <a:latin typeface="Arimo"/>
              </a:rPr>
              <a:t>niepożądanego</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a:t>
            </a:r>
            <a:r>
              <a:rPr lang="en-US" sz="1200" spc="-48" err="1">
                <a:solidFill>
                  <a:srgbClr val="000000"/>
                </a:solidFill>
                <a:latin typeface="Arimo"/>
              </a:rPr>
              <a:t>zleceniu</a:t>
            </a:r>
            <a:r>
              <a:rPr lang="en-US" sz="1200" spc="-48">
                <a:solidFill>
                  <a:srgbClr val="000000"/>
                </a:solidFill>
                <a:latin typeface="Arimo"/>
              </a:rPr>
              <a:t>/</a:t>
            </a:r>
            <a:r>
              <a:rPr lang="en-US" sz="1200" spc="-48" err="1">
                <a:solidFill>
                  <a:srgbClr val="000000"/>
                </a:solidFill>
                <a:latin typeface="Arimo"/>
              </a:rPr>
              <a:t>wolontariacie</a:t>
            </a:r>
            <a:r>
              <a:rPr lang="en-US" sz="1200" spc="-48">
                <a:solidFill>
                  <a:srgbClr val="000000"/>
                </a:solidFill>
                <a:latin typeface="Arimo"/>
              </a:rPr>
              <a:t>,        w </a:t>
            </a:r>
            <a:r>
              <a:rPr lang="en-US" sz="1200" spc="-48" err="1">
                <a:solidFill>
                  <a:srgbClr val="000000"/>
                </a:solidFill>
                <a:latin typeface="Arimo"/>
              </a:rPr>
              <a:t>szczególności</a:t>
            </a:r>
            <a:r>
              <a:rPr lang="en-US" sz="1200" spc="-48">
                <a:solidFill>
                  <a:srgbClr val="000000"/>
                </a:solidFill>
                <a:latin typeface="Arimo"/>
              </a:rPr>
              <a:t> </a:t>
            </a:r>
            <a:r>
              <a:rPr lang="en-US" sz="1200" spc="-48" err="1">
                <a:solidFill>
                  <a:srgbClr val="000000"/>
                </a:solidFill>
                <a:latin typeface="Arimo"/>
              </a:rPr>
              <a:t>działania</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zachowania</a:t>
            </a:r>
            <a:r>
              <a:rPr lang="en-US" sz="1200" spc="-48">
                <a:solidFill>
                  <a:srgbClr val="000000"/>
                </a:solidFill>
                <a:latin typeface="Arimo"/>
              </a:rPr>
              <a:t> </a:t>
            </a:r>
            <a:r>
              <a:rPr lang="en-US" sz="1200" spc="-48" err="1">
                <a:solidFill>
                  <a:srgbClr val="000000"/>
                </a:solidFill>
                <a:latin typeface="Arimo"/>
              </a:rPr>
              <a:t>noszącego</a:t>
            </a:r>
            <a:r>
              <a:rPr lang="en-US" sz="1200" spc="-48">
                <a:solidFill>
                  <a:srgbClr val="000000"/>
                </a:solidFill>
                <a:latin typeface="Arimo"/>
              </a:rPr>
              <a:t> </a:t>
            </a:r>
            <a:r>
              <a:rPr lang="en-US" sz="1200" spc="-48" err="1">
                <a:solidFill>
                  <a:srgbClr val="000000"/>
                </a:solidFill>
                <a:latin typeface="Arimo"/>
              </a:rPr>
              <a:t>znamiona</a:t>
            </a:r>
            <a:r>
              <a:rPr lang="en-US" sz="1200" spc="-48">
                <a:solidFill>
                  <a:srgbClr val="000000"/>
                </a:solidFill>
                <a:latin typeface="Arimo"/>
              </a:rPr>
              <a:t> </a:t>
            </a:r>
            <a:r>
              <a:rPr lang="en-US" sz="1200" spc="-48" err="1">
                <a:solidFill>
                  <a:srgbClr val="000000"/>
                </a:solidFill>
                <a:latin typeface="Arimo"/>
              </a:rPr>
              <a:t>dyskryminacji</a:t>
            </a:r>
            <a:r>
              <a:rPr lang="en-US" sz="1200" spc="-48">
                <a:solidFill>
                  <a:srgbClr val="000000"/>
                </a:solidFill>
                <a:latin typeface="Arimo"/>
              </a:rPr>
              <a:t>, </a:t>
            </a:r>
            <a:r>
              <a:rPr lang="en-US" sz="1200" spc="-48" err="1">
                <a:solidFill>
                  <a:srgbClr val="000000"/>
                </a:solidFill>
                <a:latin typeface="Arimo"/>
              </a:rPr>
              <a:t>mobbingu</a:t>
            </a:r>
            <a:r>
              <a:rPr lang="en-US" sz="1200" spc="-48">
                <a:solidFill>
                  <a:srgbClr val="000000"/>
                </a:solidFill>
                <a:latin typeface="Arimo"/>
              </a:rPr>
              <a:t>, </a:t>
            </a:r>
            <a:r>
              <a:rPr lang="en-US" sz="1200" spc="-48" err="1">
                <a:solidFill>
                  <a:srgbClr val="000000"/>
                </a:solidFill>
                <a:latin typeface="Arimo"/>
              </a:rPr>
              <a:t>naruszenia</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podejrzeń</a:t>
            </a:r>
            <a:r>
              <a:rPr lang="en-US" sz="1200" spc="-48">
                <a:solidFill>
                  <a:srgbClr val="000000"/>
                </a:solidFill>
                <a:latin typeface="Arimo"/>
              </a:rPr>
              <a:t> </a:t>
            </a:r>
            <a:r>
              <a:rPr lang="en-US" sz="1200" spc="-48" err="1">
                <a:solidFill>
                  <a:srgbClr val="000000"/>
                </a:solidFill>
                <a:latin typeface="Arimo"/>
              </a:rPr>
              <a:t>wystąpienia</a:t>
            </a:r>
            <a:r>
              <a:rPr lang="en-US" sz="1200" spc="-48">
                <a:solidFill>
                  <a:srgbClr val="000000"/>
                </a:solidFill>
                <a:latin typeface="Arimo"/>
              </a:rPr>
              <a:t> </a:t>
            </a:r>
            <a:r>
              <a:rPr lang="en-US" sz="1200" spc="-48" err="1">
                <a:solidFill>
                  <a:srgbClr val="000000"/>
                </a:solidFill>
                <a:latin typeface="Arimo"/>
              </a:rPr>
              <a:t>tych</a:t>
            </a:r>
            <a:r>
              <a:rPr lang="en-US" sz="1200" spc="-48">
                <a:solidFill>
                  <a:srgbClr val="000000"/>
                </a:solidFill>
                <a:latin typeface="Arimo"/>
              </a:rPr>
              <a:t> </a:t>
            </a:r>
            <a:r>
              <a:rPr lang="en-US" sz="1200" spc="-48" err="1">
                <a:solidFill>
                  <a:srgbClr val="000000"/>
                </a:solidFill>
                <a:latin typeface="Arimo"/>
              </a:rPr>
              <a:t>zjawisk</a:t>
            </a:r>
            <a:r>
              <a:rPr lang="en-US" sz="1200" spc="-48">
                <a:solidFill>
                  <a:srgbClr val="000000"/>
                </a:solidFill>
                <a:latin typeface="Arimo"/>
              </a:rPr>
              <a:t>, </a:t>
            </a:r>
            <a:r>
              <a:rPr lang="en-US" sz="1200" spc="-48" err="1">
                <a:solidFill>
                  <a:srgbClr val="000000"/>
                </a:solidFill>
                <a:latin typeface="Arimo"/>
              </a:rPr>
              <a:t>przekazane</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pracodawczyni</a:t>
            </a:r>
            <a:r>
              <a:rPr lang="en-US" sz="1200" spc="-48">
                <a:solidFill>
                  <a:srgbClr val="000000"/>
                </a:solidFill>
                <a:latin typeface="Arimo"/>
              </a:rPr>
              <a:t>/</a:t>
            </a:r>
            <a:r>
              <a:rPr lang="en-US" sz="1200" spc="-48" err="1">
                <a:solidFill>
                  <a:srgbClr val="000000"/>
                </a:solidFill>
                <a:latin typeface="Arimo"/>
              </a:rPr>
              <a:t>zleceniodawczyni</a:t>
            </a:r>
            <a:r>
              <a:rPr lang="en-US" sz="1200" spc="-48">
                <a:solidFill>
                  <a:srgbClr val="000000"/>
                </a:solidFill>
                <a:latin typeface="Arimo"/>
              </a:rPr>
              <a:t>/</a:t>
            </a:r>
            <a:r>
              <a:rPr lang="en-US" sz="1200" spc="-48" err="1">
                <a:solidFill>
                  <a:srgbClr val="000000"/>
                </a:solidFill>
                <a:latin typeface="Arimo"/>
              </a:rPr>
              <a:t>organizatorce</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osobę</a:t>
            </a:r>
            <a:r>
              <a:rPr lang="en-US" sz="1200" spc="-48">
                <a:solidFill>
                  <a:srgbClr val="000000"/>
                </a:solidFill>
                <a:latin typeface="Arimo"/>
              </a:rPr>
              <a:t> </a:t>
            </a:r>
            <a:r>
              <a:rPr lang="en-US" sz="1200" spc="-48" err="1">
                <a:solidFill>
                  <a:srgbClr val="000000"/>
                </a:solidFill>
                <a:latin typeface="Arimo"/>
              </a:rPr>
              <a:t>zatrudnioną</a:t>
            </a:r>
            <a:r>
              <a:rPr lang="en-US" sz="1200" spc="-48">
                <a:solidFill>
                  <a:srgbClr val="000000"/>
                </a:solidFill>
                <a:latin typeface="Arimo"/>
              </a:rPr>
              <a:t>/ </a:t>
            </a:r>
            <a:r>
              <a:rPr lang="en-US" sz="1200" spc="-48" err="1">
                <a:solidFill>
                  <a:srgbClr val="000000"/>
                </a:solidFill>
                <a:latin typeface="Arimo"/>
              </a:rPr>
              <a:t>wykonującą</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wolontariat</a:t>
            </a:r>
            <a:r>
              <a:rPr lang="en-US" sz="1200" spc="-48">
                <a:solidFill>
                  <a:srgbClr val="000000"/>
                </a:solidFill>
                <a:latin typeface="Arimo"/>
              </a:rPr>
              <a:t> za </a:t>
            </a:r>
            <a:r>
              <a:rPr lang="en-US" sz="1200" spc="-48" err="1">
                <a:solidFill>
                  <a:srgbClr val="000000"/>
                </a:solidFill>
                <a:latin typeface="Arimo"/>
              </a:rPr>
              <a:t>pośrednictwem</a:t>
            </a:r>
            <a:r>
              <a:rPr lang="en-US" sz="1200" spc="-48">
                <a:solidFill>
                  <a:srgbClr val="000000"/>
                </a:solidFill>
                <a:latin typeface="Arimo"/>
              </a:rPr>
              <a:t> </a:t>
            </a:r>
            <a:r>
              <a:rPr lang="en-US" sz="1200" spc="-48" err="1">
                <a:solidFill>
                  <a:srgbClr val="000000"/>
                </a:solidFill>
                <a:latin typeface="Arimo"/>
              </a:rPr>
              <a:t>formularza</a:t>
            </a:r>
            <a:r>
              <a:rPr lang="en-US" sz="1200" spc="-48">
                <a:solidFill>
                  <a:srgbClr val="000000"/>
                </a:solidFill>
                <a:latin typeface="Arimo"/>
              </a:rPr>
              <a:t> </a:t>
            </a:r>
            <a:r>
              <a:rPr lang="en-US" sz="1200" spc="-48" err="1">
                <a:solidFill>
                  <a:srgbClr val="000000"/>
                </a:solidFill>
                <a:latin typeface="Arimo"/>
              </a:rPr>
              <a:t>dostępnego</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a:t>
            </a:r>
            <a:r>
              <a:rPr lang="en-US" sz="1200" spc="-48" err="1">
                <a:solidFill>
                  <a:srgbClr val="000000"/>
                </a:solidFill>
                <a:latin typeface="Arimo"/>
              </a:rPr>
              <a:t>komunikacji</a:t>
            </a:r>
            <a:r>
              <a:rPr lang="en-US" sz="1200" spc="-48">
                <a:solidFill>
                  <a:srgbClr val="000000"/>
                </a:solidFill>
                <a:latin typeface="Arimo"/>
              </a:rPr>
              <a:t>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12. </a:t>
            </a:r>
            <a:r>
              <a:rPr lang="en-US" sz="1200" spc="-48">
                <a:solidFill>
                  <a:srgbClr val="000000"/>
                </a:solidFill>
                <a:latin typeface="Arimo Bold"/>
              </a:rPr>
              <a:t>„</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a:t>
            </a:r>
            <a:r>
              <a:rPr lang="en-US" sz="1200" spc="-48" err="1">
                <a:solidFill>
                  <a:srgbClr val="000000"/>
                </a:solidFill>
                <a:latin typeface="Arimo Bold"/>
              </a:rPr>
              <a:t>lub</a:t>
            </a:r>
            <a:r>
              <a:rPr lang="en-US" sz="1200" spc="-48">
                <a:solidFill>
                  <a:srgbClr val="000000"/>
                </a:solidFill>
                <a:latin typeface="Arimo Bold"/>
              </a:rPr>
              <a:t> „</a:t>
            </a:r>
            <a:r>
              <a:rPr lang="en-US" sz="1200" spc="-48" err="1">
                <a:solidFill>
                  <a:srgbClr val="000000"/>
                </a:solidFill>
                <a:latin typeface="Arimo Bold"/>
              </a:rPr>
              <a:t>Zjawisko</a:t>
            </a:r>
            <a:r>
              <a:rPr lang="en-US" sz="1200" spc="-48">
                <a:solidFill>
                  <a:srgbClr val="000000"/>
                </a:solidFill>
                <a:latin typeface="Arimo Bold"/>
              </a:rPr>
              <a:t> </a:t>
            </a:r>
            <a:r>
              <a:rPr lang="en-US" sz="1200" spc="-48" err="1">
                <a:solidFill>
                  <a:srgbClr val="000000"/>
                </a:solidFill>
                <a:latin typeface="Arimo Bold"/>
              </a:rPr>
              <a:t>niepożądane</a:t>
            </a:r>
            <a:r>
              <a:rPr lang="en-US" sz="1200" spc="-48">
                <a:solidFill>
                  <a:srgbClr val="000000"/>
                </a:solidFill>
                <a:latin typeface="Arimo Bold"/>
              </a:rPr>
              <a:t> w </a:t>
            </a:r>
            <a:r>
              <a:rPr lang="en-US" sz="1200" spc="-48" err="1">
                <a:solidFill>
                  <a:srgbClr val="000000"/>
                </a:solidFill>
                <a:latin typeface="Arimo Bold"/>
              </a:rPr>
              <a:t>zatrudnieniu</a:t>
            </a:r>
            <a:r>
              <a:rPr lang="en-US" sz="1200" spc="-48">
                <a:solidFill>
                  <a:srgbClr val="000000"/>
                </a:solidFill>
                <a:latin typeface="Arimo Bold"/>
              </a:rPr>
              <a:t>/</a:t>
            </a:r>
            <a:r>
              <a:rPr lang="en-US" sz="1200" spc="-48" err="1">
                <a:solidFill>
                  <a:srgbClr val="000000"/>
                </a:solidFill>
                <a:latin typeface="Arimo Bold"/>
              </a:rPr>
              <a:t>zleceniu</a:t>
            </a:r>
            <a:r>
              <a:rPr lang="en-US" sz="1200" spc="-48">
                <a:solidFill>
                  <a:srgbClr val="000000"/>
                </a:solidFill>
                <a:latin typeface="Arimo Bold"/>
              </a:rPr>
              <a:t> </a:t>
            </a:r>
            <a:r>
              <a:rPr lang="en-US" sz="1200" spc="-48" err="1">
                <a:solidFill>
                  <a:srgbClr val="000000"/>
                </a:solidFill>
                <a:latin typeface="Arimo Bold"/>
              </a:rPr>
              <a:t>bądź</a:t>
            </a:r>
            <a:r>
              <a:rPr lang="en-US" sz="1200" spc="-48">
                <a:solidFill>
                  <a:srgbClr val="000000"/>
                </a:solidFill>
                <a:latin typeface="Arimo Bold"/>
              </a:rPr>
              <a:t> </a:t>
            </a:r>
            <a:r>
              <a:rPr lang="en-US" sz="1200" spc="-48" err="1">
                <a:solidFill>
                  <a:srgbClr val="000000"/>
                </a:solidFill>
                <a:latin typeface="Arimo Bold"/>
              </a:rPr>
              <a:t>zaangażowaniu</a:t>
            </a:r>
            <a:r>
              <a:rPr lang="en-US" sz="1200" spc="-48">
                <a:solidFill>
                  <a:srgbClr val="000000"/>
                </a:solidFill>
                <a:latin typeface="Arimo Bold"/>
              </a:rPr>
              <a:t> w </a:t>
            </a:r>
            <a:r>
              <a:rPr lang="en-US" sz="1200" spc="-48" err="1">
                <a:solidFill>
                  <a:srgbClr val="000000"/>
                </a:solidFill>
                <a:latin typeface="Arimo Bold"/>
              </a:rPr>
              <a:t>ramach</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Bold"/>
              </a:rPr>
              <a:t>” </a:t>
            </a:r>
            <a:r>
              <a:rPr lang="en-US" sz="1200" spc="-48">
                <a:solidFill>
                  <a:srgbClr val="000000"/>
                </a:solidFill>
                <a:latin typeface="Arimo"/>
              </a:rPr>
              <a:t>- </a:t>
            </a:r>
            <a:r>
              <a:rPr lang="en-US" sz="1200" spc="-48" err="1">
                <a:solidFill>
                  <a:srgbClr val="000000"/>
                </a:solidFill>
                <a:latin typeface="Arimo"/>
              </a:rPr>
              <a:t>działanie</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zachowanie</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z </a:t>
            </a:r>
            <a:r>
              <a:rPr lang="en-US" sz="1200" spc="-48" err="1">
                <a:solidFill>
                  <a:srgbClr val="000000"/>
                </a:solidFill>
                <a:latin typeface="Arimo"/>
              </a:rPr>
              <a:t>uwagi</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sprzeczność</a:t>
            </a:r>
            <a:r>
              <a:rPr lang="en-US" sz="1200" spc="-48">
                <a:solidFill>
                  <a:srgbClr val="000000"/>
                </a:solidFill>
                <a:latin typeface="Arimo"/>
              </a:rPr>
              <a:t> z </a:t>
            </a:r>
            <a:r>
              <a:rPr lang="en-US" sz="1200" spc="-48" err="1">
                <a:solidFill>
                  <a:srgbClr val="000000"/>
                </a:solidFill>
                <a:latin typeface="Arimo"/>
              </a:rPr>
              <a:t>obowiązującymi</a:t>
            </a:r>
            <a:r>
              <a:rPr lang="en-US" sz="1200" spc="-48">
                <a:solidFill>
                  <a:srgbClr val="000000"/>
                </a:solidFill>
                <a:latin typeface="Arimo"/>
              </a:rPr>
              <a:t> </a:t>
            </a:r>
            <a:r>
              <a:rPr lang="en-US" sz="1200" spc="-48" err="1">
                <a:solidFill>
                  <a:srgbClr val="000000"/>
                </a:solidFill>
                <a:latin typeface="Arimo"/>
              </a:rPr>
              <a:t>przepisami</a:t>
            </a:r>
            <a:r>
              <a:rPr lang="en-US" sz="1200" spc="-48">
                <a:solidFill>
                  <a:srgbClr val="000000"/>
                </a:solidFill>
                <a:latin typeface="Arimo"/>
              </a:rPr>
              <a:t> </a:t>
            </a:r>
            <a:r>
              <a:rPr lang="en-US" sz="1200" spc="-48" err="1">
                <a:solidFill>
                  <a:srgbClr val="000000"/>
                </a:solidFill>
                <a:latin typeface="Arimo"/>
              </a:rPr>
              <a:t>prawa</a:t>
            </a:r>
            <a:r>
              <a:rPr lang="en-US" sz="1200" spc="-48">
                <a:solidFill>
                  <a:srgbClr val="000000"/>
                </a:solidFill>
                <a:latin typeface="Arimo"/>
              </a:rPr>
              <a:t>, </a:t>
            </a:r>
            <a:r>
              <a:rPr lang="en-US" sz="1200" spc="-48" err="1">
                <a:solidFill>
                  <a:srgbClr val="000000"/>
                </a:solidFill>
                <a:latin typeface="Arimo"/>
              </a:rPr>
              <a:t>procedurami</a:t>
            </a:r>
            <a:r>
              <a:rPr lang="en-US" sz="1200" spc="-48">
                <a:solidFill>
                  <a:srgbClr val="000000"/>
                </a:solidFill>
                <a:latin typeface="Arimo"/>
              </a:rPr>
              <a:t> i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obowiązującymi</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bądź</a:t>
            </a:r>
            <a:r>
              <a:rPr lang="en-US" sz="1200" spc="-48">
                <a:solidFill>
                  <a:srgbClr val="000000"/>
                </a:solidFill>
                <a:latin typeface="Arimo"/>
              </a:rPr>
              <a:t> </a:t>
            </a:r>
            <a:r>
              <a:rPr lang="en-US" sz="1200" spc="-48" err="1">
                <a:solidFill>
                  <a:srgbClr val="000000"/>
                </a:solidFill>
                <a:latin typeface="Arimo"/>
              </a:rPr>
              <a:t>powszechnie</a:t>
            </a:r>
            <a:r>
              <a:rPr lang="en-US" sz="1200" spc="-48">
                <a:solidFill>
                  <a:srgbClr val="000000"/>
                </a:solidFill>
                <a:latin typeface="Arimo"/>
              </a:rPr>
              <a:t> </a:t>
            </a:r>
            <a:r>
              <a:rPr lang="en-US" sz="1200" spc="-48" err="1">
                <a:solidFill>
                  <a:srgbClr val="000000"/>
                </a:solidFill>
                <a:latin typeface="Arimo"/>
              </a:rPr>
              <a:t>akceptowanymi</a:t>
            </a:r>
            <a:r>
              <a:rPr lang="en-US" sz="1200" spc="-48">
                <a:solidFill>
                  <a:srgbClr val="000000"/>
                </a:solidFill>
                <a:latin typeface="Arimo"/>
              </a:rPr>
              <a:t>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współżycia</a:t>
            </a:r>
            <a:r>
              <a:rPr lang="en-US" sz="1200" spc="-48">
                <a:solidFill>
                  <a:srgbClr val="000000"/>
                </a:solidFill>
                <a:latin typeface="Arimo"/>
              </a:rPr>
              <a:t> </a:t>
            </a:r>
            <a:r>
              <a:rPr lang="en-US" sz="1200" spc="-48" err="1">
                <a:solidFill>
                  <a:srgbClr val="000000"/>
                </a:solidFill>
                <a:latin typeface="Arimo"/>
              </a:rPr>
              <a:t>społecznego</a:t>
            </a:r>
            <a:r>
              <a:rPr lang="en-US" sz="1200" spc="-48">
                <a:solidFill>
                  <a:srgbClr val="000000"/>
                </a:solidFill>
                <a:latin typeface="Arimo"/>
              </a:rPr>
              <a:t>, </a:t>
            </a:r>
            <a:r>
              <a:rPr lang="en-US" sz="1200" spc="-48" err="1">
                <a:solidFill>
                  <a:srgbClr val="000000"/>
                </a:solidFill>
                <a:latin typeface="Arimo"/>
              </a:rPr>
              <a:t>zwłaszcza</a:t>
            </a:r>
            <a:r>
              <a:rPr lang="en-US" sz="1200" spc="-48">
                <a:solidFill>
                  <a:srgbClr val="000000"/>
                </a:solidFill>
                <a:latin typeface="Arimo"/>
              </a:rPr>
              <a:t>: mobbing, </a:t>
            </a:r>
            <a:r>
              <a:rPr lang="en-US" sz="1200" spc="-48" err="1">
                <a:solidFill>
                  <a:srgbClr val="000000"/>
                </a:solidFill>
                <a:latin typeface="Arimo"/>
              </a:rPr>
              <a:t>nierówne</a:t>
            </a:r>
            <a:r>
              <a:rPr lang="en-US" sz="1200" spc="-48">
                <a:solidFill>
                  <a:srgbClr val="000000"/>
                </a:solidFill>
                <a:latin typeface="Arimo"/>
              </a:rPr>
              <a:t> </a:t>
            </a:r>
            <a:r>
              <a:rPr lang="en-US" sz="1200" spc="-48" err="1">
                <a:solidFill>
                  <a:srgbClr val="000000"/>
                </a:solidFill>
                <a:latin typeface="Arimo"/>
              </a:rPr>
              <a:t>traktowanie</a:t>
            </a:r>
            <a:r>
              <a:rPr lang="en-US" sz="1200" spc="-48">
                <a:solidFill>
                  <a:srgbClr val="000000"/>
                </a:solidFill>
                <a:latin typeface="Arimo"/>
              </a:rPr>
              <a:t>, </a:t>
            </a:r>
            <a:r>
              <a:rPr lang="en-US" sz="1200" spc="-48" err="1">
                <a:solidFill>
                  <a:srgbClr val="000000"/>
                </a:solidFill>
                <a:latin typeface="Arimo"/>
              </a:rPr>
              <a:t>dyskryminacja</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molestowanie</a:t>
            </a:r>
            <a:r>
              <a:rPr lang="en-US" sz="1200" spc="-48">
                <a:solidFill>
                  <a:srgbClr val="000000"/>
                </a:solidFill>
                <a:latin typeface="Arimo"/>
              </a:rPr>
              <a:t> </a:t>
            </a:r>
            <a:r>
              <a:rPr lang="en-US" sz="1200" spc="-48" err="1">
                <a:solidFill>
                  <a:srgbClr val="000000"/>
                </a:solidFill>
                <a:latin typeface="Arimo"/>
              </a:rPr>
              <a:t>seksualne</a:t>
            </a:r>
            <a:r>
              <a:rPr lang="en-US" sz="1200" spc="-48">
                <a:solidFill>
                  <a:srgbClr val="000000"/>
                </a:solidFill>
                <a:latin typeface="Arimo"/>
              </a:rPr>
              <a:t>, </a:t>
            </a:r>
            <a:r>
              <a:rPr lang="en-US" sz="1200" spc="-48" err="1">
                <a:solidFill>
                  <a:srgbClr val="000000"/>
                </a:solidFill>
                <a:latin typeface="Arimo"/>
              </a:rPr>
              <a:t>naruszenie</a:t>
            </a:r>
            <a:r>
              <a:rPr lang="en-US" sz="1200" spc="-48">
                <a:solidFill>
                  <a:srgbClr val="000000"/>
                </a:solidFill>
                <a:latin typeface="Arimo"/>
              </a:rPr>
              <a:t> </a:t>
            </a:r>
            <a:r>
              <a:rPr lang="en-US" sz="1200" spc="-48" err="1">
                <a:solidFill>
                  <a:srgbClr val="000000"/>
                </a:solidFill>
                <a:latin typeface="Arimo"/>
              </a:rPr>
              <a:t>dóbr</a:t>
            </a:r>
            <a:r>
              <a:rPr lang="en-US" sz="1200" spc="-48">
                <a:solidFill>
                  <a:srgbClr val="000000"/>
                </a:solidFill>
                <a:latin typeface="Arimo"/>
              </a:rPr>
              <a:t> </a:t>
            </a:r>
            <a:r>
              <a:rPr lang="en-US" sz="1200" spc="-48" err="1">
                <a:solidFill>
                  <a:srgbClr val="000000"/>
                </a:solidFill>
                <a:latin typeface="Arimo"/>
              </a:rPr>
              <a:t>osobistych</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13. </a:t>
            </a:r>
            <a:r>
              <a:rPr lang="en-US" sz="1200" spc="-48">
                <a:solidFill>
                  <a:srgbClr val="000000"/>
                </a:solidFill>
                <a:latin typeface="Arimo Bold"/>
              </a:rPr>
              <a:t>„</a:t>
            </a:r>
            <a:r>
              <a:rPr lang="en-US" sz="1200" spc="-48" err="1">
                <a:solidFill>
                  <a:srgbClr val="000000"/>
                </a:solidFill>
                <a:latin typeface="Arimo Bold"/>
              </a:rPr>
              <a:t>Postępowanie</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postępowanie</a:t>
            </a:r>
            <a:r>
              <a:rPr lang="en-US" sz="1200" spc="-48">
                <a:solidFill>
                  <a:srgbClr val="000000"/>
                </a:solidFill>
                <a:latin typeface="Arimo"/>
              </a:rPr>
              <a:t> </a:t>
            </a:r>
            <a:r>
              <a:rPr lang="en-US" sz="1200" spc="-48" err="1">
                <a:solidFill>
                  <a:srgbClr val="000000"/>
                </a:solidFill>
                <a:latin typeface="Arimo"/>
              </a:rPr>
              <a:t>wyjaśniające</a:t>
            </a:r>
            <a:r>
              <a:rPr lang="en-US" sz="1200" spc="-48">
                <a:solidFill>
                  <a:srgbClr val="000000"/>
                </a:solidFill>
                <a:latin typeface="Arimo"/>
              </a:rPr>
              <a:t> </a:t>
            </a:r>
            <a:r>
              <a:rPr lang="en-US" sz="1200" spc="-48" err="1">
                <a:solidFill>
                  <a:srgbClr val="000000"/>
                </a:solidFill>
                <a:latin typeface="Arimo"/>
              </a:rPr>
              <a:t>prowadzone</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Komisję</a:t>
            </a:r>
            <a:r>
              <a:rPr lang="en-US" sz="1200" spc="-48">
                <a:solidFill>
                  <a:srgbClr val="000000"/>
                </a:solidFill>
                <a:latin typeface="Arimo"/>
              </a:rPr>
              <a:t> </a:t>
            </a:r>
            <a:r>
              <a:rPr lang="en-US" sz="1200" spc="-48" err="1">
                <a:solidFill>
                  <a:srgbClr val="000000"/>
                </a:solidFill>
                <a:latin typeface="Arimo"/>
              </a:rPr>
              <a:t>mające</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celu</a:t>
            </a:r>
            <a:r>
              <a:rPr lang="en-US" sz="1200" spc="-48">
                <a:solidFill>
                  <a:srgbClr val="000000"/>
                </a:solidFill>
                <a:latin typeface="Arimo"/>
              </a:rPr>
              <a:t> </a:t>
            </a:r>
            <a:r>
              <a:rPr lang="en-US" sz="1200" spc="-48" err="1">
                <a:solidFill>
                  <a:srgbClr val="000000"/>
                </a:solidFill>
                <a:latin typeface="Arimo"/>
              </a:rPr>
              <a:t>wyjaśnienie</a:t>
            </a:r>
            <a:r>
              <a:rPr lang="en-US" sz="1200" spc="-48">
                <a:solidFill>
                  <a:srgbClr val="000000"/>
                </a:solidFill>
                <a:latin typeface="Arimo"/>
              </a:rPr>
              <a:t> </a:t>
            </a:r>
            <a:r>
              <a:rPr lang="en-US" sz="1200" spc="-48" err="1">
                <a:solidFill>
                  <a:srgbClr val="000000"/>
                </a:solidFill>
                <a:latin typeface="Arimo"/>
              </a:rPr>
              <a:t>okoliczności</a:t>
            </a:r>
            <a:r>
              <a:rPr lang="en-US" sz="1200" spc="-48">
                <a:solidFill>
                  <a:srgbClr val="000000"/>
                </a:solidFill>
                <a:latin typeface="Arimo"/>
              </a:rPr>
              <a:t> </a:t>
            </a:r>
            <a:r>
              <a:rPr lang="en-US" sz="1200" spc="-48" err="1">
                <a:solidFill>
                  <a:srgbClr val="000000"/>
                </a:solidFill>
                <a:latin typeface="Arimo"/>
              </a:rPr>
              <a:t>wskazanych</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i </a:t>
            </a:r>
            <a:r>
              <a:rPr lang="en-US" sz="1200" spc="-48" err="1">
                <a:solidFill>
                  <a:srgbClr val="000000"/>
                </a:solidFill>
                <a:latin typeface="Arimo"/>
              </a:rPr>
              <a:t>podjęcie</a:t>
            </a:r>
            <a:r>
              <a:rPr lang="en-US" sz="1200" spc="-48">
                <a:solidFill>
                  <a:srgbClr val="000000"/>
                </a:solidFill>
                <a:latin typeface="Arimo"/>
              </a:rPr>
              <a:t> </a:t>
            </a:r>
            <a:r>
              <a:rPr lang="en-US" sz="1200" spc="-48" err="1">
                <a:solidFill>
                  <a:srgbClr val="000000"/>
                </a:solidFill>
                <a:latin typeface="Arimo"/>
              </a:rPr>
              <a:t>stosownych</a:t>
            </a:r>
            <a:r>
              <a:rPr lang="en-US" sz="1200" spc="-48">
                <a:solidFill>
                  <a:srgbClr val="000000"/>
                </a:solidFill>
                <a:latin typeface="Arimo"/>
              </a:rPr>
              <a:t> </a:t>
            </a:r>
            <a:r>
              <a:rPr lang="en-US" sz="1200" spc="-48" err="1">
                <a:solidFill>
                  <a:srgbClr val="000000"/>
                </a:solidFill>
                <a:latin typeface="Arimo"/>
              </a:rPr>
              <a:t>kroków</a:t>
            </a:r>
            <a:r>
              <a:rPr lang="en-US" sz="1200" spc="-48">
                <a:solidFill>
                  <a:srgbClr val="000000"/>
                </a:solidFill>
                <a:latin typeface="Arimo"/>
              </a:rPr>
              <a:t> </a:t>
            </a:r>
            <a:r>
              <a:rPr lang="en-US" sz="1200" spc="-48" err="1">
                <a:solidFill>
                  <a:srgbClr val="000000"/>
                </a:solidFill>
                <a:latin typeface="Arimo"/>
              </a:rPr>
              <a:t>przez</a:t>
            </a:r>
            <a:r>
              <a:rPr lang="en-US" sz="1200" spc="-48">
                <a:solidFill>
                  <a:srgbClr val="000000"/>
                </a:solidFill>
                <a:latin typeface="Arimo"/>
              </a:rPr>
              <a:t> </a:t>
            </a:r>
            <a:r>
              <a:rPr lang="en-US" sz="1200" spc="-48" err="1">
                <a:solidFill>
                  <a:srgbClr val="000000"/>
                </a:solidFill>
                <a:latin typeface="Arimo"/>
              </a:rPr>
              <a:t>Fundację</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14. </a:t>
            </a:r>
            <a:r>
              <a:rPr lang="en-US" sz="1200" spc="-48">
                <a:solidFill>
                  <a:srgbClr val="000000"/>
                </a:solidFill>
                <a:latin typeface="Arimo Bold"/>
              </a:rPr>
              <a:t>„</a:t>
            </a:r>
            <a:r>
              <a:rPr lang="en-US" sz="1200" spc="-48" err="1">
                <a:solidFill>
                  <a:srgbClr val="000000"/>
                </a:solidFill>
                <a:latin typeface="Arimo Bold"/>
              </a:rPr>
              <a:t>Pracownica</a:t>
            </a:r>
            <a:r>
              <a:rPr lang="en-US" sz="1200" spc="-48">
                <a:solidFill>
                  <a:srgbClr val="000000"/>
                </a:solidFill>
                <a:latin typeface="Arimo Bold"/>
              </a:rPr>
              <a:t>/ </a:t>
            </a:r>
            <a:r>
              <a:rPr lang="en-US" sz="1200" spc="-48" err="1">
                <a:solidFill>
                  <a:srgbClr val="000000"/>
                </a:solidFill>
                <a:latin typeface="Arimo Bold"/>
              </a:rPr>
              <a:t>pracownik</a:t>
            </a:r>
            <a:r>
              <a:rPr lang="en-US" sz="1200" spc="-48">
                <a:solidFill>
                  <a:srgbClr val="000000"/>
                </a:solidFill>
                <a:latin typeface="Arimo Bold"/>
              </a:rPr>
              <a:t>/ </a:t>
            </a:r>
            <a:r>
              <a:rPr lang="en-US" sz="1200" spc="-48" err="1">
                <a:solidFill>
                  <a:srgbClr val="000000"/>
                </a:solidFill>
                <a:latin typeface="Arimo Bold"/>
              </a:rPr>
              <a:t>zleceniobiorczyni</a:t>
            </a:r>
            <a:r>
              <a:rPr lang="en-US" sz="1200" spc="-48">
                <a:solidFill>
                  <a:srgbClr val="000000"/>
                </a:solidFill>
                <a:latin typeface="Arimo Bold"/>
              </a:rPr>
              <a:t>/ </a:t>
            </a:r>
            <a:r>
              <a:rPr lang="en-US" sz="1200" spc="-48" err="1">
                <a:solidFill>
                  <a:srgbClr val="000000"/>
                </a:solidFill>
                <a:latin typeface="Arimo Bold"/>
              </a:rPr>
              <a:t>zleceniobiorca</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dla </a:t>
            </a:r>
            <a:r>
              <a:rPr lang="en-US" sz="1200" spc="-48" err="1">
                <a:solidFill>
                  <a:srgbClr val="000000"/>
                </a:solidFill>
                <a:latin typeface="Arimo"/>
              </a:rPr>
              <a:t>Fundacji</a:t>
            </a:r>
            <a:r>
              <a:rPr lang="en-US" sz="1200" spc="-48">
                <a:solidFill>
                  <a:srgbClr val="000000"/>
                </a:solidFill>
                <a:latin typeface="Arimo"/>
              </a:rPr>
              <a:t> „..............................................” </a:t>
            </a:r>
            <a:r>
              <a:rPr lang="pl-PL" sz="1200" spc="-48">
                <a:solidFill>
                  <a:srgbClr val="000000"/>
                </a:solidFill>
                <a:latin typeface="Arimo"/>
              </a:rPr>
              <a:t>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podstawie</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/i </a:t>
            </a:r>
            <a:r>
              <a:rPr lang="en-US" sz="1200" spc="-48" err="1">
                <a:solidFill>
                  <a:srgbClr val="000000"/>
                </a:solidFill>
                <a:latin typeface="Arimo"/>
              </a:rPr>
              <a:t>umowy</a:t>
            </a:r>
            <a:r>
              <a:rPr lang="en-US" sz="1200" spc="-48">
                <a:solidFill>
                  <a:srgbClr val="000000"/>
                </a:solidFill>
                <a:latin typeface="Arimo"/>
              </a:rPr>
              <a:t> </a:t>
            </a:r>
            <a:r>
              <a:rPr lang="en-US" sz="1200" spc="-48" err="1">
                <a:solidFill>
                  <a:srgbClr val="000000"/>
                </a:solidFill>
                <a:latin typeface="Arimo"/>
              </a:rPr>
              <a:t>cywilno-prawnej</a:t>
            </a:r>
            <a:r>
              <a:rPr lang="en-US" sz="1200" spc="-48">
                <a:solidFill>
                  <a:srgbClr val="000000"/>
                </a:solidFill>
                <a:latin typeface="Arimo"/>
              </a:rPr>
              <a:t> bez </a:t>
            </a:r>
            <a:r>
              <a:rPr lang="en-US" sz="1200" spc="-48" err="1">
                <a:solidFill>
                  <a:srgbClr val="000000"/>
                </a:solidFill>
                <a:latin typeface="Arimo"/>
              </a:rPr>
              <a:t>względu</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rodzaj</a:t>
            </a:r>
            <a:r>
              <a:rPr lang="en-US" sz="1200" spc="-48">
                <a:solidFill>
                  <a:srgbClr val="000000"/>
                </a:solidFill>
                <a:latin typeface="Arimo"/>
              </a:rPr>
              <a:t> </a:t>
            </a:r>
            <a:r>
              <a:rPr lang="en-US" sz="1200" spc="-48" err="1">
                <a:solidFill>
                  <a:srgbClr val="000000"/>
                </a:solidFill>
                <a:latin typeface="Arimo"/>
              </a:rPr>
              <a:t>wykonywanej</a:t>
            </a:r>
            <a:r>
              <a:rPr lang="en-US" sz="1200" spc="-48">
                <a:solidFill>
                  <a:srgbClr val="000000"/>
                </a:solidFill>
                <a:latin typeface="Arimo"/>
              </a:rPr>
              <a:t> </a:t>
            </a:r>
            <a:r>
              <a:rPr lang="en-US" sz="1200" spc="-48" err="1">
                <a:solidFill>
                  <a:srgbClr val="000000"/>
                </a:solidFill>
                <a:latin typeface="Arimo"/>
              </a:rPr>
              <a:t>pracy</a:t>
            </a:r>
            <a:r>
              <a:rPr lang="en-US" sz="1200" spc="-48">
                <a:solidFill>
                  <a:srgbClr val="000000"/>
                </a:solidFill>
                <a:latin typeface="Arimo"/>
              </a:rPr>
              <a:t> i </a:t>
            </a:r>
            <a:r>
              <a:rPr lang="en-US" sz="1200" spc="-48" err="1">
                <a:solidFill>
                  <a:srgbClr val="000000"/>
                </a:solidFill>
                <a:latin typeface="Arimo"/>
              </a:rPr>
              <a:t>zajmowane</a:t>
            </a:r>
            <a:r>
              <a:rPr lang="en-US" sz="1200" spc="-48">
                <a:solidFill>
                  <a:srgbClr val="000000"/>
                </a:solidFill>
                <a:latin typeface="Arimo"/>
              </a:rPr>
              <a:t> </a:t>
            </a:r>
            <a:r>
              <a:rPr lang="en-US" sz="1200" spc="-48" err="1">
                <a:solidFill>
                  <a:srgbClr val="000000"/>
                </a:solidFill>
                <a:latin typeface="Arimo"/>
              </a:rPr>
              <a:t>stanowisko</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15. </a:t>
            </a:r>
            <a:r>
              <a:rPr lang="en-US" sz="1200" spc="-48">
                <a:solidFill>
                  <a:srgbClr val="000000"/>
                </a:solidFill>
                <a:latin typeface="Arimo Bold"/>
              </a:rPr>
              <a:t>„</a:t>
            </a:r>
            <a:r>
              <a:rPr lang="en-US" sz="1200" spc="-48" err="1">
                <a:solidFill>
                  <a:srgbClr val="000000"/>
                </a:solidFill>
                <a:latin typeface="Arimo Bold"/>
              </a:rPr>
              <a:t>Wolontariuszka</a:t>
            </a:r>
            <a:r>
              <a:rPr lang="en-US" sz="1200" spc="-48">
                <a:solidFill>
                  <a:srgbClr val="000000"/>
                </a:solidFill>
                <a:latin typeface="Arimo Bold"/>
              </a:rPr>
              <a:t>/ </a:t>
            </a:r>
            <a:r>
              <a:rPr lang="en-US" sz="1200" spc="-48" err="1">
                <a:solidFill>
                  <a:srgbClr val="000000"/>
                </a:solidFill>
                <a:latin typeface="Arimo Bold"/>
              </a:rPr>
              <a:t>wolontariusz</a:t>
            </a:r>
            <a:r>
              <a:rPr lang="en-US" sz="1200" spc="-48">
                <a:solidFill>
                  <a:srgbClr val="000000"/>
                </a:solidFill>
                <a:latin typeface="Arimo Bold"/>
              </a:rPr>
              <a:t>”</a:t>
            </a:r>
            <a:r>
              <a:rPr lang="en-US" sz="1200" spc="-48">
                <a:solidFill>
                  <a:srgbClr val="000000"/>
                </a:solidFill>
                <a:latin typeface="Arimo"/>
              </a:rPr>
              <a:t> - </a:t>
            </a:r>
            <a:r>
              <a:rPr lang="en-US" sz="1200" spc="-48" err="1">
                <a:solidFill>
                  <a:srgbClr val="000000"/>
                </a:solidFill>
                <a:latin typeface="Arimo"/>
              </a:rPr>
              <a:t>każda</a:t>
            </a:r>
            <a:r>
              <a:rPr lang="en-US" sz="1200" spc="-48">
                <a:solidFill>
                  <a:srgbClr val="000000"/>
                </a:solidFill>
                <a:latin typeface="Arimo"/>
              </a:rPr>
              <a:t>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fizyczna</a:t>
            </a:r>
            <a:r>
              <a:rPr lang="en-US" sz="1200" spc="-48">
                <a:solidFill>
                  <a:srgbClr val="000000"/>
                </a:solidFill>
                <a:latin typeface="Arimo"/>
              </a:rPr>
              <a:t> </a:t>
            </a:r>
            <a:r>
              <a:rPr lang="en-US" sz="1200" spc="-48" err="1">
                <a:solidFill>
                  <a:srgbClr val="000000"/>
                </a:solidFill>
                <a:latin typeface="Arimo"/>
              </a:rPr>
              <a:t>świadcząca</a:t>
            </a:r>
            <a:r>
              <a:rPr lang="en-US" sz="1200" spc="-48">
                <a:solidFill>
                  <a:srgbClr val="000000"/>
                </a:solidFill>
                <a:latin typeface="Arimo"/>
              </a:rPr>
              <a:t> </a:t>
            </a:r>
            <a:r>
              <a:rPr lang="en-US" sz="1200" spc="-48" err="1">
                <a:solidFill>
                  <a:srgbClr val="000000"/>
                </a:solidFill>
                <a:latin typeface="Arimo"/>
              </a:rPr>
              <a:t>powierzone</a:t>
            </a:r>
            <a:r>
              <a:rPr lang="en-US" sz="1200" spc="-48">
                <a:solidFill>
                  <a:srgbClr val="000000"/>
                </a:solidFill>
                <a:latin typeface="Arimo"/>
              </a:rPr>
              <a:t> </a:t>
            </a:r>
            <a:r>
              <a:rPr lang="en-US" sz="1200" spc="-48" err="1">
                <a:solidFill>
                  <a:srgbClr val="000000"/>
                </a:solidFill>
                <a:latin typeface="Arimo"/>
              </a:rPr>
              <a:t>czynności</a:t>
            </a:r>
            <a:r>
              <a:rPr lang="en-US" sz="1200" spc="-48">
                <a:solidFill>
                  <a:srgbClr val="000000"/>
                </a:solidFill>
                <a:latin typeface="Arimo"/>
              </a:rPr>
              <a:t> dla </a:t>
            </a:r>
            <a:r>
              <a:rPr lang="en-US" sz="1200" spc="-48" err="1">
                <a:solidFill>
                  <a:srgbClr val="000000"/>
                </a:solidFill>
                <a:latin typeface="Arimo"/>
              </a:rPr>
              <a:t>Fundacji</a:t>
            </a:r>
            <a:r>
              <a:rPr lang="en-US" sz="1200" spc="-48">
                <a:solidFill>
                  <a:srgbClr val="000000"/>
                </a:solidFill>
                <a:latin typeface="Arimo"/>
              </a:rPr>
              <a:t> „..............................................”  </a:t>
            </a:r>
            <a:r>
              <a:rPr lang="en-US" sz="1200" spc="-48" err="1">
                <a:solidFill>
                  <a:srgbClr val="000000"/>
                </a:solidFill>
                <a:latin typeface="Arimo"/>
              </a:rPr>
              <a:t>jako</a:t>
            </a:r>
            <a:r>
              <a:rPr lang="en-US" sz="1200" spc="-48">
                <a:solidFill>
                  <a:srgbClr val="000000"/>
                </a:solidFill>
                <a:latin typeface="Arimo"/>
              </a:rPr>
              <a:t> </a:t>
            </a:r>
            <a:r>
              <a:rPr lang="en-US" sz="1200" spc="-48" err="1">
                <a:solidFill>
                  <a:srgbClr val="000000"/>
                </a:solidFill>
                <a:latin typeface="Arimo"/>
              </a:rPr>
              <a:t>organizatorki</a:t>
            </a:r>
            <a:r>
              <a:rPr lang="en-US" sz="1200" spc="-48">
                <a:solidFill>
                  <a:srgbClr val="000000"/>
                </a:solidFill>
                <a:latin typeface="Arimo"/>
              </a:rPr>
              <a:t> </a:t>
            </a:r>
            <a:r>
              <a:rPr lang="en-US" sz="1200" spc="-48" err="1">
                <a:solidFill>
                  <a:srgbClr val="000000"/>
                </a:solidFill>
                <a:latin typeface="Arimo"/>
              </a:rPr>
              <a:t>wolontariatu</a:t>
            </a:r>
            <a:r>
              <a:rPr lang="en-US" sz="1200" spc="-48">
                <a:solidFill>
                  <a:srgbClr val="000000"/>
                </a:solidFill>
                <a:latin typeface="Arimo"/>
              </a:rPr>
              <a:t> </a:t>
            </a:r>
            <a:r>
              <a:rPr lang="en-US" sz="1200" spc="-48" err="1">
                <a:solidFill>
                  <a:srgbClr val="000000"/>
                </a:solidFill>
                <a:latin typeface="Arimo"/>
              </a:rPr>
              <a:t>zgodnie</a:t>
            </a:r>
            <a:r>
              <a:rPr lang="en-US" sz="1200" spc="-48">
                <a:solidFill>
                  <a:srgbClr val="000000"/>
                </a:solidFill>
                <a:latin typeface="Arimo"/>
              </a:rPr>
              <a:t> z art. 42 </a:t>
            </a:r>
            <a:r>
              <a:rPr lang="en-US" sz="1200" spc="-48" err="1">
                <a:solidFill>
                  <a:srgbClr val="000000"/>
                </a:solidFill>
                <a:latin typeface="Arimo"/>
              </a:rPr>
              <a:t>ust</a:t>
            </a:r>
            <a:r>
              <a:rPr lang="en-US" sz="1200" spc="-48">
                <a:solidFill>
                  <a:srgbClr val="000000"/>
                </a:solidFill>
                <a:latin typeface="Arimo"/>
              </a:rPr>
              <a:t>. 1 pkt 1 </a:t>
            </a:r>
            <a:r>
              <a:rPr lang="en-US" sz="1200" spc="-48" err="1">
                <a:solidFill>
                  <a:srgbClr val="000000"/>
                </a:solidFill>
                <a:latin typeface="Arimo"/>
              </a:rPr>
              <a:t>ustawy</a:t>
            </a:r>
            <a:r>
              <a:rPr lang="en-US" sz="1200" spc="-48">
                <a:solidFill>
                  <a:srgbClr val="000000"/>
                </a:solidFill>
                <a:latin typeface="Arimo"/>
              </a:rPr>
              <a:t> z </a:t>
            </a:r>
            <a:r>
              <a:rPr lang="en-US" sz="1200" spc="-48" err="1">
                <a:solidFill>
                  <a:srgbClr val="000000"/>
                </a:solidFill>
                <a:latin typeface="Arimo"/>
              </a:rPr>
              <a:t>dnia</a:t>
            </a:r>
            <a:r>
              <a:rPr lang="en-US" sz="1200" spc="-48">
                <a:solidFill>
                  <a:srgbClr val="000000"/>
                </a:solidFill>
                <a:latin typeface="Arimo"/>
              </a:rPr>
              <a:t> 24 </a:t>
            </a:r>
            <a:r>
              <a:rPr lang="en-US" sz="1200" spc="-48" err="1">
                <a:solidFill>
                  <a:srgbClr val="000000"/>
                </a:solidFill>
                <a:latin typeface="Arimo"/>
              </a:rPr>
              <a:t>kwietnia</a:t>
            </a:r>
            <a:r>
              <a:rPr lang="en-US" sz="1200" spc="-48">
                <a:solidFill>
                  <a:srgbClr val="000000"/>
                </a:solidFill>
                <a:latin typeface="Arimo"/>
              </a:rPr>
              <a:t> 2003 r. o </a:t>
            </a:r>
            <a:r>
              <a:rPr lang="en-US" sz="1200" spc="-48" err="1">
                <a:solidFill>
                  <a:srgbClr val="000000"/>
                </a:solidFill>
                <a:latin typeface="Arimo"/>
              </a:rPr>
              <a:t>działalności</a:t>
            </a:r>
            <a:r>
              <a:rPr lang="en-US" sz="1200" spc="-48">
                <a:solidFill>
                  <a:srgbClr val="000000"/>
                </a:solidFill>
                <a:latin typeface="Arimo"/>
              </a:rPr>
              <a:t> </a:t>
            </a:r>
            <a:r>
              <a:rPr lang="en-US" sz="1200" spc="-48" err="1">
                <a:solidFill>
                  <a:srgbClr val="000000"/>
                </a:solidFill>
                <a:latin typeface="Arimo"/>
              </a:rPr>
              <a:t>pożytku</a:t>
            </a:r>
            <a:r>
              <a:rPr lang="en-US" sz="1200" spc="-48">
                <a:solidFill>
                  <a:srgbClr val="000000"/>
                </a:solidFill>
                <a:latin typeface="Arimo"/>
              </a:rPr>
              <a:t> </a:t>
            </a:r>
            <a:r>
              <a:rPr lang="en-US" sz="1200" spc="-48" err="1">
                <a:solidFill>
                  <a:srgbClr val="000000"/>
                </a:solidFill>
                <a:latin typeface="Arimo"/>
              </a:rPr>
              <a:t>publicznego</a:t>
            </a:r>
            <a:r>
              <a:rPr lang="en-US" sz="1200" spc="-48">
                <a:solidFill>
                  <a:srgbClr val="000000"/>
                </a:solidFill>
                <a:latin typeface="Arimo"/>
              </a:rPr>
              <a:t> i o </a:t>
            </a:r>
            <a:r>
              <a:rPr lang="en-US" sz="1200" spc="-48" err="1">
                <a:solidFill>
                  <a:srgbClr val="000000"/>
                </a:solidFill>
                <a:latin typeface="Arimo"/>
              </a:rPr>
              <a:t>wolontariacie</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16. </a:t>
            </a:r>
            <a:r>
              <a:rPr lang="en-US" sz="1200" spc="-48" err="1">
                <a:solidFill>
                  <a:srgbClr val="000000"/>
                </a:solidFill>
                <a:latin typeface="Arimo Bold"/>
              </a:rPr>
              <a:t>Pracodawczyni</a:t>
            </a:r>
            <a:r>
              <a:rPr lang="en-US" sz="1200" spc="-48">
                <a:solidFill>
                  <a:srgbClr val="000000"/>
                </a:solidFill>
                <a:latin typeface="Arimo Bold"/>
              </a:rPr>
              <a:t>/ </a:t>
            </a:r>
            <a:r>
              <a:rPr lang="en-US" sz="1200" spc="-48" err="1">
                <a:solidFill>
                  <a:srgbClr val="000000"/>
                </a:solidFill>
                <a:latin typeface="Arimo Bold"/>
              </a:rPr>
              <a:t>zleceniodawczyni</a:t>
            </a:r>
            <a:r>
              <a:rPr lang="en-US" sz="1200" spc="-48">
                <a:solidFill>
                  <a:srgbClr val="000000"/>
                </a:solidFill>
                <a:latin typeface="Arimo Bold"/>
              </a:rPr>
              <a:t>/ </a:t>
            </a:r>
            <a:r>
              <a:rPr lang="en-US" sz="1200" spc="-48" err="1">
                <a:solidFill>
                  <a:srgbClr val="000000"/>
                </a:solidFill>
                <a:latin typeface="Arimo Bold"/>
              </a:rPr>
              <a:t>organizatorka</a:t>
            </a:r>
            <a:r>
              <a:rPr lang="en-US" sz="1200" spc="-48">
                <a:solidFill>
                  <a:srgbClr val="000000"/>
                </a:solidFill>
                <a:latin typeface="Arimo Bold"/>
              </a:rPr>
              <a:t> </a:t>
            </a:r>
            <a:r>
              <a:rPr lang="en-US" sz="1200" spc="-48" err="1">
                <a:solidFill>
                  <a:srgbClr val="000000"/>
                </a:solidFill>
                <a:latin typeface="Arimo Bold"/>
              </a:rPr>
              <a:t>wolontariatu</a:t>
            </a:r>
            <a:r>
              <a:rPr lang="en-US" sz="1200" spc="-48">
                <a:solidFill>
                  <a:srgbClr val="000000"/>
                </a:solidFill>
                <a:latin typeface="Arimo"/>
              </a:rPr>
              <a:t> – </a:t>
            </a:r>
            <a:r>
              <a:rPr lang="en-US" sz="1200" spc="-48" err="1">
                <a:solidFill>
                  <a:srgbClr val="000000"/>
                </a:solidFill>
                <a:latin typeface="Arimo"/>
              </a:rPr>
              <a:t>Fundacja</a:t>
            </a:r>
            <a:r>
              <a:rPr lang="en-US" sz="1200" spc="-48">
                <a:solidFill>
                  <a:srgbClr val="000000"/>
                </a:solidFill>
                <a:latin typeface="Arimo"/>
              </a:rPr>
              <a:t> „..............................................”, </a:t>
            </a:r>
            <a:r>
              <a:rPr lang="pl-PL" sz="1200" spc="-48">
                <a:solidFill>
                  <a:srgbClr val="000000"/>
                </a:solidFill>
                <a:latin typeface="Arimo"/>
              </a:rPr>
              <a:t> </a:t>
            </a:r>
            <a:r>
              <a:rPr lang="en-US" sz="1200" spc="-48" err="1">
                <a:solidFill>
                  <a:srgbClr val="000000"/>
                </a:solidFill>
                <a:latin typeface="Arimo"/>
              </a:rPr>
              <a:t>zwana</a:t>
            </a:r>
            <a:r>
              <a:rPr lang="en-US" sz="1200" spc="-48">
                <a:solidFill>
                  <a:srgbClr val="000000"/>
                </a:solidFill>
                <a:latin typeface="Arimo"/>
              </a:rPr>
              <a:t> </a:t>
            </a:r>
            <a:r>
              <a:rPr lang="en-US" sz="1200" spc="-48" err="1">
                <a:solidFill>
                  <a:srgbClr val="000000"/>
                </a:solidFill>
                <a:latin typeface="Arimo"/>
              </a:rPr>
              <a:t>również</a:t>
            </a:r>
            <a:r>
              <a:rPr lang="en-US" sz="1200" spc="-48">
                <a:solidFill>
                  <a:srgbClr val="000000"/>
                </a:solidFill>
                <a:latin typeface="Arimo"/>
              </a:rPr>
              <a:t> </a:t>
            </a:r>
            <a:r>
              <a:rPr lang="en-US" sz="1200" spc="-48" err="1">
                <a:solidFill>
                  <a:srgbClr val="000000"/>
                </a:solidFill>
                <a:latin typeface="Arimo"/>
              </a:rPr>
              <a:t>Fundacją</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89</a:t>
            </a:r>
          </a:p>
        </p:txBody>
      </p:sp>
      <p:sp>
        <p:nvSpPr>
          <p:cNvPr id="16" name="TextBox 16"/>
          <p:cNvSpPr txBox="1"/>
          <p:nvPr/>
        </p:nvSpPr>
        <p:spPr>
          <a:xfrm>
            <a:off x="4311650" y="41275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7" name="TextBox 17"/>
          <p:cNvSpPr txBox="1"/>
          <p:nvPr/>
        </p:nvSpPr>
        <p:spPr>
          <a:xfrm>
            <a:off x="2635250" y="58801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8" name="TextBox 18"/>
          <p:cNvSpPr txBox="1"/>
          <p:nvPr/>
        </p:nvSpPr>
        <p:spPr>
          <a:xfrm>
            <a:off x="3244850" y="64135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9" name="TextBox 19"/>
          <p:cNvSpPr txBox="1"/>
          <p:nvPr/>
        </p:nvSpPr>
        <p:spPr>
          <a:xfrm>
            <a:off x="3016250" y="70993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0" name="TextBox 20"/>
          <p:cNvSpPr txBox="1"/>
          <p:nvPr/>
        </p:nvSpPr>
        <p:spPr>
          <a:xfrm>
            <a:off x="2406650" y="78613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nvGrpSpPr>
          <p:cNvPr id="21" name="Grupa 20">
            <a:extLst>
              <a:ext uri="{FF2B5EF4-FFF2-40B4-BE49-F238E27FC236}">
                <a16:creationId xmlns:a16="http://schemas.microsoft.com/office/drawing/2014/main" id="{302B3303-8985-2C1E-1293-2A3A47C86307}"/>
              </a:ext>
            </a:extLst>
          </p:cNvPr>
          <p:cNvGrpSpPr/>
          <p:nvPr/>
        </p:nvGrpSpPr>
        <p:grpSpPr>
          <a:xfrm>
            <a:off x="569522" y="9458777"/>
            <a:ext cx="1491402" cy="191168"/>
            <a:chOff x="569522" y="9458777"/>
            <a:chExt cx="1491402" cy="191168"/>
          </a:xfrm>
        </p:grpSpPr>
        <p:sp>
          <p:nvSpPr>
            <p:cNvPr id="22" name="TextBox 39">
              <a:extLst>
                <a:ext uri="{FF2B5EF4-FFF2-40B4-BE49-F238E27FC236}">
                  <a16:creationId xmlns:a16="http://schemas.microsoft.com/office/drawing/2014/main" id="{CB1B1C89-E7CD-8886-0F02-B1BCE5F5421A}"/>
                </a:ext>
              </a:extLst>
            </p:cNvPr>
            <p:cNvSpPr txBox="1"/>
            <p:nvPr/>
          </p:nvSpPr>
          <p:spPr>
            <a:xfrm>
              <a:off x="668688" y="9508944"/>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pl-PL" sz="875">
                  <a:solidFill>
                    <a:srgbClr val="34414A"/>
                  </a:solidFill>
                  <a:latin typeface="Arimo"/>
                </a:rPr>
                <a:t>Fundacji</a:t>
              </a:r>
              <a:endParaRPr lang="en-US" sz="875">
                <a:solidFill>
                  <a:srgbClr val="34414A"/>
                </a:solidFill>
                <a:latin typeface="Arimo"/>
              </a:endParaRPr>
            </a:p>
          </p:txBody>
        </p:sp>
        <p:sp>
          <p:nvSpPr>
            <p:cNvPr id="23" name="TextBox 40">
              <a:extLst>
                <a:ext uri="{FF2B5EF4-FFF2-40B4-BE49-F238E27FC236}">
                  <a16:creationId xmlns:a16="http://schemas.microsoft.com/office/drawing/2014/main" id="{4CDE80BA-D200-4E79-ADCD-C4FA8B088541}"/>
                </a:ext>
              </a:extLst>
            </p:cNvPr>
            <p:cNvSpPr txBox="1"/>
            <p:nvPr/>
          </p:nvSpPr>
          <p:spPr>
            <a:xfrm>
              <a:off x="569522" y="9458777"/>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730733" y="1477552"/>
            <a:ext cx="6181606" cy="923925"/>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II</a:t>
            </a:r>
          </a:p>
          <a:p>
            <a:pPr algn="ctr">
              <a:lnSpc>
                <a:spcPts val="1439"/>
              </a:lnSpc>
            </a:pPr>
            <a:r>
              <a:rPr lang="en-US" sz="1200" spc="-48">
                <a:solidFill>
                  <a:srgbClr val="000000"/>
                </a:solidFill>
                <a:latin typeface="Arimo Bold"/>
              </a:rPr>
              <a:t>PRAWA I OBOWIĄZKI FUNDACJI</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3</a:t>
            </a:r>
          </a:p>
          <a:p>
            <a:pPr algn="ctr">
              <a:lnSpc>
                <a:spcPts val="1439"/>
              </a:lnSpc>
              <a:spcBef>
                <a:spcPct val="0"/>
              </a:spcBef>
            </a:pPr>
            <a:r>
              <a:rPr lang="en-US" sz="1200" spc="-48">
                <a:solidFill>
                  <a:srgbClr val="000000"/>
                </a:solidFill>
                <a:latin typeface="Arimo Bold"/>
              </a:rPr>
              <a:t>Prawa i obowiązki Fundacji jako pracodawczyni/zleceniodawczyni/organizatorki wolontariatu</a:t>
            </a:r>
          </a:p>
        </p:txBody>
      </p:sp>
      <p:sp>
        <p:nvSpPr>
          <p:cNvPr id="15" name="TextBox 15"/>
          <p:cNvSpPr txBox="1"/>
          <p:nvPr/>
        </p:nvSpPr>
        <p:spPr>
          <a:xfrm>
            <a:off x="536257" y="2514387"/>
            <a:ext cx="6487486" cy="418147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1. Fundacja prowadzi aktywne działania mające na celu przeciwdziałanie zjawiskom niepożądanym        w zatrudnieniu, zleceniu bądź w wykonywaniu świadczeń wolontariatu, oraz podejmuje właściwe działania na wypadek prawdopodobieństwa wystąpienia ww. zjawisk.</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2. Fundacja jest odpowiedzialna za utrzymywanie i kształtowanie właściwych relacji w miejscu pracy/zaangażowania, opartych na zasadzie wzajemnego szacunku oraz niedopuszczania do naruszenia dóbr osobistych i godności osób pracujących/ realizujących zlecenie/ wolontariat.</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3. Fundacja jest zobowiązana zapoznać osoby pracujące/ wykonujące zlecenie/ wolontariat z Procedurą oraz w przypadku zatrudnienia osób na podstawie KP - z tekstem przepisów dotyczących równego traktowania w zatrudnieniu w formie wyciągu z Kodeksu pracy, który stanowi Załącznik nr 1 do Procedury oraz poinformować ich o obowiązku przestrzegania zawartych tam postanowień.</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Fundacja jest zobowiązana podjąć działania opisane w Procedurze w każdym przypadku dokonania Zawiadomienia, a także w przypadku informacji o zaistnieniu zjawiska niepożądanego                                w zatrudnieniu/zleceniu bądź zaangażowaniu wolontaryjnym, nawet pomimo, iż nie wpłynęło Zawiadomienie.</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6" name="TextBox 16"/>
          <p:cNvSpPr txBox="1"/>
          <p:nvPr/>
        </p:nvSpPr>
        <p:spPr>
          <a:xfrm>
            <a:off x="2723856" y="5912986"/>
            <a:ext cx="211228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4</a:t>
            </a:r>
          </a:p>
          <a:p>
            <a:pPr algn="ctr">
              <a:lnSpc>
                <a:spcPts val="1439"/>
              </a:lnSpc>
              <a:spcBef>
                <a:spcPct val="0"/>
              </a:spcBef>
            </a:pPr>
            <a:r>
              <a:rPr lang="en-US" sz="1200" spc="-48">
                <a:solidFill>
                  <a:srgbClr val="000000"/>
                </a:solidFill>
                <a:latin typeface="Arimo Bold"/>
              </a:rPr>
              <a:t>Działania prewencyjne Fundacji</a:t>
            </a:r>
          </a:p>
        </p:txBody>
      </p:sp>
      <p:sp>
        <p:nvSpPr>
          <p:cNvPr id="17" name="TextBox 17"/>
          <p:cNvSpPr txBox="1"/>
          <p:nvPr/>
        </p:nvSpPr>
        <p:spPr>
          <a:xfrm>
            <a:off x="536257" y="6465436"/>
            <a:ext cx="6487486"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 Fundacja jako pracodawczyni/ zleceniodawczyni/ organizatorka wolontariatu, podejmuje działania prewencyjne mające na celu przeciwdziałanie zjawiskom niepożądanym                                                       w zatrudnieniu/zleceniu/zaangażowaniu wolontaryjnym polegające w szczególności na:</a:t>
            </a:r>
          </a:p>
        </p:txBody>
      </p:sp>
      <p:sp>
        <p:nvSpPr>
          <p:cNvPr id="18" name="TextBox 18"/>
          <p:cNvSpPr txBox="1"/>
          <p:nvPr/>
        </p:nvSpPr>
        <p:spPr>
          <a:xfrm>
            <a:off x="971990" y="7008361"/>
            <a:ext cx="6051753" cy="255270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err="1">
                <a:solidFill>
                  <a:srgbClr val="000000"/>
                </a:solidFill>
                <a:latin typeface="Arimo"/>
              </a:rPr>
              <a:t>zamieszczeniu</a:t>
            </a:r>
            <a:r>
              <a:rPr lang="en-US" sz="1200" spc="-48">
                <a:solidFill>
                  <a:srgbClr val="000000"/>
                </a:solidFill>
                <a:latin typeface="Arimo"/>
              </a:rPr>
              <a:t> w </a:t>
            </a:r>
            <a:r>
              <a:rPr lang="en-US" sz="1200" spc="-48" err="1">
                <a:solidFill>
                  <a:srgbClr val="000000"/>
                </a:solidFill>
                <a:latin typeface="Arimo"/>
              </a:rPr>
              <a:t>kanałach</a:t>
            </a:r>
            <a:r>
              <a:rPr lang="en-US" sz="1200" spc="-48">
                <a:solidFill>
                  <a:srgbClr val="000000"/>
                </a:solidFill>
                <a:latin typeface="Arimo"/>
              </a:rPr>
              <a:t> komunikacji </a:t>
            </a:r>
            <a:r>
              <a:rPr lang="en-US" sz="1200" spc="-48" err="1">
                <a:solidFill>
                  <a:srgbClr val="000000"/>
                </a:solidFill>
                <a:latin typeface="Arimo"/>
              </a:rPr>
              <a:t>wykorzystywanych</a:t>
            </a:r>
            <a:r>
              <a:rPr lang="en-US" sz="1200" spc="-48">
                <a:solidFill>
                  <a:srgbClr val="000000"/>
                </a:solidFill>
                <a:latin typeface="Arimo"/>
              </a:rPr>
              <a:t> w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aktualnej</a:t>
            </a:r>
            <a:r>
              <a:rPr lang="en-US" sz="1200" spc="-48">
                <a:solidFill>
                  <a:srgbClr val="000000"/>
                </a:solidFill>
                <a:latin typeface="Arimo"/>
              </a:rPr>
              <a:t> </a:t>
            </a:r>
            <a:r>
              <a:rPr lang="en-US" sz="1200" spc="-48" err="1">
                <a:solidFill>
                  <a:srgbClr val="000000"/>
                </a:solidFill>
                <a:latin typeface="Arimo"/>
              </a:rPr>
              <a:t>treści</a:t>
            </a:r>
            <a:r>
              <a:rPr lang="en-US" sz="1200" spc="-48">
                <a:solidFill>
                  <a:srgbClr val="000000"/>
                </a:solidFill>
                <a:latin typeface="Arimo"/>
              </a:rPr>
              <a:t> </a:t>
            </a:r>
            <a:r>
              <a:rPr lang="en-US" sz="1200" spc="-48" err="1">
                <a:solidFill>
                  <a:srgbClr val="000000"/>
                </a:solidFill>
                <a:latin typeface="Arimo"/>
              </a:rPr>
              <a:t>Procedury</a:t>
            </a:r>
            <a:r>
              <a:rPr lang="en-US" sz="1200" spc="-48">
                <a:solidFill>
                  <a:srgbClr val="000000"/>
                </a:solidFill>
                <a:latin typeface="Arimo"/>
              </a:rPr>
              <a:t> </a:t>
            </a:r>
            <a:r>
              <a:rPr lang="en-US" sz="1200" spc="-48" err="1">
                <a:solidFill>
                  <a:srgbClr val="000000"/>
                </a:solidFill>
                <a:latin typeface="Arimo"/>
              </a:rPr>
              <a:t>wraz</a:t>
            </a:r>
            <a:r>
              <a:rPr lang="en-US" sz="1200" spc="-48">
                <a:solidFill>
                  <a:srgbClr val="000000"/>
                </a:solidFill>
                <a:latin typeface="Arimo"/>
              </a:rPr>
              <a:t> z </a:t>
            </a:r>
            <a:r>
              <a:rPr lang="en-US" sz="1200" spc="-48" err="1">
                <a:solidFill>
                  <a:srgbClr val="000000"/>
                </a:solidFill>
                <a:latin typeface="Arimo"/>
              </a:rPr>
              <a:t>tekstem</a:t>
            </a:r>
            <a:r>
              <a:rPr lang="en-US" sz="1200" spc="-48">
                <a:solidFill>
                  <a:srgbClr val="000000"/>
                </a:solidFill>
                <a:latin typeface="Arimo"/>
              </a:rPr>
              <a:t> </a:t>
            </a:r>
            <a:r>
              <a:rPr lang="en-US" sz="1200" spc="-48" err="1">
                <a:solidFill>
                  <a:srgbClr val="000000"/>
                </a:solidFill>
                <a:latin typeface="Arimo"/>
              </a:rPr>
              <a:t>przepisów</a:t>
            </a:r>
            <a:r>
              <a:rPr lang="en-US" sz="1200" spc="-48">
                <a:solidFill>
                  <a:srgbClr val="000000"/>
                </a:solidFill>
                <a:latin typeface="Arimo"/>
              </a:rPr>
              <a:t> </a:t>
            </a:r>
            <a:r>
              <a:rPr lang="en-US" sz="1200" spc="-48" err="1">
                <a:solidFill>
                  <a:srgbClr val="000000"/>
                </a:solidFill>
                <a:latin typeface="Arimo"/>
              </a:rPr>
              <a:t>dotyczących</a:t>
            </a:r>
            <a:r>
              <a:rPr lang="en-US" sz="1200" spc="-48">
                <a:solidFill>
                  <a:srgbClr val="000000"/>
                </a:solidFill>
                <a:latin typeface="Arimo"/>
              </a:rPr>
              <a:t> </a:t>
            </a:r>
            <a:r>
              <a:rPr lang="en-US" sz="1200" spc="-48" err="1">
                <a:solidFill>
                  <a:srgbClr val="000000"/>
                </a:solidFill>
                <a:latin typeface="Arimo"/>
              </a:rPr>
              <a:t>równego</a:t>
            </a:r>
            <a:r>
              <a:rPr lang="en-US" sz="1200" spc="-48">
                <a:solidFill>
                  <a:srgbClr val="000000"/>
                </a:solidFill>
                <a:latin typeface="Arimo"/>
              </a:rPr>
              <a:t> </a:t>
            </a:r>
            <a:r>
              <a:rPr lang="en-US" sz="1200" spc="-48" err="1">
                <a:solidFill>
                  <a:srgbClr val="000000"/>
                </a:solidFill>
                <a:latin typeface="Arimo"/>
              </a:rPr>
              <a:t>traktowania</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w </a:t>
            </a:r>
            <a:r>
              <a:rPr lang="en-US" sz="1200" spc="-48" err="1">
                <a:solidFill>
                  <a:srgbClr val="000000"/>
                </a:solidFill>
                <a:latin typeface="Arimo"/>
              </a:rPr>
              <a:t>formie</a:t>
            </a:r>
            <a:r>
              <a:rPr lang="en-US" sz="1200" spc="-48">
                <a:solidFill>
                  <a:srgbClr val="000000"/>
                </a:solidFill>
                <a:latin typeface="Arimo"/>
              </a:rPr>
              <a:t> </a:t>
            </a:r>
            <a:r>
              <a:rPr lang="en-US" sz="1200" spc="-48" err="1">
                <a:solidFill>
                  <a:srgbClr val="000000"/>
                </a:solidFill>
                <a:latin typeface="Arimo"/>
              </a:rPr>
              <a:t>wyciągu</a:t>
            </a:r>
            <a:r>
              <a:rPr lang="en-US" sz="1200" spc="-48">
                <a:solidFill>
                  <a:srgbClr val="000000"/>
                </a:solidFill>
                <a:latin typeface="Arimo"/>
              </a:rPr>
              <a:t>         z </a:t>
            </a:r>
            <a:r>
              <a:rPr lang="en-US" sz="1200" spc="-48" err="1">
                <a:solidFill>
                  <a:srgbClr val="000000"/>
                </a:solidFill>
                <a:latin typeface="Arimo"/>
              </a:rPr>
              <a:t>Kodeksu</a:t>
            </a:r>
            <a:r>
              <a:rPr lang="en-US" sz="1200" spc="-48">
                <a:solidFill>
                  <a:srgbClr val="000000"/>
                </a:solidFill>
                <a:latin typeface="Arimo"/>
              </a:rPr>
              <a:t> pracy, </a:t>
            </a:r>
            <a:r>
              <a:rPr lang="en-US" sz="1200" spc="-48" err="1">
                <a:solidFill>
                  <a:srgbClr val="000000"/>
                </a:solidFill>
                <a:latin typeface="Arimo"/>
              </a:rPr>
              <a:t>który</a:t>
            </a:r>
            <a:r>
              <a:rPr lang="en-US" sz="1200" spc="-48">
                <a:solidFill>
                  <a:srgbClr val="000000"/>
                </a:solidFill>
                <a:latin typeface="Arimo"/>
              </a:rPr>
              <a:t> </a:t>
            </a:r>
            <a:r>
              <a:rPr lang="en-US" sz="1200" spc="-48" err="1">
                <a:solidFill>
                  <a:srgbClr val="000000"/>
                </a:solidFill>
                <a:latin typeface="Arimo"/>
              </a:rPr>
              <a:t>stanowi</a:t>
            </a:r>
            <a:r>
              <a:rPr lang="en-US" sz="1200" spc="-48">
                <a:solidFill>
                  <a:srgbClr val="000000"/>
                </a:solidFill>
                <a:latin typeface="Arimo"/>
              </a:rPr>
              <a:t> </a:t>
            </a:r>
            <a:r>
              <a:rPr lang="en-US" sz="1200" spc="-48" err="1">
                <a:solidFill>
                  <a:srgbClr val="000000"/>
                </a:solidFill>
                <a:latin typeface="Arimo"/>
              </a:rPr>
              <a:t>Załącznik</a:t>
            </a:r>
            <a:r>
              <a:rPr lang="en-US" sz="1200" spc="-48">
                <a:solidFill>
                  <a:srgbClr val="000000"/>
                </a:solidFill>
                <a:latin typeface="Arimo"/>
              </a:rPr>
              <a:t> nr 1 do </a:t>
            </a:r>
            <a:r>
              <a:rPr lang="en-US" sz="1200" spc="-48" err="1">
                <a:solidFill>
                  <a:srgbClr val="000000"/>
                </a:solidFill>
                <a:latin typeface="Arimo"/>
              </a:rPr>
              <a:t>Procedury</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err="1">
                <a:solidFill>
                  <a:srgbClr val="000000"/>
                </a:solidFill>
                <a:latin typeface="Arimo"/>
              </a:rPr>
              <a:t>obligatoryjnym</a:t>
            </a:r>
            <a:r>
              <a:rPr lang="en-US" sz="1200" spc="-48">
                <a:solidFill>
                  <a:srgbClr val="000000"/>
                </a:solidFill>
                <a:latin typeface="Arimo"/>
              </a:rPr>
              <a:t> </a:t>
            </a:r>
            <a:r>
              <a:rPr lang="en-US" sz="1200" spc="-48" err="1">
                <a:solidFill>
                  <a:srgbClr val="000000"/>
                </a:solidFill>
                <a:latin typeface="Arimo"/>
              </a:rPr>
              <a:t>przeszkoleniu</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zatrudnionych</a:t>
            </a:r>
            <a:r>
              <a:rPr lang="en-US" sz="1200" spc="-48">
                <a:solidFill>
                  <a:srgbClr val="000000"/>
                </a:solidFill>
                <a:latin typeface="Arimo"/>
              </a:rPr>
              <a:t> w </a:t>
            </a:r>
            <a:r>
              <a:rPr lang="en-US" sz="1200" spc="-48" err="1">
                <a:solidFill>
                  <a:srgbClr val="000000"/>
                </a:solidFill>
                <a:latin typeface="Arimo"/>
              </a:rPr>
              <a:t>ramach</a:t>
            </a:r>
            <a:r>
              <a:rPr lang="en-US" sz="1200" spc="-48">
                <a:solidFill>
                  <a:srgbClr val="000000"/>
                </a:solidFill>
                <a:latin typeface="Arimo"/>
              </a:rPr>
              <a:t> </a:t>
            </a:r>
            <a:r>
              <a:rPr lang="en-US" sz="1200" spc="-48" err="1">
                <a:solidFill>
                  <a:srgbClr val="000000"/>
                </a:solidFill>
                <a:latin typeface="Arimo"/>
              </a:rPr>
              <a:t>umowy</a:t>
            </a:r>
            <a:r>
              <a:rPr lang="en-US" sz="1200" spc="-48">
                <a:solidFill>
                  <a:srgbClr val="000000"/>
                </a:solidFill>
                <a:latin typeface="Arimo"/>
              </a:rPr>
              <a:t> o </a:t>
            </a:r>
            <a:r>
              <a:rPr lang="en-US" sz="1200" spc="-48" err="1">
                <a:solidFill>
                  <a:srgbClr val="000000"/>
                </a:solidFill>
                <a:latin typeface="Arimo"/>
              </a:rPr>
              <a:t>pracę</a:t>
            </a:r>
            <a:r>
              <a:rPr lang="en-US" sz="1200" spc="-48">
                <a:solidFill>
                  <a:srgbClr val="000000"/>
                </a:solidFill>
                <a:latin typeface="Arimo"/>
              </a:rPr>
              <a:t>, z </a:t>
            </a:r>
            <a:r>
              <a:rPr lang="en-US" sz="1200" spc="-48" err="1">
                <a:solidFill>
                  <a:srgbClr val="000000"/>
                </a:solidFill>
                <a:latin typeface="Arimo"/>
              </a:rPr>
              <a:t>zakresu</a:t>
            </a:r>
            <a:r>
              <a:rPr lang="en-US" sz="1200" spc="-48">
                <a:solidFill>
                  <a:srgbClr val="000000"/>
                </a:solidFill>
                <a:latin typeface="Arimo"/>
              </a:rPr>
              <a:t> </a:t>
            </a:r>
            <a:r>
              <a:rPr lang="en-US" sz="1200" spc="-48" err="1">
                <a:solidFill>
                  <a:srgbClr val="000000"/>
                </a:solidFill>
                <a:latin typeface="Arimo"/>
              </a:rPr>
              <a:t>problematyki</a:t>
            </a:r>
            <a:r>
              <a:rPr lang="en-US" sz="1200" spc="-48">
                <a:solidFill>
                  <a:srgbClr val="000000"/>
                </a:solidFill>
                <a:latin typeface="Arimo"/>
              </a:rPr>
              <a:t> </a:t>
            </a:r>
            <a:r>
              <a:rPr lang="en-US" sz="1200" spc="-48" err="1">
                <a:solidFill>
                  <a:srgbClr val="000000"/>
                </a:solidFill>
                <a:latin typeface="Arimo"/>
              </a:rPr>
              <a:t>przeciwdziałania</a:t>
            </a:r>
            <a:r>
              <a:rPr lang="en-US" sz="1200" spc="-48">
                <a:solidFill>
                  <a:srgbClr val="000000"/>
                </a:solidFill>
                <a:latin typeface="Arimo"/>
              </a:rPr>
              <a:t> </a:t>
            </a:r>
            <a:r>
              <a:rPr lang="en-US" sz="1200" spc="-48" err="1">
                <a:solidFill>
                  <a:srgbClr val="000000"/>
                </a:solidFill>
                <a:latin typeface="Arimo"/>
              </a:rPr>
              <a:t>zjawiskom</a:t>
            </a:r>
            <a:r>
              <a:rPr lang="en-US" sz="1200" spc="-48">
                <a:solidFill>
                  <a:srgbClr val="000000"/>
                </a:solidFill>
                <a:latin typeface="Arimo"/>
              </a:rPr>
              <a:t> </a:t>
            </a:r>
            <a:r>
              <a:rPr lang="en-US" sz="1200" spc="-48" err="1">
                <a:solidFill>
                  <a:srgbClr val="000000"/>
                </a:solidFill>
                <a:latin typeface="Arimo"/>
              </a:rPr>
              <a:t>niepożądanym</a:t>
            </a:r>
            <a:r>
              <a:rPr lang="en-US" sz="1200" spc="-48">
                <a:solidFill>
                  <a:srgbClr val="000000"/>
                </a:solidFill>
                <a:latin typeface="Arimo"/>
              </a:rPr>
              <a:t> w </a:t>
            </a:r>
            <a:r>
              <a:rPr lang="en-US" sz="1200" spc="-48" err="1">
                <a:solidFill>
                  <a:srgbClr val="000000"/>
                </a:solidFill>
                <a:latin typeface="Arimo"/>
              </a:rPr>
              <a:t>zatrudnieniu</a:t>
            </a:r>
            <a:r>
              <a:rPr lang="en-US" sz="1200" spc="-48">
                <a:solidFill>
                  <a:srgbClr val="000000"/>
                </a:solidFill>
                <a:latin typeface="Arimo"/>
              </a:rPr>
              <a:t> i </a:t>
            </a:r>
            <a:r>
              <a:rPr lang="en-US" sz="1200" spc="-48" err="1">
                <a:solidFill>
                  <a:srgbClr val="000000"/>
                </a:solidFill>
                <a:latin typeface="Arimo"/>
              </a:rPr>
              <a:t>zaznajomieniu</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z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niniejszej</a:t>
            </a:r>
            <a:r>
              <a:rPr lang="en-US" sz="1200" spc="-48">
                <a:solidFill>
                  <a:srgbClr val="000000"/>
                </a:solidFill>
                <a:latin typeface="Arimo"/>
              </a:rPr>
              <a:t> </a:t>
            </a:r>
            <a:r>
              <a:rPr lang="en-US" sz="1200" spc="-48" err="1">
                <a:solidFill>
                  <a:srgbClr val="000000"/>
                </a:solidFill>
                <a:latin typeface="Arimo"/>
              </a:rPr>
              <a:t>Procedury</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err="1">
                <a:solidFill>
                  <a:srgbClr val="000000"/>
                </a:solidFill>
                <a:latin typeface="Arimo"/>
              </a:rPr>
              <a:t>zaznajomieniu</a:t>
            </a:r>
            <a:r>
              <a:rPr lang="en-US" sz="1200" spc="-48">
                <a:solidFill>
                  <a:srgbClr val="000000"/>
                </a:solidFill>
                <a:latin typeface="Arimo"/>
              </a:rPr>
              <a:t> </a:t>
            </a:r>
            <a:r>
              <a:rPr lang="en-US" sz="1200" spc="-48" err="1">
                <a:solidFill>
                  <a:srgbClr val="000000"/>
                </a:solidFill>
                <a:latin typeface="Arimo"/>
              </a:rPr>
              <a:t>zleceniobiorczyń</a:t>
            </a:r>
            <a:r>
              <a:rPr lang="en-US" sz="1200" spc="-48">
                <a:solidFill>
                  <a:srgbClr val="000000"/>
                </a:solidFill>
                <a:latin typeface="Arimo"/>
              </a:rPr>
              <a:t>/</a:t>
            </a:r>
            <a:r>
              <a:rPr lang="en-US" sz="1200" spc="-48" err="1">
                <a:solidFill>
                  <a:srgbClr val="000000"/>
                </a:solidFill>
                <a:latin typeface="Arimo"/>
              </a:rPr>
              <a:t>ów</a:t>
            </a:r>
            <a:r>
              <a:rPr lang="en-US" sz="1200" spc="-48">
                <a:solidFill>
                  <a:srgbClr val="000000"/>
                </a:solidFill>
                <a:latin typeface="Arimo"/>
              </a:rPr>
              <a:t> i </a:t>
            </a:r>
            <a:r>
              <a:rPr lang="en-US" sz="1200" spc="-48" err="1">
                <a:solidFill>
                  <a:srgbClr val="000000"/>
                </a:solidFill>
                <a:latin typeface="Arimo"/>
              </a:rPr>
              <a:t>wolontariuszek</a:t>
            </a:r>
            <a:r>
              <a:rPr lang="en-US" sz="1200" spc="-48">
                <a:solidFill>
                  <a:srgbClr val="000000"/>
                </a:solidFill>
                <a:latin typeface="Arimo"/>
              </a:rPr>
              <a:t>/y z </a:t>
            </a:r>
            <a:r>
              <a:rPr lang="en-US" sz="1200" spc="-48" err="1">
                <a:solidFill>
                  <a:srgbClr val="000000"/>
                </a:solidFill>
                <a:latin typeface="Arimo"/>
              </a:rPr>
              <a:t>zasadami</a:t>
            </a:r>
            <a:r>
              <a:rPr lang="en-US" sz="1200" spc="-48">
                <a:solidFill>
                  <a:srgbClr val="000000"/>
                </a:solidFill>
                <a:latin typeface="Arimo"/>
              </a:rPr>
              <a:t> </a:t>
            </a:r>
            <a:r>
              <a:rPr lang="en-US" sz="1200" spc="-48" err="1">
                <a:solidFill>
                  <a:srgbClr val="000000"/>
                </a:solidFill>
                <a:latin typeface="Arimo"/>
              </a:rPr>
              <a:t>niniejszej</a:t>
            </a:r>
            <a:r>
              <a:rPr lang="en-US" sz="1200" spc="-48">
                <a:solidFill>
                  <a:srgbClr val="000000"/>
                </a:solidFill>
                <a:latin typeface="Arimo"/>
              </a:rPr>
              <a:t> </a:t>
            </a:r>
            <a:r>
              <a:rPr lang="en-US" sz="1200" spc="-48" err="1">
                <a:solidFill>
                  <a:srgbClr val="000000"/>
                </a:solidFill>
                <a:latin typeface="Arimo"/>
              </a:rPr>
              <a:t>Procedury</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pPr>
            <a:r>
              <a:rPr lang="en-US" sz="1200" spc="-48" err="1">
                <a:solidFill>
                  <a:srgbClr val="000000"/>
                </a:solidFill>
                <a:latin typeface="Arimo"/>
              </a:rPr>
              <a:t>udostępnianiu</a:t>
            </a:r>
            <a:r>
              <a:rPr lang="en-US" sz="1200" spc="-48">
                <a:solidFill>
                  <a:srgbClr val="000000"/>
                </a:solidFill>
                <a:latin typeface="Arimo"/>
              </a:rPr>
              <a:t> </a:t>
            </a:r>
            <a:r>
              <a:rPr lang="en-US" sz="1200" spc="-48" err="1">
                <a:solidFill>
                  <a:srgbClr val="000000"/>
                </a:solidFill>
                <a:latin typeface="Arimo"/>
              </a:rPr>
              <a:t>osobom</a:t>
            </a:r>
            <a:r>
              <a:rPr lang="en-US" sz="1200" spc="-48">
                <a:solidFill>
                  <a:srgbClr val="000000"/>
                </a:solidFill>
                <a:latin typeface="Arimo"/>
              </a:rPr>
              <a:t> </a:t>
            </a:r>
            <a:r>
              <a:rPr lang="en-US" sz="1200" spc="-48" err="1">
                <a:solidFill>
                  <a:srgbClr val="000000"/>
                </a:solidFill>
                <a:latin typeface="Arimo"/>
              </a:rPr>
              <a:t>pracującym</a:t>
            </a:r>
            <a:r>
              <a:rPr lang="en-US" sz="1200" spc="-48">
                <a:solidFill>
                  <a:srgbClr val="000000"/>
                </a:solidFill>
                <a:latin typeface="Arimo"/>
              </a:rPr>
              <a:t>/ </a:t>
            </a:r>
            <a:r>
              <a:rPr lang="en-US" sz="1200" spc="-48" err="1">
                <a:solidFill>
                  <a:srgbClr val="000000"/>
                </a:solidFill>
                <a:latin typeface="Arimo"/>
              </a:rPr>
              <a:t>wykonującym</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wolontariat</a:t>
            </a:r>
            <a:r>
              <a:rPr lang="en-US" sz="1200" spc="-48">
                <a:solidFill>
                  <a:srgbClr val="000000"/>
                </a:solidFill>
                <a:latin typeface="Arimo"/>
              </a:rPr>
              <a:t>,</a:t>
            </a:r>
            <a:r>
              <a:rPr lang="pl-PL" sz="1200" spc="-48">
                <a:solidFill>
                  <a:srgbClr val="000000"/>
                </a:solidFill>
                <a:latin typeface="Arimo"/>
              </a:rPr>
              <a:t> </a:t>
            </a:r>
            <a:r>
              <a:rPr lang="en-US" sz="1200" spc="-48" err="1">
                <a:solidFill>
                  <a:srgbClr val="000000"/>
                </a:solidFill>
                <a:latin typeface="Arimo"/>
              </a:rPr>
              <a:t>materiałów</a:t>
            </a:r>
            <a:r>
              <a:rPr lang="en-US" sz="1200" spc="-48">
                <a:solidFill>
                  <a:srgbClr val="000000"/>
                </a:solidFill>
                <a:latin typeface="Arimo"/>
              </a:rPr>
              <a:t> </a:t>
            </a:r>
            <a:r>
              <a:rPr lang="en-US" sz="1200" spc="-48" err="1">
                <a:solidFill>
                  <a:srgbClr val="000000"/>
                </a:solidFill>
                <a:latin typeface="Arimo"/>
              </a:rPr>
              <a:t>informacyjnych</a:t>
            </a:r>
            <a:r>
              <a:rPr lang="en-US" sz="1200" spc="-48">
                <a:solidFill>
                  <a:srgbClr val="000000"/>
                </a:solidFill>
                <a:latin typeface="Arimo"/>
              </a:rPr>
              <a:t> na </a:t>
            </a:r>
            <a:r>
              <a:rPr lang="en-US" sz="1200" spc="-48" err="1">
                <a:solidFill>
                  <a:srgbClr val="000000"/>
                </a:solidFill>
                <a:latin typeface="Arimo"/>
              </a:rPr>
              <a:t>tematy</a:t>
            </a:r>
            <a:r>
              <a:rPr lang="en-US" sz="1200" spc="-48">
                <a:solidFill>
                  <a:srgbClr val="000000"/>
                </a:solidFill>
                <a:latin typeface="Arimo"/>
              </a:rPr>
              <a:t> </a:t>
            </a:r>
            <a:r>
              <a:rPr lang="en-US" sz="1200" spc="-48" err="1">
                <a:solidFill>
                  <a:srgbClr val="000000"/>
                </a:solidFill>
                <a:latin typeface="Arimo"/>
              </a:rPr>
              <a:t>związane</a:t>
            </a:r>
            <a:r>
              <a:rPr lang="en-US" sz="1200" spc="-48">
                <a:solidFill>
                  <a:srgbClr val="000000"/>
                </a:solidFill>
                <a:latin typeface="Arimo"/>
              </a:rPr>
              <a:t> z </a:t>
            </a:r>
            <a:r>
              <a:rPr lang="en-US" sz="1200" spc="-48" err="1">
                <a:solidFill>
                  <a:srgbClr val="000000"/>
                </a:solidFill>
                <a:latin typeface="Arimo"/>
              </a:rPr>
              <a:t>przeciwdziałaniem</a:t>
            </a:r>
            <a:r>
              <a:rPr lang="en-US" sz="1200" spc="-48">
                <a:solidFill>
                  <a:srgbClr val="000000"/>
                </a:solidFill>
                <a:latin typeface="Arimo"/>
              </a:rPr>
              <a:t> </a:t>
            </a:r>
            <a:r>
              <a:rPr lang="en-US" sz="1200" spc="-48" err="1">
                <a:solidFill>
                  <a:srgbClr val="000000"/>
                </a:solidFill>
                <a:latin typeface="Arimo"/>
              </a:rPr>
              <a:t>zjawiskom</a:t>
            </a:r>
            <a:r>
              <a:rPr lang="en-US" sz="1200" spc="-48">
                <a:solidFill>
                  <a:srgbClr val="000000"/>
                </a:solidFill>
                <a:latin typeface="Arimo"/>
              </a:rPr>
              <a:t> </a:t>
            </a:r>
            <a:r>
              <a:rPr lang="en-US" sz="1200" spc="-48" err="1">
                <a:solidFill>
                  <a:srgbClr val="000000"/>
                </a:solidFill>
                <a:latin typeface="Arimo"/>
              </a:rPr>
              <a:t>niepożądanym</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9" name="TextBox 19"/>
          <p:cNvSpPr txBox="1"/>
          <p:nvPr/>
        </p:nvSpPr>
        <p:spPr>
          <a:xfrm>
            <a:off x="756000" y="718933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756000" y="791323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756000" y="864363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756000" y="89838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sp>
        <p:nvSpPr>
          <p:cNvPr id="23" name="TextBox 2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0" y="-425138"/>
            <a:ext cx="1511620" cy="9927629"/>
          </a:xfrm>
          <a:custGeom>
            <a:avLst/>
            <a:gdLst/>
            <a:ahLst/>
            <a:cxnLst/>
            <a:rect l="l" t="t" r="r" b="b"/>
            <a:pathLst>
              <a:path w="1834506" h="9927629">
                <a:moveTo>
                  <a:pt x="0" y="0"/>
                </a:moveTo>
                <a:lnTo>
                  <a:pt x="1834506" y="0"/>
                </a:lnTo>
                <a:lnTo>
                  <a:pt x="1834506" y="9927628"/>
                </a:lnTo>
                <a:lnTo>
                  <a:pt x="0" y="9927628"/>
                </a:lnTo>
                <a:lnTo>
                  <a:pt x="0" y="0"/>
                </a:lnTo>
                <a:close/>
              </a:path>
            </a:pathLst>
          </a:custGeom>
          <a:blipFill>
            <a:blip r:embed="rId2"/>
            <a:stretch>
              <a:fillRect l="-159607" r="-159607" b="-16199"/>
            </a:stretch>
          </a:blipFill>
        </p:spPr>
        <p:txBody>
          <a:bodyPr/>
          <a:lstStyle/>
          <a:p>
            <a:endParaRPr lang="pl-PL"/>
          </a:p>
        </p:txBody>
      </p:sp>
      <p:grpSp>
        <p:nvGrpSpPr>
          <p:cNvPr id="3" name="Group 3"/>
          <p:cNvGrpSpPr/>
          <p:nvPr/>
        </p:nvGrpSpPr>
        <p:grpSpPr>
          <a:xfrm>
            <a:off x="0" y="0"/>
            <a:ext cx="7556500" cy="986913"/>
            <a:chOff x="0" y="0"/>
            <a:chExt cx="2805794" cy="353687"/>
          </a:xfrm>
        </p:grpSpPr>
        <p:sp>
          <p:nvSpPr>
            <p:cNvPr id="4" name="Freeform 4"/>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5" name="TextBox 5"/>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6" name="TextBox 6"/>
          <p:cNvSpPr txBox="1"/>
          <p:nvPr/>
        </p:nvSpPr>
        <p:spPr>
          <a:xfrm>
            <a:off x="1831217" y="1467466"/>
            <a:ext cx="4759028" cy="401914"/>
          </a:xfrm>
          <a:prstGeom prst="rect">
            <a:avLst/>
          </a:prstGeom>
        </p:spPr>
        <p:txBody>
          <a:bodyPr lIns="0" tIns="0" rIns="0" bIns="0" rtlCol="0" anchor="t">
            <a:spAutoFit/>
          </a:bodyPr>
          <a:lstStyle/>
          <a:p>
            <a:pPr marL="0" lvl="0" indent="0">
              <a:lnSpc>
                <a:spcPts val="3118"/>
              </a:lnSpc>
            </a:pPr>
            <a:r>
              <a:rPr lang="en-US" sz="2860">
                <a:solidFill>
                  <a:srgbClr val="000000"/>
                </a:solidFill>
                <a:latin typeface="IBM Plex Sans Bold"/>
              </a:rPr>
              <a:t>Wstęp</a:t>
            </a:r>
          </a:p>
        </p:txBody>
      </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3"/>
            <a:stretch>
              <a:fillRect/>
            </a:stretch>
          </a:blipFill>
        </p:spPr>
        <p:txBody>
          <a:bodyPr/>
          <a:lstStyle/>
          <a:p>
            <a:endParaRPr lang="pl-PL"/>
          </a:p>
        </p:txBody>
      </p:sp>
      <p:sp>
        <p:nvSpPr>
          <p:cNvPr id="11" name="TextBox 11"/>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2" name="TextBox 12"/>
          <p:cNvSpPr txBox="1"/>
          <p:nvPr/>
        </p:nvSpPr>
        <p:spPr>
          <a:xfrm>
            <a:off x="1647694" y="2056364"/>
            <a:ext cx="5302758" cy="8520025"/>
          </a:xfrm>
          <a:prstGeom prst="rect">
            <a:avLst/>
          </a:prstGeom>
        </p:spPr>
        <p:txBody>
          <a:bodyPr lIns="0" tIns="0" rIns="0" bIns="0" rtlCol="0" anchor="t">
            <a:spAutoFit/>
          </a:bodyPr>
          <a:lstStyle/>
          <a:p>
            <a:pPr algn="just">
              <a:lnSpc>
                <a:spcPts val="1770"/>
              </a:lnSpc>
            </a:pPr>
            <a:endParaRPr/>
          </a:p>
          <a:p>
            <a:pPr algn="just">
              <a:lnSpc>
                <a:spcPts val="1770"/>
              </a:lnSpc>
            </a:pPr>
            <a:r>
              <a:rPr lang="en-US" sz="1264" err="1">
                <a:solidFill>
                  <a:srgbClr val="000000"/>
                </a:solidFill>
                <a:latin typeface="Arimo"/>
              </a:rPr>
              <a:t>Zalecamy</a:t>
            </a:r>
            <a:r>
              <a:rPr lang="en-US" sz="1264">
                <a:solidFill>
                  <a:srgbClr val="000000"/>
                </a:solidFill>
                <a:latin typeface="Arimo"/>
              </a:rPr>
              <a:t> </a:t>
            </a:r>
            <a:r>
              <a:rPr lang="en-US" sz="1264" err="1">
                <a:solidFill>
                  <a:srgbClr val="000000"/>
                </a:solidFill>
                <a:latin typeface="Arimo"/>
              </a:rPr>
              <a:t>przede</a:t>
            </a:r>
            <a:r>
              <a:rPr lang="en-US" sz="1264">
                <a:solidFill>
                  <a:srgbClr val="000000"/>
                </a:solidFill>
                <a:latin typeface="Arimo"/>
              </a:rPr>
              <a:t> </a:t>
            </a:r>
            <a:r>
              <a:rPr lang="en-US" sz="1264" err="1">
                <a:solidFill>
                  <a:srgbClr val="000000"/>
                </a:solidFill>
                <a:latin typeface="Arimo"/>
              </a:rPr>
              <a:t>wszystkim</a:t>
            </a:r>
            <a:r>
              <a:rPr lang="en-US" sz="1264">
                <a:solidFill>
                  <a:srgbClr val="000000"/>
                </a:solidFill>
                <a:latin typeface="Arimo"/>
              </a:rPr>
              <a:t> </a:t>
            </a:r>
            <a:r>
              <a:rPr lang="en-US" sz="1264" err="1">
                <a:solidFill>
                  <a:srgbClr val="000000"/>
                </a:solidFill>
                <a:latin typeface="Arimo"/>
              </a:rPr>
              <a:t>świadome</a:t>
            </a:r>
            <a:r>
              <a:rPr lang="en-US" sz="1264">
                <a:solidFill>
                  <a:srgbClr val="000000"/>
                </a:solidFill>
                <a:latin typeface="Arimo"/>
              </a:rPr>
              <a:t> </a:t>
            </a:r>
            <a:r>
              <a:rPr lang="en-US" sz="1264" err="1">
                <a:solidFill>
                  <a:srgbClr val="000000"/>
                </a:solidFill>
                <a:latin typeface="Arimo"/>
              </a:rPr>
              <a:t>wdrażanie</a:t>
            </a:r>
            <a:r>
              <a:rPr lang="en-US" sz="1264">
                <a:solidFill>
                  <a:srgbClr val="000000"/>
                </a:solidFill>
                <a:latin typeface="Arimo"/>
              </a:rPr>
              <a:t> </a:t>
            </a:r>
            <a:r>
              <a:rPr lang="en-US" sz="1264" err="1">
                <a:solidFill>
                  <a:srgbClr val="000000"/>
                </a:solidFill>
                <a:latin typeface="Arimo"/>
              </a:rPr>
              <a:t>Procedur</a:t>
            </a:r>
            <a:r>
              <a:rPr lang="en-US" sz="1264">
                <a:solidFill>
                  <a:srgbClr val="000000"/>
                </a:solidFill>
                <a:latin typeface="Arimo"/>
              </a:rPr>
              <a:t> </a:t>
            </a:r>
            <a:r>
              <a:rPr lang="en-US" sz="1264" err="1">
                <a:solidFill>
                  <a:srgbClr val="000000"/>
                </a:solidFill>
                <a:latin typeface="Arimo"/>
              </a:rPr>
              <a:t>ułatwiające</a:t>
            </a:r>
            <a:r>
              <a:rPr lang="en-US" sz="1264">
                <a:solidFill>
                  <a:srgbClr val="000000"/>
                </a:solidFill>
                <a:latin typeface="Arimo"/>
              </a:rPr>
              <a:t> </a:t>
            </a:r>
            <a:r>
              <a:rPr lang="en-US" sz="1264" err="1">
                <a:solidFill>
                  <a:srgbClr val="000000"/>
                </a:solidFill>
                <a:latin typeface="Arimo"/>
              </a:rPr>
              <a:t>monitorowanie</a:t>
            </a:r>
            <a:r>
              <a:rPr lang="en-US" sz="1264">
                <a:solidFill>
                  <a:srgbClr val="000000"/>
                </a:solidFill>
                <a:latin typeface="Arimo"/>
              </a:rPr>
              <a:t> </a:t>
            </a:r>
            <a:r>
              <a:rPr lang="en-US" sz="1264" err="1">
                <a:solidFill>
                  <a:srgbClr val="000000"/>
                </a:solidFill>
                <a:latin typeface="Arimo"/>
              </a:rPr>
              <a:t>bezpieczeństwa</a:t>
            </a:r>
            <a:r>
              <a:rPr lang="en-US" sz="1264">
                <a:solidFill>
                  <a:srgbClr val="000000"/>
                </a:solidFill>
                <a:latin typeface="Arimo"/>
              </a:rPr>
              <a:t> w </a:t>
            </a:r>
            <a:r>
              <a:rPr lang="en-US" sz="1264" err="1">
                <a:solidFill>
                  <a:srgbClr val="000000"/>
                </a:solidFill>
                <a:latin typeface="Arimo"/>
              </a:rPr>
              <a:t>działalności</a:t>
            </a:r>
            <a:r>
              <a:rPr lang="en-US" sz="1264">
                <a:solidFill>
                  <a:srgbClr val="000000"/>
                </a:solidFill>
                <a:latin typeface="Arimo"/>
              </a:rPr>
              <a:t> </a:t>
            </a:r>
            <a:r>
              <a:rPr lang="en-US" sz="1264" err="1">
                <a:solidFill>
                  <a:srgbClr val="000000"/>
                </a:solidFill>
                <a:latin typeface="Arimo"/>
              </a:rPr>
              <a:t>pozarządowej</a:t>
            </a:r>
            <a:r>
              <a:rPr lang="en-US" sz="1264">
                <a:solidFill>
                  <a:srgbClr val="000000"/>
                </a:solidFill>
                <a:latin typeface="Arimo"/>
              </a:rPr>
              <a:t>                      i </a:t>
            </a:r>
            <a:r>
              <a:rPr lang="en-US" sz="1264" err="1">
                <a:solidFill>
                  <a:srgbClr val="000000"/>
                </a:solidFill>
                <a:latin typeface="Arimo"/>
              </a:rPr>
              <a:t>przeciwdziałanie</a:t>
            </a:r>
            <a:r>
              <a:rPr lang="en-US" sz="1264">
                <a:solidFill>
                  <a:srgbClr val="000000"/>
                </a:solidFill>
                <a:latin typeface="Arimo"/>
              </a:rPr>
              <a:t> </a:t>
            </a:r>
            <a:r>
              <a:rPr lang="en-US" sz="1264" err="1">
                <a:solidFill>
                  <a:srgbClr val="000000"/>
                </a:solidFill>
                <a:latin typeface="Arimo"/>
              </a:rPr>
              <a:t>zachowaniom</a:t>
            </a:r>
            <a:r>
              <a:rPr lang="en-US" sz="1264">
                <a:solidFill>
                  <a:srgbClr val="000000"/>
                </a:solidFill>
                <a:latin typeface="Arimo"/>
              </a:rPr>
              <a:t> </a:t>
            </a:r>
            <a:r>
              <a:rPr lang="en-US" sz="1264" err="1">
                <a:solidFill>
                  <a:srgbClr val="000000"/>
                </a:solidFill>
                <a:latin typeface="Arimo"/>
              </a:rPr>
              <a:t>niepożądanych</a:t>
            </a:r>
            <a:r>
              <a:rPr lang="en-US" sz="1264">
                <a:solidFill>
                  <a:srgbClr val="000000"/>
                </a:solidFill>
                <a:latin typeface="Arimo"/>
              </a:rPr>
              <a:t> </a:t>
            </a:r>
            <a:r>
              <a:rPr lang="en-US" sz="1264" err="1">
                <a:solidFill>
                  <a:srgbClr val="000000"/>
                </a:solidFill>
                <a:latin typeface="Arimo"/>
              </a:rPr>
              <a:t>poprzez</a:t>
            </a:r>
            <a:r>
              <a:rPr lang="en-US" sz="1264">
                <a:solidFill>
                  <a:srgbClr val="000000"/>
                </a:solidFill>
                <a:latin typeface="Arimo"/>
              </a:rPr>
              <a:t> m.in.:</a:t>
            </a:r>
          </a:p>
          <a:p>
            <a:pPr algn="just">
              <a:lnSpc>
                <a:spcPts val="1770"/>
              </a:lnSpc>
            </a:pPr>
            <a:endParaRPr lang="en-US" sz="1264">
              <a:solidFill>
                <a:srgbClr val="000000"/>
              </a:solidFill>
              <a:latin typeface="Arimo"/>
            </a:endParaRPr>
          </a:p>
          <a:p>
            <a:pPr marL="272999" lvl="1" indent="-136500" algn="just">
              <a:lnSpc>
                <a:spcPts val="1770"/>
              </a:lnSpc>
              <a:buFont typeface="Arial"/>
              <a:buChar char="•"/>
            </a:pPr>
            <a:r>
              <a:rPr lang="en-US" sz="1264" err="1">
                <a:solidFill>
                  <a:srgbClr val="000000"/>
                </a:solidFill>
                <a:latin typeface="Arimo"/>
              </a:rPr>
              <a:t>zespołowe</a:t>
            </a:r>
            <a:r>
              <a:rPr lang="en-US" sz="1264">
                <a:solidFill>
                  <a:srgbClr val="000000"/>
                </a:solidFill>
                <a:latin typeface="Arimo"/>
              </a:rPr>
              <a:t> </a:t>
            </a:r>
            <a:r>
              <a:rPr lang="en-US" sz="1264" err="1">
                <a:solidFill>
                  <a:srgbClr val="000000"/>
                </a:solidFill>
                <a:latin typeface="Arimo"/>
              </a:rPr>
              <a:t>opracowanie</a:t>
            </a:r>
            <a:r>
              <a:rPr lang="en-US" sz="1264">
                <a:solidFill>
                  <a:srgbClr val="000000"/>
                </a:solidFill>
                <a:latin typeface="Arimo"/>
              </a:rPr>
              <a:t>/</a:t>
            </a:r>
            <a:r>
              <a:rPr lang="en-US" sz="1264" err="1">
                <a:solidFill>
                  <a:srgbClr val="000000"/>
                </a:solidFill>
                <a:latin typeface="Arimo"/>
              </a:rPr>
              <a:t>wprowadzenie</a:t>
            </a:r>
            <a:r>
              <a:rPr lang="en-US" sz="1264">
                <a:solidFill>
                  <a:srgbClr val="000000"/>
                </a:solidFill>
                <a:latin typeface="Arimo"/>
              </a:rPr>
              <a:t> </a:t>
            </a:r>
            <a:r>
              <a:rPr lang="en-US" sz="1264" err="1">
                <a:solidFill>
                  <a:srgbClr val="000000"/>
                </a:solidFill>
                <a:latin typeface="Arimo"/>
              </a:rPr>
              <a:t>konsultacji</a:t>
            </a:r>
            <a:r>
              <a:rPr lang="en-US" sz="1264">
                <a:solidFill>
                  <a:srgbClr val="000000"/>
                </a:solidFill>
                <a:latin typeface="Arimo"/>
              </a:rPr>
              <a:t> </a:t>
            </a:r>
            <a:r>
              <a:rPr lang="en-US" sz="1264" err="1">
                <a:solidFill>
                  <a:srgbClr val="000000"/>
                </a:solidFill>
                <a:latin typeface="Arimo"/>
              </a:rPr>
              <a:t>przy</a:t>
            </a:r>
            <a:r>
              <a:rPr lang="en-US" sz="1264">
                <a:solidFill>
                  <a:srgbClr val="000000"/>
                </a:solidFill>
                <a:latin typeface="Arimo"/>
              </a:rPr>
              <a:t> </a:t>
            </a:r>
            <a:r>
              <a:rPr lang="en-US" sz="1264" err="1">
                <a:solidFill>
                  <a:srgbClr val="000000"/>
                </a:solidFill>
                <a:latin typeface="Arimo"/>
              </a:rPr>
              <a:t>opracowaniu</a:t>
            </a:r>
            <a:r>
              <a:rPr lang="en-US" sz="1264">
                <a:solidFill>
                  <a:srgbClr val="000000"/>
                </a:solidFill>
                <a:latin typeface="Arimo"/>
              </a:rPr>
              <a:t> </a:t>
            </a:r>
            <a:r>
              <a:rPr lang="en-US" sz="1264" err="1">
                <a:solidFill>
                  <a:srgbClr val="000000"/>
                </a:solidFill>
                <a:latin typeface="Arimo"/>
              </a:rPr>
              <a:t>dokumentu</a:t>
            </a:r>
            <a:r>
              <a:rPr lang="en-US" sz="1264">
                <a:solidFill>
                  <a:srgbClr val="000000"/>
                </a:solidFill>
                <a:latin typeface="Arimo"/>
              </a:rPr>
              <a:t>, </a:t>
            </a:r>
            <a:r>
              <a:rPr lang="en-US" sz="1264" err="1">
                <a:solidFill>
                  <a:srgbClr val="000000"/>
                </a:solidFill>
                <a:latin typeface="Arimo"/>
              </a:rPr>
              <a:t>zgodne</a:t>
            </a:r>
            <a:r>
              <a:rPr lang="en-US" sz="1264">
                <a:solidFill>
                  <a:srgbClr val="000000"/>
                </a:solidFill>
                <a:latin typeface="Arimo"/>
              </a:rPr>
              <a:t> </a:t>
            </a:r>
            <a:r>
              <a:rPr lang="en-US" sz="1264" err="1">
                <a:solidFill>
                  <a:srgbClr val="000000"/>
                </a:solidFill>
                <a:latin typeface="Arimo"/>
              </a:rPr>
              <a:t>przyjęcie</a:t>
            </a:r>
            <a:r>
              <a:rPr lang="en-US" sz="1264">
                <a:solidFill>
                  <a:srgbClr val="000000"/>
                </a:solidFill>
                <a:latin typeface="Arimo"/>
              </a:rPr>
              <a:t> </a:t>
            </a:r>
            <a:r>
              <a:rPr lang="en-US" sz="1264" err="1">
                <a:solidFill>
                  <a:srgbClr val="000000"/>
                </a:solidFill>
                <a:latin typeface="Arimo"/>
              </a:rPr>
              <a:t>trybu</a:t>
            </a:r>
            <a:r>
              <a:rPr lang="en-US" sz="1264">
                <a:solidFill>
                  <a:srgbClr val="000000"/>
                </a:solidFill>
                <a:latin typeface="Arimo"/>
              </a:rPr>
              <a:t> </a:t>
            </a:r>
            <a:r>
              <a:rPr lang="en-US" sz="1264" err="1">
                <a:solidFill>
                  <a:srgbClr val="000000"/>
                </a:solidFill>
                <a:latin typeface="Arimo"/>
              </a:rPr>
              <a:t>zgłaszania</a:t>
            </a:r>
            <a:r>
              <a:rPr lang="en-US" sz="1264">
                <a:solidFill>
                  <a:srgbClr val="000000"/>
                </a:solidFill>
                <a:latin typeface="Arimo"/>
              </a:rPr>
              <a:t> </a:t>
            </a:r>
            <a:r>
              <a:rPr lang="en-US" sz="1264" err="1">
                <a:solidFill>
                  <a:srgbClr val="000000"/>
                </a:solidFill>
                <a:latin typeface="Arimo"/>
              </a:rPr>
              <a:t>nieprawidłowości</a:t>
            </a:r>
            <a:r>
              <a:rPr lang="en-US" sz="1264">
                <a:solidFill>
                  <a:srgbClr val="000000"/>
                </a:solidFill>
                <a:latin typeface="Arimo"/>
              </a:rPr>
              <a:t> </a:t>
            </a:r>
            <a:r>
              <a:rPr lang="en-US" sz="1264" err="1">
                <a:solidFill>
                  <a:srgbClr val="000000"/>
                </a:solidFill>
                <a:latin typeface="Arimo"/>
              </a:rPr>
              <a:t>oraz</a:t>
            </a:r>
            <a:r>
              <a:rPr lang="en-US" sz="1264">
                <a:solidFill>
                  <a:srgbClr val="000000"/>
                </a:solidFill>
                <a:latin typeface="Arimo"/>
              </a:rPr>
              <a:t> </a:t>
            </a:r>
            <a:r>
              <a:rPr lang="en-US" sz="1264" err="1">
                <a:solidFill>
                  <a:srgbClr val="000000"/>
                </a:solidFill>
                <a:latin typeface="Arimo"/>
              </a:rPr>
              <a:t>weryfikacji</a:t>
            </a:r>
            <a:r>
              <a:rPr lang="en-US" sz="1264">
                <a:solidFill>
                  <a:srgbClr val="000000"/>
                </a:solidFill>
                <a:latin typeface="Arimo"/>
              </a:rPr>
              <a:t> </a:t>
            </a:r>
            <a:r>
              <a:rPr lang="en-US" sz="1264" err="1">
                <a:solidFill>
                  <a:srgbClr val="000000"/>
                </a:solidFill>
                <a:latin typeface="Arimo"/>
              </a:rPr>
              <a:t>zgłoszeń</a:t>
            </a:r>
            <a:r>
              <a:rPr lang="en-US" sz="1264">
                <a:solidFill>
                  <a:srgbClr val="000000"/>
                </a:solidFill>
                <a:latin typeface="Arimo"/>
              </a:rPr>
              <a:t> w </a:t>
            </a:r>
            <a:r>
              <a:rPr lang="en-US" sz="1264" err="1">
                <a:solidFill>
                  <a:srgbClr val="000000"/>
                </a:solidFill>
                <a:latin typeface="Arimo"/>
              </a:rPr>
              <a:t>danym</a:t>
            </a:r>
            <a:r>
              <a:rPr lang="en-US" sz="1264">
                <a:solidFill>
                  <a:srgbClr val="000000"/>
                </a:solidFill>
                <a:latin typeface="Arimo"/>
              </a:rPr>
              <a:t> NGO;</a:t>
            </a:r>
          </a:p>
          <a:p>
            <a:pPr marL="272999" lvl="1" indent="-136500" algn="just">
              <a:lnSpc>
                <a:spcPts val="1770"/>
              </a:lnSpc>
              <a:buFont typeface="Arial"/>
              <a:buChar char="•"/>
            </a:pPr>
            <a:r>
              <a:rPr lang="en-US" sz="1264" err="1">
                <a:solidFill>
                  <a:srgbClr val="000000"/>
                </a:solidFill>
                <a:latin typeface="Arimo"/>
              </a:rPr>
              <a:t>informowanie</a:t>
            </a:r>
            <a:r>
              <a:rPr lang="en-US" sz="1264">
                <a:solidFill>
                  <a:srgbClr val="000000"/>
                </a:solidFill>
                <a:latin typeface="Arimo"/>
              </a:rPr>
              <a:t> </a:t>
            </a:r>
            <a:r>
              <a:rPr lang="en-US" sz="1264" err="1">
                <a:solidFill>
                  <a:srgbClr val="000000"/>
                </a:solidFill>
                <a:latin typeface="Arimo"/>
              </a:rPr>
              <a:t>osoby</a:t>
            </a:r>
            <a:r>
              <a:rPr lang="en-US" sz="1264">
                <a:solidFill>
                  <a:srgbClr val="000000"/>
                </a:solidFill>
                <a:latin typeface="Arimo"/>
              </a:rPr>
              <a:t> </a:t>
            </a:r>
            <a:r>
              <a:rPr lang="en-US" sz="1264" err="1">
                <a:solidFill>
                  <a:srgbClr val="000000"/>
                </a:solidFill>
                <a:latin typeface="Arimo"/>
              </a:rPr>
              <a:t>na</a:t>
            </a:r>
            <a:r>
              <a:rPr lang="en-US" sz="1264">
                <a:solidFill>
                  <a:srgbClr val="000000"/>
                </a:solidFill>
                <a:latin typeface="Arimo"/>
              </a:rPr>
              <a:t> </a:t>
            </a:r>
            <a:r>
              <a:rPr lang="en-US" sz="1264" err="1">
                <a:solidFill>
                  <a:srgbClr val="000000"/>
                </a:solidFill>
                <a:latin typeface="Arimo"/>
              </a:rPr>
              <a:t>wstępie</a:t>
            </a:r>
            <a:r>
              <a:rPr lang="en-US" sz="1264">
                <a:solidFill>
                  <a:srgbClr val="000000"/>
                </a:solidFill>
                <a:latin typeface="Arimo"/>
              </a:rPr>
              <a:t> </a:t>
            </a:r>
            <a:r>
              <a:rPr lang="en-US" sz="1264" err="1">
                <a:solidFill>
                  <a:srgbClr val="000000"/>
                </a:solidFill>
                <a:latin typeface="Arimo"/>
              </a:rPr>
              <a:t>nawiązania</a:t>
            </a:r>
            <a:r>
              <a:rPr lang="en-US" sz="1264">
                <a:solidFill>
                  <a:srgbClr val="000000"/>
                </a:solidFill>
                <a:latin typeface="Arimo"/>
              </a:rPr>
              <a:t> </a:t>
            </a:r>
            <a:r>
              <a:rPr lang="en-US" sz="1264" err="1">
                <a:solidFill>
                  <a:srgbClr val="000000"/>
                </a:solidFill>
                <a:latin typeface="Arimo"/>
              </a:rPr>
              <a:t>przez</a:t>
            </a:r>
            <a:r>
              <a:rPr lang="en-US" sz="1264">
                <a:solidFill>
                  <a:srgbClr val="000000"/>
                </a:solidFill>
                <a:latin typeface="Arimo"/>
              </a:rPr>
              <a:t> </a:t>
            </a:r>
            <a:r>
              <a:rPr lang="en-US" sz="1264" err="1">
                <a:solidFill>
                  <a:srgbClr val="000000"/>
                </a:solidFill>
                <a:latin typeface="Arimo"/>
              </a:rPr>
              <a:t>nią</a:t>
            </a:r>
            <a:r>
              <a:rPr lang="en-US" sz="1264">
                <a:solidFill>
                  <a:srgbClr val="000000"/>
                </a:solidFill>
                <a:latin typeface="Arimo"/>
              </a:rPr>
              <a:t> </a:t>
            </a:r>
            <a:r>
              <a:rPr lang="en-US" sz="1264" err="1">
                <a:solidFill>
                  <a:srgbClr val="000000"/>
                </a:solidFill>
                <a:latin typeface="Arimo"/>
              </a:rPr>
              <a:t>współpracy</a:t>
            </a:r>
            <a:r>
              <a:rPr lang="en-US" sz="1264">
                <a:solidFill>
                  <a:srgbClr val="000000"/>
                </a:solidFill>
                <a:latin typeface="Arimo"/>
              </a:rPr>
              <a:t>         z </a:t>
            </a:r>
            <a:r>
              <a:rPr lang="en-US" sz="1264" err="1">
                <a:solidFill>
                  <a:srgbClr val="000000"/>
                </a:solidFill>
                <a:latin typeface="Arimo"/>
              </a:rPr>
              <a:t>danym</a:t>
            </a:r>
            <a:r>
              <a:rPr lang="en-US" sz="1264">
                <a:solidFill>
                  <a:srgbClr val="000000"/>
                </a:solidFill>
                <a:latin typeface="Arimo"/>
              </a:rPr>
              <a:t> NGO o </a:t>
            </a:r>
            <a:r>
              <a:rPr lang="en-US" sz="1264" err="1">
                <a:solidFill>
                  <a:srgbClr val="000000"/>
                </a:solidFill>
                <a:latin typeface="Arimo"/>
              </a:rPr>
              <a:t>wdrożonym</a:t>
            </a:r>
            <a:r>
              <a:rPr lang="en-US" sz="1264">
                <a:solidFill>
                  <a:srgbClr val="000000"/>
                </a:solidFill>
                <a:latin typeface="Arimo"/>
              </a:rPr>
              <a:t> </a:t>
            </a:r>
            <a:r>
              <a:rPr lang="en-US" sz="1264" err="1">
                <a:solidFill>
                  <a:srgbClr val="000000"/>
                </a:solidFill>
                <a:latin typeface="Arimo"/>
              </a:rPr>
              <a:t>dokumencie</a:t>
            </a:r>
            <a:r>
              <a:rPr lang="en-US" sz="1264">
                <a:solidFill>
                  <a:srgbClr val="000000"/>
                </a:solidFill>
                <a:latin typeface="Arimo"/>
              </a:rPr>
              <a:t> (</a:t>
            </a:r>
            <a:r>
              <a:rPr lang="en-US" sz="1264" err="1">
                <a:solidFill>
                  <a:srgbClr val="000000"/>
                </a:solidFill>
                <a:latin typeface="Arimo"/>
              </a:rPr>
              <a:t>jego</a:t>
            </a:r>
            <a:r>
              <a:rPr lang="en-US" sz="1264">
                <a:solidFill>
                  <a:srgbClr val="000000"/>
                </a:solidFill>
                <a:latin typeface="Arimo"/>
              </a:rPr>
              <a:t> </a:t>
            </a:r>
            <a:r>
              <a:rPr lang="en-US" sz="1264" err="1">
                <a:solidFill>
                  <a:srgbClr val="000000"/>
                </a:solidFill>
                <a:latin typeface="Arimo"/>
              </a:rPr>
              <a:t>dostępności</a:t>
            </a:r>
            <a:r>
              <a:rPr lang="en-US" sz="1264">
                <a:solidFill>
                  <a:srgbClr val="000000"/>
                </a:solidFill>
                <a:latin typeface="Arimo"/>
              </a:rPr>
              <a:t> </a:t>
            </a:r>
            <a:r>
              <a:rPr lang="en-US" sz="1264" err="1">
                <a:solidFill>
                  <a:srgbClr val="000000"/>
                </a:solidFill>
                <a:latin typeface="Arimo"/>
              </a:rPr>
              <a:t>wraz</a:t>
            </a:r>
            <a:r>
              <a:rPr lang="en-US" sz="1264">
                <a:solidFill>
                  <a:srgbClr val="000000"/>
                </a:solidFill>
                <a:latin typeface="Arimo"/>
              </a:rPr>
              <a:t>        z </a:t>
            </a:r>
            <a:r>
              <a:rPr lang="en-US" sz="1264" err="1">
                <a:solidFill>
                  <a:srgbClr val="000000"/>
                </a:solidFill>
                <a:latin typeface="Arimo"/>
              </a:rPr>
              <a:t>formularzem</a:t>
            </a:r>
            <a:r>
              <a:rPr lang="en-US" sz="1264">
                <a:solidFill>
                  <a:srgbClr val="000000"/>
                </a:solidFill>
                <a:latin typeface="Arimo"/>
              </a:rPr>
              <a:t> </a:t>
            </a:r>
            <a:r>
              <a:rPr lang="en-US" sz="1264" err="1">
                <a:solidFill>
                  <a:srgbClr val="000000"/>
                </a:solidFill>
                <a:latin typeface="Arimo"/>
              </a:rPr>
              <a:t>zgłoszeniowym</a:t>
            </a:r>
            <a:r>
              <a:rPr lang="en-US" sz="1264">
                <a:solidFill>
                  <a:srgbClr val="000000"/>
                </a:solidFill>
                <a:latin typeface="Arimo"/>
              </a:rPr>
              <a:t>);</a:t>
            </a:r>
          </a:p>
          <a:p>
            <a:pPr marL="272999" lvl="1" indent="-136500" algn="just">
              <a:lnSpc>
                <a:spcPts val="1770"/>
              </a:lnSpc>
              <a:buFont typeface="Arial"/>
              <a:buChar char="•"/>
            </a:pPr>
            <a:r>
              <a:rPr lang="en-US" sz="1264" err="1">
                <a:solidFill>
                  <a:srgbClr val="000000"/>
                </a:solidFill>
                <a:latin typeface="Arimo"/>
              </a:rPr>
              <a:t>określenie</a:t>
            </a:r>
            <a:r>
              <a:rPr lang="en-US" sz="1264">
                <a:solidFill>
                  <a:srgbClr val="000000"/>
                </a:solidFill>
                <a:latin typeface="Arimo"/>
              </a:rPr>
              <a:t> </a:t>
            </a:r>
            <a:r>
              <a:rPr lang="en-US" sz="1264" err="1">
                <a:solidFill>
                  <a:srgbClr val="000000"/>
                </a:solidFill>
                <a:latin typeface="Arimo"/>
              </a:rPr>
              <a:t>bezpiecznego</a:t>
            </a:r>
            <a:r>
              <a:rPr lang="en-US" sz="1264">
                <a:solidFill>
                  <a:srgbClr val="000000"/>
                </a:solidFill>
                <a:latin typeface="Arimo"/>
              </a:rPr>
              <a:t> </a:t>
            </a:r>
            <a:r>
              <a:rPr lang="en-US" sz="1264" err="1">
                <a:solidFill>
                  <a:srgbClr val="000000"/>
                </a:solidFill>
                <a:latin typeface="Arimo"/>
              </a:rPr>
              <a:t>kanału</a:t>
            </a:r>
            <a:r>
              <a:rPr lang="en-US" sz="1264">
                <a:solidFill>
                  <a:srgbClr val="000000"/>
                </a:solidFill>
                <a:latin typeface="Arimo"/>
              </a:rPr>
              <a:t> </a:t>
            </a:r>
            <a:r>
              <a:rPr lang="en-US" sz="1264" err="1">
                <a:solidFill>
                  <a:srgbClr val="000000"/>
                </a:solidFill>
                <a:latin typeface="Arimo"/>
              </a:rPr>
              <a:t>komunikacji</a:t>
            </a:r>
            <a:r>
              <a:rPr lang="en-US" sz="1264">
                <a:solidFill>
                  <a:srgbClr val="000000"/>
                </a:solidFill>
                <a:latin typeface="Arimo"/>
              </a:rPr>
              <a:t> </a:t>
            </a:r>
            <a:r>
              <a:rPr lang="en-US" sz="1264" err="1">
                <a:solidFill>
                  <a:srgbClr val="000000"/>
                </a:solidFill>
                <a:latin typeface="Arimo"/>
              </a:rPr>
              <a:t>dokonywania</a:t>
            </a:r>
            <a:r>
              <a:rPr lang="en-US" sz="1264">
                <a:solidFill>
                  <a:srgbClr val="000000"/>
                </a:solidFill>
                <a:latin typeface="Arimo"/>
              </a:rPr>
              <a:t> </a:t>
            </a:r>
            <a:r>
              <a:rPr lang="en-US" sz="1264" err="1">
                <a:solidFill>
                  <a:srgbClr val="000000"/>
                </a:solidFill>
                <a:latin typeface="Arimo"/>
              </a:rPr>
              <a:t>zgłoszeń</a:t>
            </a:r>
            <a:r>
              <a:rPr lang="en-US" sz="1264">
                <a:solidFill>
                  <a:srgbClr val="000000"/>
                </a:solidFill>
                <a:latin typeface="Arimo"/>
              </a:rPr>
              <a:t> </a:t>
            </a:r>
            <a:r>
              <a:rPr lang="en-US" sz="1264" err="1">
                <a:solidFill>
                  <a:srgbClr val="000000"/>
                </a:solidFill>
                <a:latin typeface="Arimo"/>
              </a:rPr>
              <a:t>nieprawidłowości</a:t>
            </a:r>
            <a:r>
              <a:rPr lang="en-US" sz="1264">
                <a:solidFill>
                  <a:srgbClr val="000000"/>
                </a:solidFill>
                <a:latin typeface="Arimo"/>
              </a:rPr>
              <a:t> (</a:t>
            </a:r>
            <a:r>
              <a:rPr lang="en-US" sz="1264" err="1">
                <a:solidFill>
                  <a:srgbClr val="000000"/>
                </a:solidFill>
                <a:latin typeface="Arimo"/>
              </a:rPr>
              <a:t>dedykowany</a:t>
            </a:r>
            <a:r>
              <a:rPr lang="en-US" sz="1264">
                <a:solidFill>
                  <a:srgbClr val="000000"/>
                </a:solidFill>
                <a:latin typeface="Arimo"/>
              </a:rPr>
              <a:t> </a:t>
            </a:r>
            <a:r>
              <a:rPr lang="en-US" sz="1264" err="1">
                <a:solidFill>
                  <a:srgbClr val="000000"/>
                </a:solidFill>
                <a:latin typeface="Arimo"/>
              </a:rPr>
              <a:t>meil</a:t>
            </a:r>
            <a:r>
              <a:rPr lang="en-US" sz="1264">
                <a:solidFill>
                  <a:srgbClr val="000000"/>
                </a:solidFill>
                <a:latin typeface="Arimo"/>
              </a:rPr>
              <a:t>/</a:t>
            </a:r>
            <a:r>
              <a:rPr lang="en-US" sz="1264" err="1">
                <a:solidFill>
                  <a:srgbClr val="000000"/>
                </a:solidFill>
                <a:latin typeface="Arimo"/>
              </a:rPr>
              <a:t>wyznaczenie</a:t>
            </a:r>
            <a:r>
              <a:rPr lang="en-US" sz="1264">
                <a:solidFill>
                  <a:srgbClr val="000000"/>
                </a:solidFill>
                <a:latin typeface="Arimo"/>
              </a:rPr>
              <a:t> </a:t>
            </a:r>
            <a:r>
              <a:rPr lang="en-US" sz="1264" err="1">
                <a:solidFill>
                  <a:srgbClr val="000000"/>
                </a:solidFill>
                <a:latin typeface="Arimo"/>
              </a:rPr>
              <a:t>osoby</a:t>
            </a:r>
            <a:r>
              <a:rPr lang="en-US" sz="1264">
                <a:solidFill>
                  <a:srgbClr val="000000"/>
                </a:solidFill>
                <a:latin typeface="Arimo"/>
              </a:rPr>
              <a:t> </a:t>
            </a:r>
            <a:r>
              <a:rPr lang="en-US" sz="1264" err="1">
                <a:solidFill>
                  <a:srgbClr val="000000"/>
                </a:solidFill>
                <a:latin typeface="Arimo"/>
              </a:rPr>
              <a:t>przyjmującej</a:t>
            </a:r>
            <a:r>
              <a:rPr lang="en-US" sz="1264">
                <a:solidFill>
                  <a:srgbClr val="000000"/>
                </a:solidFill>
                <a:latin typeface="Arimo"/>
              </a:rPr>
              <a:t> </a:t>
            </a:r>
            <a:r>
              <a:rPr lang="en-US" sz="1264" err="1">
                <a:solidFill>
                  <a:srgbClr val="000000"/>
                </a:solidFill>
                <a:latin typeface="Arimo"/>
              </a:rPr>
              <a:t>zgłoszenie</a:t>
            </a:r>
            <a:r>
              <a:rPr lang="en-US" sz="1264">
                <a:solidFill>
                  <a:srgbClr val="000000"/>
                </a:solidFill>
                <a:latin typeface="Arimo"/>
              </a:rPr>
              <a:t> </a:t>
            </a:r>
            <a:r>
              <a:rPr lang="en-US" sz="1264" err="1">
                <a:solidFill>
                  <a:srgbClr val="000000"/>
                </a:solidFill>
                <a:latin typeface="Arimo"/>
              </a:rPr>
              <a:t>zobowiązanej</a:t>
            </a:r>
            <a:r>
              <a:rPr lang="en-US" sz="1264">
                <a:solidFill>
                  <a:srgbClr val="000000"/>
                </a:solidFill>
                <a:latin typeface="Arimo"/>
              </a:rPr>
              <a:t> do </a:t>
            </a:r>
            <a:r>
              <a:rPr lang="en-US" sz="1264" err="1">
                <a:solidFill>
                  <a:srgbClr val="000000"/>
                </a:solidFill>
                <a:latin typeface="Arimo"/>
              </a:rPr>
              <a:t>zachowania</a:t>
            </a:r>
            <a:r>
              <a:rPr lang="en-US" sz="1264">
                <a:solidFill>
                  <a:srgbClr val="000000"/>
                </a:solidFill>
                <a:latin typeface="Arimo"/>
              </a:rPr>
              <a:t> </a:t>
            </a:r>
            <a:r>
              <a:rPr lang="en-US" sz="1264" err="1">
                <a:solidFill>
                  <a:srgbClr val="000000"/>
                </a:solidFill>
                <a:latin typeface="Arimo"/>
              </a:rPr>
              <a:t>poufności</a:t>
            </a:r>
            <a:r>
              <a:rPr lang="en-US" sz="1264">
                <a:solidFill>
                  <a:srgbClr val="000000"/>
                </a:solidFill>
                <a:latin typeface="Arimo"/>
              </a:rPr>
              <a:t>);</a:t>
            </a:r>
          </a:p>
          <a:p>
            <a:pPr marL="272999" lvl="1" indent="-136500" algn="just">
              <a:lnSpc>
                <a:spcPts val="1770"/>
              </a:lnSpc>
              <a:buFont typeface="Arial"/>
              <a:buChar char="•"/>
            </a:pPr>
            <a:r>
              <a:rPr lang="en-US" sz="1264" err="1">
                <a:solidFill>
                  <a:srgbClr val="000000"/>
                </a:solidFill>
                <a:latin typeface="Arimo"/>
              </a:rPr>
              <a:t>działania</a:t>
            </a:r>
            <a:r>
              <a:rPr lang="en-US" sz="1264">
                <a:solidFill>
                  <a:srgbClr val="000000"/>
                </a:solidFill>
                <a:latin typeface="Arimo"/>
              </a:rPr>
              <a:t> </a:t>
            </a:r>
            <a:r>
              <a:rPr lang="en-US" sz="1264" err="1">
                <a:solidFill>
                  <a:srgbClr val="000000"/>
                </a:solidFill>
                <a:latin typeface="Arimo"/>
              </a:rPr>
              <a:t>informacyjne</a:t>
            </a:r>
            <a:r>
              <a:rPr lang="en-US" sz="1264">
                <a:solidFill>
                  <a:srgbClr val="000000"/>
                </a:solidFill>
                <a:latin typeface="Arimo"/>
              </a:rPr>
              <a:t> i </a:t>
            </a:r>
            <a:r>
              <a:rPr lang="en-US" sz="1264" err="1">
                <a:solidFill>
                  <a:srgbClr val="000000"/>
                </a:solidFill>
                <a:latin typeface="Arimo"/>
              </a:rPr>
              <a:t>promujące</a:t>
            </a:r>
            <a:r>
              <a:rPr lang="en-US" sz="1264">
                <a:solidFill>
                  <a:srgbClr val="000000"/>
                </a:solidFill>
                <a:latin typeface="Arimo"/>
              </a:rPr>
              <a:t> </a:t>
            </a:r>
            <a:r>
              <a:rPr lang="en-US" sz="1264" err="1">
                <a:solidFill>
                  <a:srgbClr val="000000"/>
                </a:solidFill>
                <a:latin typeface="Arimo"/>
              </a:rPr>
              <a:t>nasze</a:t>
            </a:r>
            <a:r>
              <a:rPr lang="en-US" sz="1264">
                <a:solidFill>
                  <a:srgbClr val="000000"/>
                </a:solidFill>
                <a:latin typeface="Arimo"/>
              </a:rPr>
              <a:t> </a:t>
            </a:r>
            <a:r>
              <a:rPr lang="en-US" sz="1264" err="1">
                <a:solidFill>
                  <a:srgbClr val="000000"/>
                </a:solidFill>
                <a:latin typeface="Arimo"/>
              </a:rPr>
              <a:t>podejście</a:t>
            </a:r>
            <a:r>
              <a:rPr lang="en-US" sz="1264">
                <a:solidFill>
                  <a:srgbClr val="000000"/>
                </a:solidFill>
                <a:latin typeface="Arimo"/>
              </a:rPr>
              <a:t> do </a:t>
            </a:r>
            <a:r>
              <a:rPr lang="en-US" sz="1264" err="1">
                <a:solidFill>
                  <a:srgbClr val="000000"/>
                </a:solidFill>
                <a:latin typeface="Arimo"/>
              </a:rPr>
              <a:t>zasad</a:t>
            </a:r>
            <a:r>
              <a:rPr lang="en-US" sz="1264">
                <a:solidFill>
                  <a:srgbClr val="000000"/>
                </a:solidFill>
                <a:latin typeface="Arimo"/>
              </a:rPr>
              <a:t> </a:t>
            </a:r>
            <a:r>
              <a:rPr lang="en-US" sz="1264" err="1">
                <a:solidFill>
                  <a:srgbClr val="000000"/>
                </a:solidFill>
                <a:latin typeface="Arimo"/>
              </a:rPr>
              <a:t>równego</a:t>
            </a:r>
            <a:r>
              <a:rPr lang="en-US" sz="1264">
                <a:solidFill>
                  <a:srgbClr val="000000"/>
                </a:solidFill>
                <a:latin typeface="Arimo"/>
              </a:rPr>
              <a:t> </a:t>
            </a:r>
            <a:r>
              <a:rPr lang="en-US" sz="1264" err="1">
                <a:solidFill>
                  <a:srgbClr val="000000"/>
                </a:solidFill>
                <a:latin typeface="Arimo"/>
              </a:rPr>
              <a:t>traktowania</a:t>
            </a:r>
            <a:r>
              <a:rPr lang="en-US" sz="1264">
                <a:solidFill>
                  <a:srgbClr val="000000"/>
                </a:solidFill>
                <a:latin typeface="Arimo"/>
              </a:rPr>
              <a:t> (Tak! </a:t>
            </a:r>
            <a:r>
              <a:rPr lang="en-US" sz="1264" err="1">
                <a:solidFill>
                  <a:srgbClr val="000000"/>
                </a:solidFill>
                <a:latin typeface="Arimo"/>
              </a:rPr>
              <a:t>Informujmy</a:t>
            </a:r>
            <a:r>
              <a:rPr lang="en-US" sz="1264">
                <a:solidFill>
                  <a:srgbClr val="000000"/>
                </a:solidFill>
                <a:latin typeface="Arimo"/>
              </a:rPr>
              <a:t> i </a:t>
            </a:r>
            <a:r>
              <a:rPr lang="en-US" sz="1264" err="1">
                <a:solidFill>
                  <a:srgbClr val="000000"/>
                </a:solidFill>
                <a:latin typeface="Arimo"/>
              </a:rPr>
              <a:t>przypominajmy</a:t>
            </a:r>
            <a:r>
              <a:rPr lang="en-US" sz="1264">
                <a:solidFill>
                  <a:srgbClr val="000000"/>
                </a:solidFill>
                <a:latin typeface="Arimo"/>
              </a:rPr>
              <a:t> </a:t>
            </a:r>
            <a:r>
              <a:rPr lang="en-US" sz="1264" err="1">
                <a:solidFill>
                  <a:srgbClr val="000000"/>
                </a:solidFill>
                <a:latin typeface="Arimo"/>
              </a:rPr>
              <a:t>naszym</a:t>
            </a:r>
            <a:r>
              <a:rPr lang="en-US" sz="1264">
                <a:solidFill>
                  <a:srgbClr val="000000"/>
                </a:solidFill>
                <a:latin typeface="Arimo"/>
              </a:rPr>
              <a:t> </a:t>
            </a:r>
            <a:r>
              <a:rPr lang="en-US" sz="1264" err="1">
                <a:solidFill>
                  <a:srgbClr val="000000"/>
                </a:solidFill>
                <a:latin typeface="Arimo"/>
              </a:rPr>
              <a:t>zespołom</a:t>
            </a:r>
            <a:r>
              <a:rPr lang="pl-PL" sz="1264">
                <a:solidFill>
                  <a:srgbClr val="000000"/>
                </a:solidFill>
                <a:latin typeface="Arimo"/>
              </a:rPr>
              <a:t>,</a:t>
            </a:r>
            <a:r>
              <a:rPr lang="en-US" sz="1264">
                <a:solidFill>
                  <a:srgbClr val="000000"/>
                </a:solidFill>
                <a:latin typeface="Arimo"/>
              </a:rPr>
              <a:t> </a:t>
            </a:r>
            <a:r>
              <a:rPr lang="en-US" sz="1264" err="1">
                <a:solidFill>
                  <a:srgbClr val="000000"/>
                </a:solidFill>
                <a:latin typeface="Arimo"/>
              </a:rPr>
              <a:t>że</a:t>
            </a:r>
            <a:r>
              <a:rPr lang="en-US" sz="1264">
                <a:solidFill>
                  <a:srgbClr val="000000"/>
                </a:solidFill>
                <a:latin typeface="Arimo"/>
              </a:rPr>
              <a:t> </a:t>
            </a:r>
            <a:r>
              <a:rPr lang="en-US" sz="1264" err="1">
                <a:solidFill>
                  <a:srgbClr val="000000"/>
                </a:solidFill>
                <a:latin typeface="Arimo"/>
              </a:rPr>
              <a:t>mamy</a:t>
            </a:r>
            <a:r>
              <a:rPr lang="en-US" sz="1264">
                <a:solidFill>
                  <a:srgbClr val="000000"/>
                </a:solidFill>
                <a:latin typeface="Arimo"/>
              </a:rPr>
              <a:t> </a:t>
            </a:r>
            <a:r>
              <a:rPr lang="en-US" sz="1264" err="1">
                <a:solidFill>
                  <a:srgbClr val="000000"/>
                </a:solidFill>
                <a:latin typeface="Arimo"/>
              </a:rPr>
              <a:t>wdrożone</a:t>
            </a:r>
            <a:r>
              <a:rPr lang="en-US" sz="1264">
                <a:solidFill>
                  <a:srgbClr val="000000"/>
                </a:solidFill>
                <a:latin typeface="Arimo"/>
              </a:rPr>
              <a:t> </a:t>
            </a:r>
            <a:r>
              <a:rPr lang="en-US" sz="1264" err="1">
                <a:solidFill>
                  <a:srgbClr val="000000"/>
                </a:solidFill>
                <a:latin typeface="Arimo"/>
              </a:rPr>
              <a:t>zasady</a:t>
            </a:r>
            <a:r>
              <a:rPr lang="en-US" sz="1264">
                <a:solidFill>
                  <a:srgbClr val="000000"/>
                </a:solidFill>
                <a:latin typeface="Arimo"/>
              </a:rPr>
              <a:t> </a:t>
            </a:r>
            <a:r>
              <a:rPr lang="en-US" sz="1264" err="1">
                <a:solidFill>
                  <a:srgbClr val="000000"/>
                </a:solidFill>
                <a:latin typeface="Arimo"/>
              </a:rPr>
              <a:t>umożliwiające</a:t>
            </a:r>
            <a:r>
              <a:rPr lang="en-US" sz="1264">
                <a:solidFill>
                  <a:srgbClr val="000000"/>
                </a:solidFill>
                <a:latin typeface="Arimo"/>
              </a:rPr>
              <a:t> </a:t>
            </a:r>
            <a:r>
              <a:rPr lang="en-US" sz="1264" err="1">
                <a:solidFill>
                  <a:srgbClr val="000000"/>
                </a:solidFill>
                <a:latin typeface="Arimo"/>
              </a:rPr>
              <a:t>sygnalizowanie</a:t>
            </a:r>
            <a:r>
              <a:rPr lang="en-US" sz="1264">
                <a:solidFill>
                  <a:srgbClr val="000000"/>
                </a:solidFill>
                <a:latin typeface="Arimo"/>
              </a:rPr>
              <a:t> </a:t>
            </a:r>
            <a:r>
              <a:rPr lang="en-US" sz="1264" err="1">
                <a:solidFill>
                  <a:srgbClr val="000000"/>
                </a:solidFill>
                <a:latin typeface="Arimo"/>
              </a:rPr>
              <a:t>nieprawidłowości</a:t>
            </a:r>
            <a:r>
              <a:rPr lang="en-US" sz="1264">
                <a:solidFill>
                  <a:srgbClr val="000000"/>
                </a:solidFill>
                <a:latin typeface="Arimo"/>
              </a:rPr>
              <a:t>);</a:t>
            </a:r>
          </a:p>
          <a:p>
            <a:pPr marL="272999" lvl="1" indent="-136500" algn="just">
              <a:lnSpc>
                <a:spcPts val="1770"/>
              </a:lnSpc>
              <a:buFont typeface="Arial"/>
              <a:buChar char="•"/>
            </a:pPr>
            <a:r>
              <a:rPr lang="en-US" sz="1264" err="1">
                <a:solidFill>
                  <a:srgbClr val="000000"/>
                </a:solidFill>
                <a:latin typeface="Arimo"/>
              </a:rPr>
              <a:t>działania</a:t>
            </a:r>
            <a:r>
              <a:rPr lang="en-US" sz="1264">
                <a:solidFill>
                  <a:srgbClr val="000000"/>
                </a:solidFill>
                <a:latin typeface="Arimo"/>
              </a:rPr>
              <a:t> </a:t>
            </a:r>
            <a:r>
              <a:rPr lang="en-US" sz="1264" err="1">
                <a:solidFill>
                  <a:srgbClr val="000000"/>
                </a:solidFill>
                <a:latin typeface="Arimo"/>
              </a:rPr>
              <a:t>edukacyjne</a:t>
            </a:r>
            <a:r>
              <a:rPr lang="en-US" sz="1264">
                <a:solidFill>
                  <a:srgbClr val="000000"/>
                </a:solidFill>
                <a:latin typeface="Arimo"/>
              </a:rPr>
              <a:t> (</a:t>
            </a:r>
            <a:r>
              <a:rPr lang="en-US" sz="1264" err="1">
                <a:solidFill>
                  <a:srgbClr val="000000"/>
                </a:solidFill>
                <a:latin typeface="Arimo"/>
              </a:rPr>
              <a:t>szkoleniowe</a:t>
            </a:r>
            <a:r>
              <a:rPr lang="en-US" sz="1264">
                <a:solidFill>
                  <a:srgbClr val="000000"/>
                </a:solidFill>
                <a:latin typeface="Arimo"/>
              </a:rPr>
              <a:t>, </a:t>
            </a:r>
            <a:r>
              <a:rPr lang="en-US" sz="1264" err="1">
                <a:solidFill>
                  <a:srgbClr val="000000"/>
                </a:solidFill>
                <a:latin typeface="Arimo"/>
              </a:rPr>
              <a:t>spotkaniowe</a:t>
            </a:r>
            <a:r>
              <a:rPr lang="en-US" sz="1264">
                <a:solidFill>
                  <a:srgbClr val="000000"/>
                </a:solidFill>
                <a:latin typeface="Arimo"/>
              </a:rPr>
              <a:t> w </a:t>
            </a:r>
            <a:r>
              <a:rPr lang="en-US" sz="1264" err="1">
                <a:solidFill>
                  <a:srgbClr val="000000"/>
                </a:solidFill>
                <a:latin typeface="Arimo"/>
              </a:rPr>
              <a:t>temacie</a:t>
            </a:r>
            <a:r>
              <a:rPr lang="en-US" sz="1264">
                <a:solidFill>
                  <a:srgbClr val="000000"/>
                </a:solidFill>
                <a:latin typeface="Arimo"/>
              </a:rPr>
              <a:t> </a:t>
            </a:r>
            <a:r>
              <a:rPr lang="en-US" sz="1264" err="1">
                <a:solidFill>
                  <a:srgbClr val="000000"/>
                </a:solidFill>
                <a:latin typeface="Arimo"/>
              </a:rPr>
              <a:t>wzmocnienia</a:t>
            </a:r>
            <a:r>
              <a:rPr lang="en-US" sz="1264">
                <a:solidFill>
                  <a:srgbClr val="000000"/>
                </a:solidFill>
                <a:latin typeface="Arimo"/>
              </a:rPr>
              <a:t> </a:t>
            </a:r>
            <a:r>
              <a:rPr lang="en-US" sz="1264" err="1">
                <a:solidFill>
                  <a:srgbClr val="000000"/>
                </a:solidFill>
                <a:latin typeface="Arimo"/>
              </a:rPr>
              <a:t>świadomości</a:t>
            </a:r>
            <a:r>
              <a:rPr lang="en-US" sz="1264">
                <a:solidFill>
                  <a:srgbClr val="000000"/>
                </a:solidFill>
                <a:latin typeface="Arimo"/>
              </a:rPr>
              <a:t> </a:t>
            </a:r>
            <a:r>
              <a:rPr lang="en-US" sz="1264" err="1">
                <a:solidFill>
                  <a:srgbClr val="000000"/>
                </a:solidFill>
                <a:latin typeface="Arimo"/>
              </a:rPr>
              <a:t>czym</a:t>
            </a:r>
            <a:r>
              <a:rPr lang="en-US" sz="1264">
                <a:solidFill>
                  <a:srgbClr val="000000"/>
                </a:solidFill>
                <a:latin typeface="Arimo"/>
              </a:rPr>
              <a:t> są </a:t>
            </a:r>
            <a:r>
              <a:rPr lang="en-US" sz="1264" err="1">
                <a:solidFill>
                  <a:srgbClr val="000000"/>
                </a:solidFill>
                <a:latin typeface="Arimo"/>
              </a:rPr>
              <a:t>zjawiska</a:t>
            </a:r>
            <a:r>
              <a:rPr lang="en-US" sz="1264">
                <a:solidFill>
                  <a:srgbClr val="000000"/>
                </a:solidFill>
                <a:latin typeface="Arimo"/>
              </a:rPr>
              <a:t> </a:t>
            </a:r>
            <a:r>
              <a:rPr lang="en-US" sz="1264" err="1">
                <a:solidFill>
                  <a:srgbClr val="000000"/>
                </a:solidFill>
                <a:latin typeface="Arimo"/>
              </a:rPr>
              <a:t>typu</a:t>
            </a:r>
            <a:r>
              <a:rPr lang="en-US" sz="1264">
                <a:solidFill>
                  <a:srgbClr val="000000"/>
                </a:solidFill>
                <a:latin typeface="Arimo"/>
              </a:rPr>
              <a:t> mobbing, </a:t>
            </a:r>
            <a:r>
              <a:rPr lang="en-US" sz="1264" err="1">
                <a:solidFill>
                  <a:srgbClr val="000000"/>
                </a:solidFill>
                <a:latin typeface="Arimo"/>
              </a:rPr>
              <a:t>dyskryminacja</a:t>
            </a:r>
            <a:r>
              <a:rPr lang="en-US" sz="1264">
                <a:solidFill>
                  <a:srgbClr val="000000"/>
                </a:solidFill>
                <a:latin typeface="Arimo"/>
              </a:rPr>
              <a:t>, </a:t>
            </a:r>
            <a:r>
              <a:rPr lang="en-US" sz="1264" err="1">
                <a:solidFill>
                  <a:srgbClr val="000000"/>
                </a:solidFill>
                <a:latin typeface="Arimo"/>
              </a:rPr>
              <a:t>naruszenie</a:t>
            </a:r>
            <a:r>
              <a:rPr lang="en-US" sz="1264">
                <a:solidFill>
                  <a:srgbClr val="000000"/>
                </a:solidFill>
                <a:latin typeface="Arimo"/>
              </a:rPr>
              <a:t> </a:t>
            </a:r>
            <a:r>
              <a:rPr lang="en-US" sz="1264" err="1">
                <a:solidFill>
                  <a:srgbClr val="000000"/>
                </a:solidFill>
                <a:latin typeface="Arimo"/>
              </a:rPr>
              <a:t>dóbr</a:t>
            </a:r>
            <a:r>
              <a:rPr lang="en-US" sz="1264">
                <a:solidFill>
                  <a:srgbClr val="000000"/>
                </a:solidFill>
                <a:latin typeface="Arimo"/>
              </a:rPr>
              <a:t> </a:t>
            </a:r>
            <a:r>
              <a:rPr lang="en-US" sz="1264" err="1">
                <a:solidFill>
                  <a:srgbClr val="000000"/>
                </a:solidFill>
                <a:latin typeface="Arimo"/>
              </a:rPr>
              <a:t>osobistych</a:t>
            </a:r>
            <a:r>
              <a:rPr lang="en-US" sz="1264">
                <a:solidFill>
                  <a:srgbClr val="000000"/>
                </a:solidFill>
                <a:latin typeface="Arimo"/>
              </a:rPr>
              <a:t> </a:t>
            </a:r>
            <a:r>
              <a:rPr lang="en-US" sz="1264" err="1">
                <a:solidFill>
                  <a:srgbClr val="000000"/>
                </a:solidFill>
                <a:latin typeface="Arimo"/>
              </a:rPr>
              <a:t>oraz</a:t>
            </a:r>
            <a:r>
              <a:rPr lang="en-US" sz="1264">
                <a:solidFill>
                  <a:srgbClr val="000000"/>
                </a:solidFill>
                <a:latin typeface="Arimo"/>
              </a:rPr>
              <a:t> </a:t>
            </a:r>
            <a:r>
              <a:rPr lang="en-US" sz="1264" err="1">
                <a:solidFill>
                  <a:srgbClr val="000000"/>
                </a:solidFill>
                <a:latin typeface="Arimo"/>
              </a:rPr>
              <a:t>zapoznające</a:t>
            </a:r>
            <a:r>
              <a:rPr lang="en-US" sz="1264">
                <a:solidFill>
                  <a:srgbClr val="000000"/>
                </a:solidFill>
                <a:latin typeface="Arimo"/>
              </a:rPr>
              <a:t> z </a:t>
            </a:r>
            <a:r>
              <a:rPr lang="en-US" sz="1264" err="1">
                <a:solidFill>
                  <a:srgbClr val="000000"/>
                </a:solidFill>
                <a:latin typeface="Arimo"/>
              </a:rPr>
              <a:t>treścią</a:t>
            </a:r>
            <a:r>
              <a:rPr lang="en-US" sz="1264">
                <a:solidFill>
                  <a:srgbClr val="000000"/>
                </a:solidFill>
                <a:latin typeface="Arimo"/>
              </a:rPr>
              <a:t> </a:t>
            </a:r>
            <a:r>
              <a:rPr lang="en-US" sz="1264" err="1">
                <a:solidFill>
                  <a:srgbClr val="000000"/>
                </a:solidFill>
                <a:latin typeface="Arimo"/>
              </a:rPr>
              <a:t>Procedur</a:t>
            </a:r>
            <a:r>
              <a:rPr lang="en-US" sz="1264">
                <a:solidFill>
                  <a:srgbClr val="000000"/>
                </a:solidFill>
                <a:latin typeface="Arimo"/>
              </a:rPr>
              <a:t>).</a:t>
            </a:r>
          </a:p>
          <a:p>
            <a:pPr algn="just">
              <a:lnSpc>
                <a:spcPts val="1770"/>
              </a:lnSpc>
            </a:pPr>
            <a:endParaRPr lang="en-US" sz="1264">
              <a:solidFill>
                <a:srgbClr val="000000"/>
              </a:solidFill>
              <a:latin typeface="Arimo"/>
            </a:endParaRPr>
          </a:p>
          <a:p>
            <a:pPr algn="just">
              <a:lnSpc>
                <a:spcPts val="1770"/>
              </a:lnSpc>
            </a:pPr>
            <a:r>
              <a:rPr lang="en-US" sz="1264" err="1">
                <a:solidFill>
                  <a:srgbClr val="000000"/>
                </a:solidFill>
                <a:latin typeface="Arimo"/>
              </a:rPr>
              <a:t>Niezbędnym</a:t>
            </a:r>
            <a:r>
              <a:rPr lang="en-US" sz="1264">
                <a:solidFill>
                  <a:srgbClr val="000000"/>
                </a:solidFill>
                <a:latin typeface="Arimo"/>
              </a:rPr>
              <a:t> </a:t>
            </a:r>
            <a:r>
              <a:rPr lang="en-US" sz="1264" err="1">
                <a:solidFill>
                  <a:srgbClr val="000000"/>
                </a:solidFill>
                <a:latin typeface="Arimo"/>
              </a:rPr>
              <a:t>zatem</a:t>
            </a:r>
            <a:r>
              <a:rPr lang="en-US" sz="1264">
                <a:solidFill>
                  <a:srgbClr val="000000"/>
                </a:solidFill>
                <a:latin typeface="Arimo"/>
              </a:rPr>
              <a:t> w </a:t>
            </a:r>
            <a:r>
              <a:rPr lang="en-US" sz="1264" err="1">
                <a:solidFill>
                  <a:srgbClr val="000000"/>
                </a:solidFill>
                <a:latin typeface="Arimo"/>
              </a:rPr>
              <a:t>procesie</a:t>
            </a:r>
            <a:r>
              <a:rPr lang="en-US" sz="1264">
                <a:solidFill>
                  <a:srgbClr val="000000"/>
                </a:solidFill>
                <a:latin typeface="Arimo"/>
              </a:rPr>
              <a:t> </a:t>
            </a:r>
            <a:r>
              <a:rPr lang="en-US" sz="1264" err="1">
                <a:solidFill>
                  <a:srgbClr val="000000"/>
                </a:solidFill>
                <a:latin typeface="Arimo"/>
              </a:rPr>
              <a:t>wprowadzającym</a:t>
            </a:r>
            <a:r>
              <a:rPr lang="en-US" sz="1264">
                <a:solidFill>
                  <a:srgbClr val="000000"/>
                </a:solidFill>
                <a:latin typeface="Arimo"/>
              </a:rPr>
              <a:t> </a:t>
            </a:r>
            <a:r>
              <a:rPr lang="en-US" sz="1264" err="1">
                <a:solidFill>
                  <a:srgbClr val="000000"/>
                </a:solidFill>
                <a:latin typeface="Arimo"/>
              </a:rPr>
              <a:t>Procedury</a:t>
            </a:r>
            <a:r>
              <a:rPr lang="en-US" sz="1264">
                <a:solidFill>
                  <a:srgbClr val="000000"/>
                </a:solidFill>
                <a:latin typeface="Arimo"/>
              </a:rPr>
              <a:t> jest ich </a:t>
            </a:r>
            <a:r>
              <a:rPr lang="en-US" sz="1264" err="1">
                <a:solidFill>
                  <a:srgbClr val="000000"/>
                </a:solidFill>
                <a:latin typeface="Arimo"/>
              </a:rPr>
              <a:t>uzupełnienie</a:t>
            </a:r>
            <a:r>
              <a:rPr lang="en-US" sz="1264">
                <a:solidFill>
                  <a:srgbClr val="000000"/>
                </a:solidFill>
                <a:latin typeface="Arimo"/>
              </a:rPr>
              <a:t> o </a:t>
            </a:r>
            <a:r>
              <a:rPr lang="en-US" sz="1264" err="1">
                <a:solidFill>
                  <a:srgbClr val="000000"/>
                </a:solidFill>
                <a:latin typeface="Arimo"/>
              </a:rPr>
              <a:t>działania</a:t>
            </a:r>
            <a:r>
              <a:rPr lang="en-US" sz="1264">
                <a:solidFill>
                  <a:srgbClr val="000000"/>
                </a:solidFill>
                <a:latin typeface="Arimo"/>
              </a:rPr>
              <a:t> </a:t>
            </a:r>
            <a:r>
              <a:rPr lang="en-US" sz="1264" err="1">
                <a:solidFill>
                  <a:srgbClr val="000000"/>
                </a:solidFill>
                <a:latin typeface="Arimo"/>
              </a:rPr>
              <a:t>prewencyjne</a:t>
            </a:r>
            <a:r>
              <a:rPr lang="en-US" sz="1264">
                <a:solidFill>
                  <a:srgbClr val="000000"/>
                </a:solidFill>
                <a:latin typeface="Arimo"/>
              </a:rPr>
              <a:t> – </a:t>
            </a:r>
            <a:r>
              <a:rPr lang="en-US" sz="1264" err="1">
                <a:solidFill>
                  <a:srgbClr val="000000"/>
                </a:solidFill>
                <a:latin typeface="Arimo"/>
              </a:rPr>
              <a:t>praktykowanie</a:t>
            </a:r>
            <a:r>
              <a:rPr lang="en-US" sz="1264">
                <a:solidFill>
                  <a:srgbClr val="000000"/>
                </a:solidFill>
                <a:latin typeface="Arimo"/>
              </a:rPr>
              <a:t> </a:t>
            </a:r>
            <a:r>
              <a:rPr lang="en-US" sz="1264" err="1">
                <a:solidFill>
                  <a:srgbClr val="000000"/>
                </a:solidFill>
                <a:latin typeface="Arimo"/>
              </a:rPr>
              <a:t>aktywności</a:t>
            </a:r>
            <a:r>
              <a:rPr lang="en-US" sz="1264">
                <a:solidFill>
                  <a:srgbClr val="000000"/>
                </a:solidFill>
                <a:latin typeface="Arimo"/>
              </a:rPr>
              <a:t>            o </a:t>
            </a:r>
            <a:r>
              <a:rPr lang="en-US" sz="1264" err="1">
                <a:solidFill>
                  <a:srgbClr val="000000"/>
                </a:solidFill>
                <a:latin typeface="Arimo"/>
              </a:rPr>
              <a:t>charakterze</a:t>
            </a:r>
            <a:r>
              <a:rPr lang="en-US" sz="1264">
                <a:solidFill>
                  <a:srgbClr val="000000"/>
                </a:solidFill>
                <a:latin typeface="Arimo"/>
              </a:rPr>
              <a:t> </a:t>
            </a:r>
            <a:r>
              <a:rPr lang="en-US" sz="1264" err="1">
                <a:solidFill>
                  <a:srgbClr val="000000"/>
                </a:solidFill>
                <a:latin typeface="Arimo"/>
              </a:rPr>
              <a:t>edukacyjnym</a:t>
            </a:r>
            <a:r>
              <a:rPr lang="en-US" sz="1264">
                <a:solidFill>
                  <a:srgbClr val="000000"/>
                </a:solidFill>
                <a:latin typeface="Arimo"/>
              </a:rPr>
              <a:t> (</a:t>
            </a:r>
            <a:r>
              <a:rPr lang="en-US" sz="1264" err="1">
                <a:solidFill>
                  <a:srgbClr val="000000"/>
                </a:solidFill>
                <a:latin typeface="Arimo"/>
              </a:rPr>
              <a:t>szkolenia</a:t>
            </a:r>
            <a:r>
              <a:rPr lang="en-US" sz="1264">
                <a:solidFill>
                  <a:srgbClr val="000000"/>
                </a:solidFill>
                <a:latin typeface="Arimo"/>
              </a:rPr>
              <a:t>, </a:t>
            </a:r>
            <a:r>
              <a:rPr lang="en-US" sz="1264" err="1">
                <a:solidFill>
                  <a:srgbClr val="000000"/>
                </a:solidFill>
                <a:latin typeface="Arimo"/>
              </a:rPr>
              <a:t>spotkania</a:t>
            </a:r>
            <a:r>
              <a:rPr lang="en-US" sz="1264">
                <a:solidFill>
                  <a:srgbClr val="000000"/>
                </a:solidFill>
                <a:latin typeface="Arimo"/>
              </a:rPr>
              <a:t> </a:t>
            </a:r>
            <a:r>
              <a:rPr lang="en-US" sz="1264" err="1">
                <a:solidFill>
                  <a:srgbClr val="000000"/>
                </a:solidFill>
                <a:latin typeface="Arimo"/>
              </a:rPr>
              <a:t>tematyczne</a:t>
            </a:r>
            <a:r>
              <a:rPr lang="en-US" sz="1264">
                <a:solidFill>
                  <a:srgbClr val="000000"/>
                </a:solidFill>
                <a:latin typeface="Arimo"/>
              </a:rPr>
              <a:t>, </a:t>
            </a:r>
            <a:r>
              <a:rPr lang="en-US" sz="1264" err="1">
                <a:solidFill>
                  <a:srgbClr val="000000"/>
                </a:solidFill>
                <a:latin typeface="Arimo"/>
              </a:rPr>
              <a:t>warsztaty</a:t>
            </a:r>
            <a:r>
              <a:rPr lang="en-US" sz="1264">
                <a:solidFill>
                  <a:srgbClr val="000000"/>
                </a:solidFill>
                <a:latin typeface="Arimo"/>
              </a:rPr>
              <a:t>), </a:t>
            </a:r>
            <a:r>
              <a:rPr lang="en-US" sz="1264" err="1">
                <a:solidFill>
                  <a:srgbClr val="000000"/>
                </a:solidFill>
                <a:latin typeface="Arimo"/>
              </a:rPr>
              <a:t>które</a:t>
            </a:r>
            <a:r>
              <a:rPr lang="en-US" sz="1264">
                <a:solidFill>
                  <a:srgbClr val="000000"/>
                </a:solidFill>
                <a:latin typeface="Arimo"/>
              </a:rPr>
              <a:t> </a:t>
            </a:r>
            <a:r>
              <a:rPr lang="en-US" sz="1264" err="1">
                <a:solidFill>
                  <a:srgbClr val="000000"/>
                </a:solidFill>
                <a:latin typeface="Arimo"/>
              </a:rPr>
              <a:t>pozwolą</a:t>
            </a:r>
            <a:r>
              <a:rPr lang="en-US" sz="1264">
                <a:solidFill>
                  <a:srgbClr val="000000"/>
                </a:solidFill>
                <a:latin typeface="Arimo"/>
              </a:rPr>
              <a:t> </a:t>
            </a:r>
            <a:r>
              <a:rPr lang="en-US" sz="1264" err="1">
                <a:solidFill>
                  <a:srgbClr val="000000"/>
                </a:solidFill>
                <a:latin typeface="Arimo"/>
              </a:rPr>
              <a:t>podnieść</a:t>
            </a:r>
            <a:r>
              <a:rPr lang="en-US" sz="1264">
                <a:solidFill>
                  <a:srgbClr val="000000"/>
                </a:solidFill>
                <a:latin typeface="Arimo"/>
              </a:rPr>
              <a:t> </a:t>
            </a:r>
            <a:r>
              <a:rPr lang="en-US" sz="1264" err="1">
                <a:solidFill>
                  <a:srgbClr val="000000"/>
                </a:solidFill>
                <a:latin typeface="Arimo"/>
              </a:rPr>
              <a:t>świadomość</a:t>
            </a:r>
            <a:r>
              <a:rPr lang="en-US" sz="1264">
                <a:solidFill>
                  <a:srgbClr val="000000"/>
                </a:solidFill>
                <a:latin typeface="Arimo"/>
              </a:rPr>
              <a:t> </a:t>
            </a:r>
            <a:r>
              <a:rPr lang="en-US" sz="1264" err="1">
                <a:solidFill>
                  <a:srgbClr val="000000"/>
                </a:solidFill>
                <a:latin typeface="Arimo"/>
              </a:rPr>
              <a:t>pracowników</a:t>
            </a:r>
            <a:r>
              <a:rPr lang="en-US" sz="1264">
                <a:solidFill>
                  <a:srgbClr val="000000"/>
                </a:solidFill>
                <a:latin typeface="Arimo"/>
              </a:rPr>
              <a:t> w </a:t>
            </a:r>
            <a:r>
              <a:rPr lang="en-US" sz="1264" err="1">
                <a:solidFill>
                  <a:srgbClr val="000000"/>
                </a:solidFill>
                <a:latin typeface="Arimo"/>
              </a:rPr>
              <a:t>zakresie</a:t>
            </a:r>
            <a:r>
              <a:rPr lang="en-US" sz="1264">
                <a:solidFill>
                  <a:srgbClr val="000000"/>
                </a:solidFill>
                <a:latin typeface="Arimo"/>
              </a:rPr>
              <a:t> </a:t>
            </a:r>
            <a:r>
              <a:rPr lang="en-US" sz="1264" err="1">
                <a:solidFill>
                  <a:srgbClr val="000000"/>
                </a:solidFill>
                <a:latin typeface="Arimo"/>
              </a:rPr>
              <a:t>mobbingu</a:t>
            </a:r>
            <a:r>
              <a:rPr lang="en-US" sz="1264">
                <a:solidFill>
                  <a:srgbClr val="000000"/>
                </a:solidFill>
                <a:latin typeface="Arimo"/>
              </a:rPr>
              <a:t>      i </a:t>
            </a:r>
            <a:r>
              <a:rPr lang="en-US" sz="1264" err="1">
                <a:solidFill>
                  <a:srgbClr val="000000"/>
                </a:solidFill>
                <a:latin typeface="Arimo"/>
              </a:rPr>
              <a:t>dyskryminacji</a:t>
            </a:r>
            <a:r>
              <a:rPr lang="en-US" sz="1264">
                <a:solidFill>
                  <a:srgbClr val="000000"/>
                </a:solidFill>
                <a:latin typeface="Arimo"/>
              </a:rPr>
              <a:t>. </a:t>
            </a:r>
            <a:r>
              <a:rPr lang="en-US" sz="1264" err="1">
                <a:solidFill>
                  <a:srgbClr val="000000"/>
                </a:solidFill>
                <a:latin typeface="Arimo"/>
              </a:rPr>
              <a:t>Ponadto</a:t>
            </a:r>
            <a:r>
              <a:rPr lang="en-US" sz="1264">
                <a:solidFill>
                  <a:srgbClr val="000000"/>
                </a:solidFill>
                <a:latin typeface="Arimo"/>
              </a:rPr>
              <a:t> </a:t>
            </a:r>
            <a:r>
              <a:rPr lang="en-US" sz="1264" err="1">
                <a:solidFill>
                  <a:srgbClr val="000000"/>
                </a:solidFill>
                <a:latin typeface="Arimo"/>
              </a:rPr>
              <a:t>działania</a:t>
            </a:r>
            <a:r>
              <a:rPr lang="en-US" sz="1264">
                <a:solidFill>
                  <a:srgbClr val="000000"/>
                </a:solidFill>
                <a:latin typeface="Arimo"/>
              </a:rPr>
              <a:t> </a:t>
            </a:r>
            <a:r>
              <a:rPr lang="en-US" sz="1264" err="1">
                <a:solidFill>
                  <a:srgbClr val="000000"/>
                </a:solidFill>
                <a:latin typeface="Arimo"/>
              </a:rPr>
              <a:t>prewencyjne</a:t>
            </a:r>
            <a:r>
              <a:rPr lang="en-US" sz="1264">
                <a:solidFill>
                  <a:srgbClr val="000000"/>
                </a:solidFill>
                <a:latin typeface="Arimo"/>
              </a:rPr>
              <a:t> </a:t>
            </a:r>
            <a:r>
              <a:rPr lang="en-US" sz="1264" err="1">
                <a:solidFill>
                  <a:srgbClr val="000000"/>
                </a:solidFill>
                <a:latin typeface="Arimo"/>
              </a:rPr>
              <a:t>powinny</a:t>
            </a:r>
            <a:r>
              <a:rPr lang="en-US" sz="1264">
                <a:solidFill>
                  <a:srgbClr val="000000"/>
                </a:solidFill>
                <a:latin typeface="Arimo"/>
              </a:rPr>
              <a:t> </a:t>
            </a:r>
            <a:r>
              <a:rPr lang="en-US" sz="1264" err="1">
                <a:solidFill>
                  <a:srgbClr val="000000"/>
                </a:solidFill>
                <a:latin typeface="Arimo"/>
              </a:rPr>
              <a:t>obejmować</a:t>
            </a:r>
            <a:r>
              <a:rPr lang="en-US" sz="1264">
                <a:solidFill>
                  <a:srgbClr val="000000"/>
                </a:solidFill>
                <a:latin typeface="Arimo"/>
              </a:rPr>
              <a:t> </a:t>
            </a:r>
            <a:r>
              <a:rPr lang="en-US" sz="1264" err="1">
                <a:solidFill>
                  <a:srgbClr val="000000"/>
                </a:solidFill>
                <a:latin typeface="Arimo"/>
              </a:rPr>
              <a:t>szerszy</a:t>
            </a:r>
            <a:r>
              <a:rPr lang="en-US" sz="1264">
                <a:solidFill>
                  <a:srgbClr val="000000"/>
                </a:solidFill>
                <a:latin typeface="Arimo"/>
              </a:rPr>
              <a:t> </a:t>
            </a:r>
            <a:r>
              <a:rPr lang="en-US" sz="1264" err="1">
                <a:solidFill>
                  <a:srgbClr val="000000"/>
                </a:solidFill>
                <a:latin typeface="Arimo"/>
              </a:rPr>
              <a:t>wachlarz</a:t>
            </a:r>
            <a:r>
              <a:rPr lang="en-US" sz="1264">
                <a:solidFill>
                  <a:srgbClr val="000000"/>
                </a:solidFill>
                <a:latin typeface="Arimo"/>
              </a:rPr>
              <a:t> form </a:t>
            </a:r>
            <a:r>
              <a:rPr lang="en-US" sz="1264" err="1">
                <a:solidFill>
                  <a:srgbClr val="000000"/>
                </a:solidFill>
                <a:latin typeface="Arimo"/>
              </a:rPr>
              <a:t>pomocy</a:t>
            </a:r>
            <a:r>
              <a:rPr lang="en-US" sz="1264">
                <a:solidFill>
                  <a:srgbClr val="000000"/>
                </a:solidFill>
                <a:latin typeface="Arimo"/>
              </a:rPr>
              <a:t> </a:t>
            </a:r>
            <a:r>
              <a:rPr lang="en-US" sz="1264" err="1">
                <a:solidFill>
                  <a:srgbClr val="000000"/>
                </a:solidFill>
                <a:latin typeface="Arimo"/>
              </a:rPr>
              <a:t>osobie</a:t>
            </a:r>
            <a:r>
              <a:rPr lang="en-US" sz="1264">
                <a:solidFill>
                  <a:srgbClr val="000000"/>
                </a:solidFill>
                <a:latin typeface="Arimo"/>
              </a:rPr>
              <a:t> </a:t>
            </a:r>
            <a:r>
              <a:rPr lang="en-US" sz="1264" err="1">
                <a:solidFill>
                  <a:srgbClr val="000000"/>
                </a:solidFill>
                <a:latin typeface="Arimo"/>
              </a:rPr>
              <a:t>doświadczającej</a:t>
            </a:r>
            <a:r>
              <a:rPr lang="en-US" sz="1264">
                <a:solidFill>
                  <a:srgbClr val="000000"/>
                </a:solidFill>
                <a:latin typeface="Arimo"/>
              </a:rPr>
              <a:t> </a:t>
            </a:r>
            <a:r>
              <a:rPr lang="en-US" sz="1264" err="1">
                <a:solidFill>
                  <a:srgbClr val="000000"/>
                </a:solidFill>
                <a:latin typeface="Arimo"/>
              </a:rPr>
              <a:t>krzywdy</a:t>
            </a:r>
            <a:r>
              <a:rPr lang="en-US" sz="1264">
                <a:solidFill>
                  <a:srgbClr val="000000"/>
                </a:solidFill>
                <a:latin typeface="Arimo"/>
              </a:rPr>
              <a:t> – m.in.: </a:t>
            </a:r>
            <a:r>
              <a:rPr lang="en-US" sz="1264" err="1">
                <a:solidFill>
                  <a:srgbClr val="000000"/>
                </a:solidFill>
                <a:latin typeface="Arimo"/>
              </a:rPr>
              <a:t>pomoc</a:t>
            </a:r>
            <a:r>
              <a:rPr lang="en-US" sz="1264">
                <a:solidFill>
                  <a:srgbClr val="000000"/>
                </a:solidFill>
                <a:latin typeface="Arimo"/>
              </a:rPr>
              <a:t> </a:t>
            </a:r>
            <a:r>
              <a:rPr lang="en-US" sz="1264" err="1">
                <a:solidFill>
                  <a:srgbClr val="000000"/>
                </a:solidFill>
                <a:latin typeface="Arimo"/>
              </a:rPr>
              <a:t>prawną</a:t>
            </a:r>
            <a:r>
              <a:rPr lang="en-US" sz="1264">
                <a:solidFill>
                  <a:srgbClr val="000000"/>
                </a:solidFill>
                <a:latin typeface="Arimo"/>
              </a:rPr>
              <a:t>, </a:t>
            </a:r>
            <a:r>
              <a:rPr lang="en-US" sz="1264" err="1">
                <a:solidFill>
                  <a:srgbClr val="000000"/>
                </a:solidFill>
                <a:latin typeface="Arimo"/>
              </a:rPr>
              <a:t>mediacyjną</a:t>
            </a:r>
            <a:r>
              <a:rPr lang="en-US" sz="1264">
                <a:solidFill>
                  <a:srgbClr val="000000"/>
                </a:solidFill>
                <a:latin typeface="Arimo"/>
              </a:rPr>
              <a:t>, </a:t>
            </a:r>
            <a:r>
              <a:rPr lang="en-US" sz="1264" err="1">
                <a:solidFill>
                  <a:srgbClr val="000000"/>
                </a:solidFill>
                <a:latin typeface="Arimo"/>
              </a:rPr>
              <a:t>psychologiczną</a:t>
            </a:r>
            <a:r>
              <a:rPr lang="en-US" sz="1264">
                <a:solidFill>
                  <a:srgbClr val="000000"/>
                </a:solidFill>
                <a:latin typeface="Arimo"/>
              </a:rPr>
              <a:t>, </a:t>
            </a:r>
            <a:r>
              <a:rPr lang="en-US" sz="1264" err="1">
                <a:solidFill>
                  <a:srgbClr val="000000"/>
                </a:solidFill>
                <a:latin typeface="Arimo"/>
              </a:rPr>
              <a:t>uwzględniającą</a:t>
            </a:r>
            <a:r>
              <a:rPr lang="en-US" sz="1264">
                <a:solidFill>
                  <a:srgbClr val="000000"/>
                </a:solidFill>
                <a:latin typeface="Arimo"/>
              </a:rPr>
              <a:t> </a:t>
            </a:r>
            <a:r>
              <a:rPr lang="en-US" sz="1264" err="1">
                <a:solidFill>
                  <a:srgbClr val="000000"/>
                </a:solidFill>
                <a:latin typeface="Arimo"/>
              </a:rPr>
              <a:t>możliwości</a:t>
            </a:r>
            <a:r>
              <a:rPr lang="en-US" sz="1264">
                <a:solidFill>
                  <a:srgbClr val="000000"/>
                </a:solidFill>
                <a:latin typeface="Arimo"/>
              </a:rPr>
              <a:t> </a:t>
            </a:r>
            <a:r>
              <a:rPr lang="en-US" sz="1264" err="1">
                <a:solidFill>
                  <a:srgbClr val="000000"/>
                </a:solidFill>
                <a:latin typeface="Arimo"/>
              </a:rPr>
              <a:t>organizacji</a:t>
            </a:r>
            <a:r>
              <a:rPr lang="en-US" sz="1264">
                <a:solidFill>
                  <a:srgbClr val="000000"/>
                </a:solidFill>
                <a:latin typeface="Arimo"/>
              </a:rPr>
              <a:t> ww. form </a:t>
            </a:r>
            <a:r>
              <a:rPr lang="en-US" sz="1264" err="1">
                <a:solidFill>
                  <a:srgbClr val="000000"/>
                </a:solidFill>
                <a:latin typeface="Arimo"/>
              </a:rPr>
              <a:t>wsparcia</a:t>
            </a:r>
            <a:r>
              <a:rPr lang="en-US" sz="1264">
                <a:solidFill>
                  <a:srgbClr val="000000"/>
                </a:solidFill>
                <a:latin typeface="Arimo"/>
              </a:rPr>
              <a:t> (w </a:t>
            </a:r>
            <a:r>
              <a:rPr lang="en-US" sz="1264" err="1">
                <a:solidFill>
                  <a:srgbClr val="000000"/>
                </a:solidFill>
                <a:latin typeface="Arimo"/>
              </a:rPr>
              <a:t>tym</a:t>
            </a:r>
            <a:r>
              <a:rPr lang="en-US" sz="1264">
                <a:solidFill>
                  <a:srgbClr val="000000"/>
                </a:solidFill>
                <a:latin typeface="Arimo"/>
              </a:rPr>
              <a:t> </a:t>
            </a:r>
            <a:r>
              <a:rPr lang="en-US" sz="1264" err="1">
                <a:solidFill>
                  <a:srgbClr val="000000"/>
                </a:solidFill>
                <a:latin typeface="Arimo"/>
              </a:rPr>
              <a:t>finansowych</a:t>
            </a:r>
            <a:r>
              <a:rPr lang="en-US" sz="1264">
                <a:solidFill>
                  <a:srgbClr val="000000"/>
                </a:solidFill>
                <a:latin typeface="Arimo"/>
              </a:rPr>
              <a:t>) </a:t>
            </a:r>
            <a:r>
              <a:rPr lang="en-US" sz="1264" err="1">
                <a:solidFill>
                  <a:srgbClr val="000000"/>
                </a:solidFill>
                <a:latin typeface="Arimo"/>
              </a:rPr>
              <a:t>przez</a:t>
            </a:r>
            <a:r>
              <a:rPr lang="en-US" sz="1264">
                <a:solidFill>
                  <a:srgbClr val="000000"/>
                </a:solidFill>
                <a:latin typeface="Arimo"/>
              </a:rPr>
              <a:t> </a:t>
            </a:r>
            <a:r>
              <a:rPr lang="en-US" sz="1264" err="1">
                <a:solidFill>
                  <a:srgbClr val="000000"/>
                </a:solidFill>
                <a:latin typeface="Arimo"/>
              </a:rPr>
              <a:t>daną</a:t>
            </a:r>
            <a:r>
              <a:rPr lang="en-US" sz="1264">
                <a:solidFill>
                  <a:srgbClr val="000000"/>
                </a:solidFill>
                <a:latin typeface="Arimo"/>
              </a:rPr>
              <a:t> </a:t>
            </a:r>
            <a:r>
              <a:rPr lang="en-US" sz="1264" err="1">
                <a:solidFill>
                  <a:srgbClr val="000000"/>
                </a:solidFill>
                <a:latin typeface="Arimo"/>
              </a:rPr>
              <a:t>Organizację</a:t>
            </a:r>
            <a:r>
              <a:rPr lang="en-US" sz="1264">
                <a:solidFill>
                  <a:srgbClr val="000000"/>
                </a:solidFill>
                <a:latin typeface="Arimo"/>
              </a:rPr>
              <a:t>. </a:t>
            </a: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gn="just">
              <a:lnSpc>
                <a:spcPts val="1770"/>
              </a:lnSpc>
            </a:pPr>
            <a:endParaRPr lang="en-US" sz="1264">
              <a:solidFill>
                <a:srgbClr val="000000"/>
              </a:solidFill>
              <a:latin typeface="Arimo"/>
            </a:endParaRPr>
          </a:p>
          <a:p>
            <a:pPr>
              <a:lnSpc>
                <a:spcPts val="1770"/>
              </a:lnSpc>
            </a:pPr>
            <a:endParaRPr lang="en-US" sz="1264">
              <a:solidFill>
                <a:srgbClr val="000000"/>
              </a:solidFill>
              <a:latin typeface="Arimo"/>
            </a:endParaRPr>
          </a:p>
        </p:txBody>
      </p:sp>
      <p:sp>
        <p:nvSpPr>
          <p:cNvPr id="13" name="TextBox 13"/>
          <p:cNvSpPr txBox="1"/>
          <p:nvPr/>
        </p:nvSpPr>
        <p:spPr>
          <a:xfrm>
            <a:off x="7198016" y="9654659"/>
            <a:ext cx="4794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a:t>
            </a:r>
          </a:p>
        </p:txBody>
      </p:sp>
      <p:grpSp>
        <p:nvGrpSpPr>
          <p:cNvPr id="14" name="Group 14"/>
          <p:cNvGrpSpPr/>
          <p:nvPr/>
        </p:nvGrpSpPr>
        <p:grpSpPr>
          <a:xfrm>
            <a:off x="756000" y="1236959"/>
            <a:ext cx="6579683" cy="8699041"/>
            <a:chOff x="0" y="0"/>
            <a:chExt cx="38629085" cy="51071764"/>
          </a:xfrm>
        </p:grpSpPr>
        <p:sp>
          <p:nvSpPr>
            <p:cNvPr id="15" name="Freeform 15"/>
            <p:cNvSpPr/>
            <p:nvPr/>
          </p:nvSpPr>
          <p:spPr>
            <a:xfrm>
              <a:off x="0" y="0"/>
              <a:ext cx="38629084" cy="51071763"/>
            </a:xfrm>
            <a:custGeom>
              <a:avLst/>
              <a:gdLst/>
              <a:ahLst/>
              <a:cxnLst/>
              <a:rect l="l" t="t" r="r" b="b"/>
              <a:pathLst>
                <a:path w="38629084" h="51071763">
                  <a:moveTo>
                    <a:pt x="0" y="0"/>
                  </a:moveTo>
                  <a:lnTo>
                    <a:pt x="0" y="51071763"/>
                  </a:lnTo>
                  <a:lnTo>
                    <a:pt x="38629084" y="51071763"/>
                  </a:lnTo>
                  <a:lnTo>
                    <a:pt x="38629084" y="0"/>
                  </a:lnTo>
                  <a:lnTo>
                    <a:pt x="0" y="0"/>
                  </a:lnTo>
                  <a:close/>
                  <a:moveTo>
                    <a:pt x="38568126" y="51010806"/>
                  </a:moveTo>
                  <a:lnTo>
                    <a:pt x="59690" y="51010806"/>
                  </a:lnTo>
                  <a:lnTo>
                    <a:pt x="59690" y="59690"/>
                  </a:lnTo>
                  <a:lnTo>
                    <a:pt x="38568126" y="59690"/>
                  </a:lnTo>
                  <a:lnTo>
                    <a:pt x="38568126" y="51010806"/>
                  </a:lnTo>
                  <a:close/>
                </a:path>
              </a:pathLst>
            </a:custGeom>
            <a:solidFill>
              <a:srgbClr val="000000"/>
            </a:solidFill>
          </p:spPr>
          <p:txBody>
            <a:bodyPr/>
            <a:lstStyle/>
            <a:p>
              <a:endParaRPr lang="pl-PL"/>
            </a:p>
          </p:txBody>
        </p:sp>
      </p:gr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0"/>
            <a:ext cx="7556500" cy="986913"/>
            <a:chOff x="0" y="0"/>
            <a:chExt cx="2805794" cy="353687"/>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057418" y="1426816"/>
            <a:ext cx="6007861" cy="923925"/>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uruchomieniu formularza dostępnego w kanałach komunikacji wykorzystywanych w Fundacji, umożliwiającego m.in. przekazanie Zawiadomienia przez osoby zatrudnione/ wykonujące zlecenie/ wolontariat;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820242" y="1610683"/>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e.</a:t>
            </a:r>
          </a:p>
        </p:txBody>
      </p:sp>
      <p:sp>
        <p:nvSpPr>
          <p:cNvPr id="16" name="TextBox 16"/>
          <p:cNvSpPr txBox="1"/>
          <p:nvPr/>
        </p:nvSpPr>
        <p:spPr>
          <a:xfrm>
            <a:off x="577793" y="2429833"/>
            <a:ext cx="6487486"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Fundacja jest odpowiedzialna za ograniczenie ryzyka organizacyjnego oraz osobowego w zarządzaniu pracą, zaangażowaniem cywilnoprawnym i wolontaryjnym oraz promowanie pożądanych, zgodnych           z zasadami współżycia społecznego postaw i zachowań między osobami zatrudnionymi w ramach umowy o pracę/ wykonującym zlecenie/ wolontariat, w związku z tym zobowiązane jest do:</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grpSp>
        <p:nvGrpSpPr>
          <p:cNvPr id="17" name="Group 17"/>
          <p:cNvGrpSpPr/>
          <p:nvPr/>
        </p:nvGrpSpPr>
        <p:grpSpPr>
          <a:xfrm>
            <a:off x="820242" y="3204557"/>
            <a:ext cx="6245037" cy="364842"/>
            <a:chOff x="0" y="0"/>
            <a:chExt cx="8326716" cy="486456"/>
          </a:xfrm>
        </p:grpSpPr>
        <p:sp>
          <p:nvSpPr>
            <p:cNvPr id="18" name="TextBox 18"/>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rozwiązywania konfliktów z / lub pomiędzy ww. osobami, bez zbędnej zwłoki;</a:t>
              </a:r>
            </a:p>
          </p:txBody>
        </p:sp>
        <p:sp>
          <p:nvSpPr>
            <p:cNvPr id="19" name="TextBox 19"/>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grpSp>
      <p:grpSp>
        <p:nvGrpSpPr>
          <p:cNvPr id="20" name="Group 20"/>
          <p:cNvGrpSpPr/>
          <p:nvPr/>
        </p:nvGrpSpPr>
        <p:grpSpPr>
          <a:xfrm>
            <a:off x="820242" y="3607499"/>
            <a:ext cx="6245037" cy="364842"/>
            <a:chOff x="0" y="0"/>
            <a:chExt cx="8326716" cy="486456"/>
          </a:xfrm>
        </p:grpSpPr>
        <p:sp>
          <p:nvSpPr>
            <p:cNvPr id="21" name="TextBox 21"/>
            <p:cNvSpPr txBox="1"/>
            <p:nvPr/>
          </p:nvSpPr>
          <p:spPr>
            <a:xfrm>
              <a:off x="316235" y="-19050"/>
              <a:ext cx="8010481" cy="501650"/>
            </a:xfrm>
            <a:prstGeom prst="rect">
              <a:avLst/>
            </a:prstGeom>
          </p:spPr>
          <p:txBody>
            <a:bodyPr lIns="0" tIns="0" rIns="0" bIns="0" rtlCol="0" anchor="t">
              <a:spAutoFit/>
            </a:bodyPr>
            <a:lstStyle/>
            <a:p>
              <a:pPr algn="just">
                <a:lnSpc>
                  <a:spcPts val="1439"/>
                </a:lnSpc>
              </a:pPr>
              <a:endParaRPr/>
            </a:p>
            <a:p>
              <a:pPr algn="just">
                <a:lnSpc>
                  <a:spcPts val="1439"/>
                </a:lnSpc>
                <a:spcBef>
                  <a:spcPct val="0"/>
                </a:spcBef>
              </a:pPr>
              <a:r>
                <a:rPr lang="en-US" sz="1200" spc="-48">
                  <a:solidFill>
                    <a:srgbClr val="000000"/>
                  </a:solidFill>
                  <a:latin typeface="Arimo"/>
                </a:rPr>
                <a:t>dawania przykładu właściwej postawy przez osoby z zarządu;</a:t>
              </a:r>
            </a:p>
          </p:txBody>
        </p:sp>
        <p:sp>
          <p:nvSpPr>
            <p:cNvPr id="22" name="TextBox 22"/>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grpSp>
      <p:grpSp>
        <p:nvGrpSpPr>
          <p:cNvPr id="23" name="Group 23"/>
          <p:cNvGrpSpPr/>
          <p:nvPr/>
        </p:nvGrpSpPr>
        <p:grpSpPr>
          <a:xfrm>
            <a:off x="820242" y="3972342"/>
            <a:ext cx="6245037" cy="723900"/>
            <a:chOff x="0" y="0"/>
            <a:chExt cx="8326716" cy="965200"/>
          </a:xfrm>
        </p:grpSpPr>
        <p:sp>
          <p:nvSpPr>
            <p:cNvPr id="24" name="TextBox 24"/>
            <p:cNvSpPr txBox="1"/>
            <p:nvPr/>
          </p:nvSpPr>
          <p:spPr>
            <a:xfrm>
              <a:off x="316235" y="-19050"/>
              <a:ext cx="8010481" cy="9842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wykazania otwartości na informacje zwrotne przekazywane przez osoby pracujące/ wykonujące zlecenie/ wolontariat;</a:t>
              </a:r>
            </a:p>
            <a:p>
              <a:pPr algn="just">
                <a:lnSpc>
                  <a:spcPts val="1439"/>
                </a:lnSpc>
                <a:spcBef>
                  <a:spcPct val="0"/>
                </a:spcBef>
              </a:pPr>
              <a:endParaRPr lang="en-US" sz="1200" spc="-48">
                <a:solidFill>
                  <a:srgbClr val="000000"/>
                </a:solidFill>
                <a:latin typeface="Arimo"/>
              </a:endParaRPr>
            </a:p>
          </p:txBody>
        </p:sp>
        <p:sp>
          <p:nvSpPr>
            <p:cNvPr id="25" name="TextBox 25"/>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grpSp>
      <p:grpSp>
        <p:nvGrpSpPr>
          <p:cNvPr id="26" name="Group 26"/>
          <p:cNvGrpSpPr/>
          <p:nvPr/>
        </p:nvGrpSpPr>
        <p:grpSpPr>
          <a:xfrm>
            <a:off x="820242" y="4580660"/>
            <a:ext cx="6245037" cy="904875"/>
            <a:chOff x="0" y="0"/>
            <a:chExt cx="8326716" cy="1206500"/>
          </a:xfrm>
        </p:grpSpPr>
        <p:sp>
          <p:nvSpPr>
            <p:cNvPr id="27" name="TextBox 27"/>
            <p:cNvSpPr txBox="1"/>
            <p:nvPr/>
          </p:nvSpPr>
          <p:spPr>
            <a:xfrm>
              <a:off x="316235" y="-19050"/>
              <a:ext cx="8010481" cy="1225550"/>
            </a:xfrm>
            <a:prstGeom prst="rect">
              <a:avLst/>
            </a:prstGeom>
          </p:spPr>
          <p:txBody>
            <a:bodyPr lIns="0" tIns="0" rIns="0" bIns="0" rtlCol="0" anchor="t">
              <a:spAutoFit/>
            </a:bodyPr>
            <a:lstStyle/>
            <a:p>
              <a:pPr algn="just">
                <a:lnSpc>
                  <a:spcPts val="1439"/>
                </a:lnSpc>
              </a:pPr>
              <a:endParaRPr/>
            </a:p>
            <a:p>
              <a:pPr algn="just">
                <a:lnSpc>
                  <a:spcPts val="1439"/>
                </a:lnSpc>
              </a:pPr>
              <a:r>
                <a:rPr lang="en-US" sz="1200" spc="-48">
                  <a:solidFill>
                    <a:srgbClr val="000000"/>
                  </a:solidFill>
                  <a:latin typeface="Arimo"/>
                </a:rPr>
                <a:t>rozpatrywania przypadków problemów związanych z relacjami, które wymagają interwencji ze strony Fundacji, w celu ograniczenia ryzyka organizacyjnego i osobowego w zarządzaniu Fundacją.</a:t>
              </a: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0" y="226106"/>
              <a:ext cx="236070" cy="260350"/>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d.</a:t>
              </a:r>
            </a:p>
          </p:txBody>
        </p:sp>
      </p:grpSp>
      <p:sp>
        <p:nvSpPr>
          <p:cNvPr id="29" name="TextBox 29"/>
          <p:cNvSpPr txBox="1"/>
          <p:nvPr/>
        </p:nvSpPr>
        <p:spPr>
          <a:xfrm>
            <a:off x="577793" y="5704610"/>
            <a:ext cx="6487486"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Fundacja dba o podnoszenie kompetencji osób pracujących/ realizujących zlecenie/ wolontariat,           w zakresie świadomości ryzyka związanego z wystąpieniem zjawisk niepożądanych                                   w zatrudnieniu/zleceniu/wolontariacie. W sytuacji wystąpienia tych zjawisk podejmuje dodatkowe działania informacyjne oraz prewencyjne.</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Fundacja na wniosek każdej z ww. osób, które w Postępowaniu są typowane jako ofiara/y, może zapewnić niezbędną pomoc, w szczególności medyczną, psychologiczną lub prawną.</a:t>
            </a:r>
          </a:p>
          <a:p>
            <a:pPr algn="just">
              <a:lnSpc>
                <a:spcPts val="1439"/>
              </a:lnSpc>
              <a:spcBef>
                <a:spcPct val="0"/>
              </a:spcBef>
            </a:pPr>
            <a:endParaRPr lang="en-US" sz="1200" spc="-48">
              <a:solidFill>
                <a:srgbClr val="000000"/>
              </a:solidFill>
              <a:latin typeface="Arimo"/>
            </a:endParaRPr>
          </a:p>
        </p:txBody>
      </p:sp>
      <p:sp>
        <p:nvSpPr>
          <p:cNvPr id="30" name="TextBox 30"/>
          <p:cNvSpPr txBox="1"/>
          <p:nvPr/>
        </p:nvSpPr>
        <p:spPr>
          <a:xfrm>
            <a:off x="286371" y="7357186"/>
            <a:ext cx="7070330" cy="606436"/>
          </a:xfrm>
          <a:prstGeom prst="rect">
            <a:avLst/>
          </a:prstGeom>
        </p:spPr>
        <p:txBody>
          <a:bodyPr lIns="0" tIns="0" rIns="0" bIns="0" rtlCol="0" anchor="t">
            <a:spAutoFit/>
          </a:bodyPr>
          <a:lstStyle/>
          <a:p>
            <a:pPr algn="ctr">
              <a:lnSpc>
                <a:spcPts val="1440"/>
              </a:lnSpc>
              <a:spcBef>
                <a:spcPct val="0"/>
              </a:spcBef>
            </a:pPr>
            <a:r>
              <a:rPr lang="en-US" sz="1200" spc="-48">
                <a:solidFill>
                  <a:srgbClr val="000000"/>
                </a:solidFill>
                <a:latin typeface="Arimo Bold"/>
                <a:ea typeface="Arimo Bold"/>
              </a:rPr>
              <a:t>§ 5</a:t>
            </a:r>
          </a:p>
          <a:p>
            <a:pPr algn="ctr">
              <a:lnSpc>
                <a:spcPts val="360"/>
              </a:lnSpc>
              <a:spcBef>
                <a:spcPct val="0"/>
              </a:spcBef>
            </a:pPr>
            <a:endParaRPr lang="en-US" sz="1200" spc="-48">
              <a:solidFill>
                <a:srgbClr val="000000"/>
              </a:solidFill>
              <a:latin typeface="Arimo Bold"/>
              <a:ea typeface="Arimo Bold"/>
            </a:endParaRPr>
          </a:p>
          <a:p>
            <a:pPr algn="ctr">
              <a:lnSpc>
                <a:spcPts val="1440"/>
              </a:lnSpc>
              <a:spcBef>
                <a:spcPct val="0"/>
              </a:spcBef>
            </a:pPr>
            <a:r>
              <a:rPr lang="en-US" sz="1200" spc="-48">
                <a:solidFill>
                  <a:srgbClr val="000000"/>
                </a:solidFill>
                <a:latin typeface="Arimo Bold"/>
              </a:rPr>
              <a:t>Prawa i obowiązki osób pracujących/ wykonujących zlecenie/ wolontariat w Fundacji</a:t>
            </a:r>
          </a:p>
          <a:p>
            <a:pPr algn="ctr">
              <a:lnSpc>
                <a:spcPts val="1440"/>
              </a:lnSpc>
              <a:spcBef>
                <a:spcPct val="0"/>
              </a:spcBef>
            </a:pPr>
            <a:endParaRPr lang="en-US" sz="1200" spc="-48">
              <a:solidFill>
                <a:srgbClr val="000000"/>
              </a:solidFill>
              <a:latin typeface="Arimo Bold"/>
            </a:endParaRPr>
          </a:p>
        </p:txBody>
      </p:sp>
      <p:sp>
        <p:nvSpPr>
          <p:cNvPr id="31" name="TextBox 31"/>
          <p:cNvSpPr txBox="1"/>
          <p:nvPr/>
        </p:nvSpPr>
        <p:spPr>
          <a:xfrm>
            <a:off x="645061" y="8020772"/>
            <a:ext cx="6420218" cy="538609"/>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1.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zatrudniona</a:t>
            </a:r>
            <a:r>
              <a:rPr lang="en-US" sz="1200" spc="-48">
                <a:solidFill>
                  <a:srgbClr val="000000"/>
                </a:solidFill>
                <a:latin typeface="Arimo"/>
              </a:rPr>
              <a:t>, </a:t>
            </a:r>
            <a:r>
              <a:rPr lang="en-US" sz="1200" spc="-48" err="1">
                <a:solidFill>
                  <a:srgbClr val="000000"/>
                </a:solidFill>
                <a:latin typeface="Arimo"/>
              </a:rPr>
              <a:t>wykonująca</a:t>
            </a:r>
            <a:r>
              <a:rPr lang="en-US" sz="1200" spc="-48">
                <a:solidFill>
                  <a:srgbClr val="000000"/>
                </a:solidFill>
                <a:latin typeface="Arimo"/>
              </a:rPr>
              <a:t> </a:t>
            </a:r>
            <a:r>
              <a:rPr lang="en-US" sz="1200" spc="-48" err="1">
                <a:solidFill>
                  <a:srgbClr val="000000"/>
                </a:solidFill>
                <a:latin typeface="Arimo"/>
              </a:rPr>
              <a:t>zlecenie</a:t>
            </a:r>
            <a:r>
              <a:rPr lang="en-US" sz="1200" spc="-48">
                <a:solidFill>
                  <a:srgbClr val="000000"/>
                </a:solidFill>
                <a:latin typeface="Arimo"/>
              </a:rPr>
              <a:t>/ </a:t>
            </a:r>
            <a:r>
              <a:rPr lang="en-US" sz="1200" spc="-48" err="1">
                <a:solidFill>
                  <a:srgbClr val="000000"/>
                </a:solidFill>
                <a:latin typeface="Arimo"/>
              </a:rPr>
              <a:t>wolontariat</a:t>
            </a:r>
            <a:r>
              <a:rPr lang="en-US" sz="1200" spc="-48">
                <a:solidFill>
                  <a:srgbClr val="000000"/>
                </a:solidFill>
                <a:latin typeface="Arimo"/>
              </a:rPr>
              <a:t>, </a:t>
            </a:r>
            <a:r>
              <a:rPr lang="en-US" sz="1200" spc="-48" err="1">
                <a:solidFill>
                  <a:srgbClr val="000000"/>
                </a:solidFill>
                <a:latin typeface="Arimo"/>
              </a:rPr>
              <a:t>która</a:t>
            </a:r>
            <a:r>
              <a:rPr lang="en-US" sz="1200" spc="-48">
                <a:solidFill>
                  <a:srgbClr val="000000"/>
                </a:solidFill>
                <a:latin typeface="Arimo"/>
              </a:rPr>
              <a:t> </a:t>
            </a:r>
            <a:r>
              <a:rPr lang="en-US" sz="1200" spc="-48" err="1">
                <a:solidFill>
                  <a:srgbClr val="000000"/>
                </a:solidFill>
                <a:latin typeface="Arimo"/>
              </a:rPr>
              <a:t>twierdzi</a:t>
            </a:r>
            <a:r>
              <a:rPr lang="en-US" sz="1200" spc="-48">
                <a:solidFill>
                  <a:srgbClr val="000000"/>
                </a:solidFill>
                <a:latin typeface="Arimo"/>
              </a:rPr>
              <a:t>, </a:t>
            </a:r>
            <a:r>
              <a:rPr lang="en-US" sz="1200" spc="-48" err="1">
                <a:solidFill>
                  <a:srgbClr val="000000"/>
                </a:solidFill>
                <a:latin typeface="Arimo"/>
              </a:rPr>
              <a:t>że</a:t>
            </a:r>
            <a:r>
              <a:rPr lang="en-US" sz="1200" spc="-48">
                <a:solidFill>
                  <a:srgbClr val="000000"/>
                </a:solidFill>
                <a:latin typeface="Arimo"/>
              </a:rPr>
              <a:t> w </a:t>
            </a:r>
            <a:r>
              <a:rPr lang="en-US" sz="1200" spc="-48" err="1">
                <a:solidFill>
                  <a:srgbClr val="000000"/>
                </a:solidFill>
                <a:latin typeface="Arimo"/>
              </a:rPr>
              <a:t>stosunku</a:t>
            </a:r>
            <a:r>
              <a:rPr lang="en-US" sz="1200" spc="-48">
                <a:solidFill>
                  <a:srgbClr val="000000"/>
                </a:solidFill>
                <a:latin typeface="Arimo"/>
              </a:rPr>
              <a:t> do </a:t>
            </a:r>
            <a:r>
              <a:rPr lang="en-US" sz="1200" spc="-48" err="1">
                <a:solidFill>
                  <a:srgbClr val="000000"/>
                </a:solidFill>
                <a:latin typeface="Arimo"/>
              </a:rPr>
              <a:t>niej</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innej</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wykonującej</a:t>
            </a:r>
            <a:r>
              <a:rPr lang="en-US" sz="1200" spc="-48">
                <a:solidFill>
                  <a:srgbClr val="000000"/>
                </a:solidFill>
                <a:latin typeface="Arimo"/>
              </a:rPr>
              <a:t> </a:t>
            </a:r>
            <a:r>
              <a:rPr lang="en-US" sz="1200" spc="-48" err="1">
                <a:solidFill>
                  <a:srgbClr val="000000"/>
                </a:solidFill>
                <a:latin typeface="Arimo"/>
              </a:rPr>
              <a:t>pracę</a:t>
            </a:r>
            <a:r>
              <a:rPr lang="en-US" sz="1200" spc="-48">
                <a:solidFill>
                  <a:srgbClr val="000000"/>
                </a:solidFill>
                <a:latin typeface="Arimo"/>
              </a:rPr>
              <a:t>/</a:t>
            </a:r>
            <a:r>
              <a:rPr lang="en-US" sz="1200" spc="-48" err="1">
                <a:solidFill>
                  <a:srgbClr val="000000"/>
                </a:solidFill>
                <a:latin typeface="Arimo"/>
              </a:rPr>
              <a:t>zlecenie</a:t>
            </a:r>
            <a:r>
              <a:rPr lang="en-US" sz="1200" spc="-48">
                <a:solidFill>
                  <a:srgbClr val="000000"/>
                </a:solidFill>
                <a:latin typeface="Arimo"/>
              </a:rPr>
              <a:t>/</a:t>
            </a:r>
            <a:r>
              <a:rPr lang="en-US" sz="1200" spc="-48" err="1">
                <a:solidFill>
                  <a:srgbClr val="000000"/>
                </a:solidFill>
                <a:latin typeface="Arimo"/>
              </a:rPr>
              <a:t>wolontariat</a:t>
            </a:r>
            <a:r>
              <a:rPr lang="en-US" sz="1200" spc="-48">
                <a:solidFill>
                  <a:srgbClr val="000000"/>
                </a:solidFill>
                <a:latin typeface="Arimo"/>
              </a:rPr>
              <a:t> </a:t>
            </a:r>
            <a:r>
              <a:rPr lang="en-US" sz="1200" spc="-48" err="1">
                <a:solidFill>
                  <a:srgbClr val="000000"/>
                </a:solidFill>
                <a:latin typeface="Arimo"/>
              </a:rPr>
              <a:t>stosowane</a:t>
            </a:r>
            <a:r>
              <a:rPr lang="en-US" sz="1200" spc="-48">
                <a:solidFill>
                  <a:srgbClr val="000000"/>
                </a:solidFill>
                <a:latin typeface="Arimo"/>
              </a:rPr>
              <a:t> jest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jest </a:t>
            </a:r>
            <a:r>
              <a:rPr lang="en-US" sz="1200" spc="-48" err="1">
                <a:solidFill>
                  <a:srgbClr val="000000"/>
                </a:solidFill>
                <a:latin typeface="Arimo"/>
              </a:rPr>
              <a:t>uprawniona</a:t>
            </a:r>
            <a:r>
              <a:rPr lang="en-US" sz="1200" spc="-48">
                <a:solidFill>
                  <a:srgbClr val="000000"/>
                </a:solidFill>
                <a:latin typeface="Arimo"/>
              </a:rPr>
              <a:t> do </a:t>
            </a:r>
            <a:r>
              <a:rPr lang="en-US" sz="1200" spc="-48" err="1">
                <a:solidFill>
                  <a:srgbClr val="000000"/>
                </a:solidFill>
                <a:latin typeface="Arimo"/>
              </a:rPr>
              <a:t>przedstawienia</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 - </a:t>
            </a:r>
            <a:r>
              <a:rPr lang="en-US" sz="1200" spc="-48" err="1">
                <a:solidFill>
                  <a:srgbClr val="000000"/>
                </a:solidFill>
                <a:latin typeface="Arimo"/>
              </a:rPr>
              <a:t>Zawiadomienia</a:t>
            </a:r>
            <a:r>
              <a:rPr lang="en-US" sz="1200" spc="-48">
                <a:solidFill>
                  <a:srgbClr val="000000"/>
                </a:solidFill>
                <a:latin typeface="Arimo"/>
              </a:rPr>
              <a:t>. </a:t>
            </a:r>
          </a:p>
        </p:txBody>
      </p:sp>
      <p:sp>
        <p:nvSpPr>
          <p:cNvPr id="32" name="TextBox 32"/>
          <p:cNvSpPr txBox="1"/>
          <p:nvPr/>
        </p:nvSpPr>
        <p:spPr>
          <a:xfrm>
            <a:off x="648678" y="8774268"/>
            <a:ext cx="6416600"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a:t>
            </a:r>
            <a:r>
              <a:rPr lang="en-US" sz="1200" spc="-48" err="1">
                <a:solidFill>
                  <a:srgbClr val="000000"/>
                </a:solidFill>
                <a:latin typeface="Arimo"/>
              </a:rPr>
              <a:t>Bezpodstawne</a:t>
            </a:r>
            <a:r>
              <a:rPr lang="en-US" sz="1200" spc="-48">
                <a:solidFill>
                  <a:srgbClr val="000000"/>
                </a:solidFill>
                <a:latin typeface="Arimo"/>
              </a:rPr>
              <a:t> </a:t>
            </a:r>
            <a:r>
              <a:rPr lang="en-US" sz="1200" spc="-48" err="1">
                <a:solidFill>
                  <a:srgbClr val="000000"/>
                </a:solidFill>
                <a:latin typeface="Arimo"/>
              </a:rPr>
              <a:t>oskarżanie</a:t>
            </a:r>
            <a:r>
              <a:rPr lang="en-US" sz="1200" spc="-48">
                <a:solidFill>
                  <a:srgbClr val="000000"/>
                </a:solidFill>
                <a:latin typeface="Arimo"/>
              </a:rPr>
              <a:t> o </a:t>
            </a:r>
            <a:r>
              <a:rPr lang="en-US" sz="1200" spc="-48" err="1">
                <a:solidFill>
                  <a:srgbClr val="000000"/>
                </a:solidFill>
                <a:latin typeface="Arimo"/>
              </a:rPr>
              <a:t>zjawisko</a:t>
            </a:r>
            <a:r>
              <a:rPr lang="en-US" sz="1200" spc="-48">
                <a:solidFill>
                  <a:srgbClr val="000000"/>
                </a:solidFill>
                <a:latin typeface="Arimo"/>
              </a:rPr>
              <a:t> </a:t>
            </a:r>
            <a:r>
              <a:rPr lang="en-US" sz="1200" spc="-48" err="1">
                <a:solidFill>
                  <a:srgbClr val="000000"/>
                </a:solidFill>
                <a:latin typeface="Arimo"/>
              </a:rPr>
              <a:t>niepożądane</a:t>
            </a:r>
            <a:r>
              <a:rPr lang="en-US" sz="1200" spc="-48">
                <a:solidFill>
                  <a:srgbClr val="000000"/>
                </a:solidFill>
                <a:latin typeface="Arimo"/>
              </a:rPr>
              <a:t> </a:t>
            </a:r>
            <a:r>
              <a:rPr lang="en-US" sz="1200" spc="-48" err="1">
                <a:solidFill>
                  <a:srgbClr val="000000"/>
                </a:solidFill>
                <a:latin typeface="Arimo"/>
              </a:rPr>
              <a:t>wśród</a:t>
            </a:r>
            <a:r>
              <a:rPr lang="en-US" sz="1200" spc="-48">
                <a:solidFill>
                  <a:srgbClr val="000000"/>
                </a:solidFill>
                <a:latin typeface="Arimo"/>
              </a:rPr>
              <a:t> </a:t>
            </a:r>
            <a:r>
              <a:rPr lang="en-US" sz="1200" spc="-48" err="1">
                <a:solidFill>
                  <a:srgbClr val="000000"/>
                </a:solidFill>
                <a:latin typeface="Arimo"/>
              </a:rPr>
              <a:t>osób</a:t>
            </a:r>
            <a:r>
              <a:rPr lang="en-US" sz="1200" spc="-48">
                <a:solidFill>
                  <a:srgbClr val="000000"/>
                </a:solidFill>
                <a:latin typeface="Arimo"/>
              </a:rPr>
              <a:t> </a:t>
            </a:r>
            <a:r>
              <a:rPr lang="en-US" sz="1200" spc="-48" err="1">
                <a:solidFill>
                  <a:srgbClr val="000000"/>
                </a:solidFill>
                <a:latin typeface="Arimo"/>
              </a:rPr>
              <a:t>działających</a:t>
            </a:r>
            <a:r>
              <a:rPr lang="en-US" sz="1200" spc="-48">
                <a:solidFill>
                  <a:srgbClr val="000000"/>
                </a:solidFill>
                <a:latin typeface="Arimo"/>
              </a:rPr>
              <a:t> </a:t>
            </a:r>
            <a:r>
              <a:rPr lang="en-US" sz="1200" spc="-48" err="1">
                <a:solidFill>
                  <a:srgbClr val="000000"/>
                </a:solidFill>
                <a:latin typeface="Arimo"/>
              </a:rPr>
              <a:t>na</a:t>
            </a:r>
            <a:r>
              <a:rPr lang="en-US" sz="1200" spc="-48">
                <a:solidFill>
                  <a:srgbClr val="000000"/>
                </a:solidFill>
                <a:latin typeface="Arimo"/>
              </a:rPr>
              <a:t> </a:t>
            </a:r>
            <a:r>
              <a:rPr lang="en-US" sz="1200" spc="-48" err="1">
                <a:solidFill>
                  <a:srgbClr val="000000"/>
                </a:solidFill>
                <a:latin typeface="Arimo"/>
              </a:rPr>
              <a:t>rzecz</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jest </a:t>
            </a:r>
            <a:r>
              <a:rPr lang="en-US" sz="1200" spc="-48" err="1">
                <a:solidFill>
                  <a:srgbClr val="000000"/>
                </a:solidFill>
                <a:latin typeface="Arimo"/>
              </a:rPr>
              <a:t>zabronione</a:t>
            </a:r>
            <a:r>
              <a:rPr lang="en-US" sz="1200" spc="-48">
                <a:solidFill>
                  <a:srgbClr val="000000"/>
                </a:solidFill>
                <a:latin typeface="Arimo"/>
              </a:rPr>
              <a:t>. </a:t>
            </a:r>
          </a:p>
          <a:p>
            <a:pPr algn="just">
              <a:lnSpc>
                <a:spcPts val="1439"/>
              </a:lnSpc>
            </a:pPr>
            <a:endParaRPr lang="en-US" sz="1200" spc="-48">
              <a:solidFill>
                <a:srgbClr val="000000"/>
              </a:solidFill>
              <a:latin typeface="Arimo"/>
            </a:endParaRP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33" name="TextBox 33"/>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91</a:t>
            </a:r>
          </a:p>
        </p:txBody>
      </p:sp>
      <p:sp>
        <p:nvSpPr>
          <p:cNvPr id="34" name="TextBox 34"/>
          <p:cNvSpPr txBox="1"/>
          <p:nvPr/>
        </p:nvSpPr>
        <p:spPr>
          <a:xfrm>
            <a:off x="3906255" y="8319854"/>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8" name="TextBox 37">
            <a:extLst>
              <a:ext uri="{FF2B5EF4-FFF2-40B4-BE49-F238E27FC236}">
                <a16:creationId xmlns:a16="http://schemas.microsoft.com/office/drawing/2014/main" id="{51379E61-3762-602D-8CE0-C7DFE3E74D5C}"/>
              </a:ext>
            </a:extLst>
          </p:cNvPr>
          <p:cNvSpPr txBox="1"/>
          <p:nvPr/>
        </p:nvSpPr>
        <p:spPr>
          <a:xfrm>
            <a:off x="594512" y="9523140"/>
            <a:ext cx="1392236" cy="164100"/>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9" name="TextBox 34">
            <a:extLst>
              <a:ext uri="{FF2B5EF4-FFF2-40B4-BE49-F238E27FC236}">
                <a16:creationId xmlns:a16="http://schemas.microsoft.com/office/drawing/2014/main" id="{460A4519-C0E5-0E56-6BA6-CC01C10EFEDF}"/>
              </a:ext>
            </a:extLst>
          </p:cNvPr>
          <p:cNvSpPr txBox="1"/>
          <p:nvPr/>
        </p:nvSpPr>
        <p:spPr>
          <a:xfrm>
            <a:off x="529886" y="9452992"/>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48877"/>
            <a:ext cx="6487486" cy="34575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3.  Osoba zatrudniona na umowę o prace/ wykonująca zlecenie/ wolontariat, będąca domniemaną ofiarą, może zawnioskować do Fundacji o przeniesienie na inne stanowisko pracy lub do innego miejsca, bądź zastosowania wobec niej innej formy zatrudnienia/zlecenia/zaangażowania. Przeniesienie osoby może polegać na zmianie miejsca wykonywania pracy/zlecenia/wolontariatu, połączonej w razie potrzeby lub konieczności ze zmianą stanowiska na równorzędne. Decyzję w sprawie wniosku ww. osoby podejmuje Fundacja, biorąc pod uwagę swoje potrzeby i możliwości.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4. Pracownica/ pracownik, zleceniobiorczyni/ zleceniobiorca, wolontariuszka/ wolontariusz, ma obowiązek zapoznać się z treścią niniejszej Procedury.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5. Pracownica/k jest zobowiązana/y do uczestnictwa w szkoleniach organizowanych przez Fundację  dotyczących tematyki przeciwdziałania zjawiskom niepożądanym w zatrudnieniu.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6. Osoba zatrudniona/ wykonująca zlecenie/ wolontariat, jest zobowiązana do powstrzymania się od zachowań noszących znamiona dyskryminacji, mobbingu lub innego rodzaju zjawisk niepożądanych.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7.  Osoba ww. jest zobowiązana do uczestnictwa na wniosek Komisji w Postępowaniu. </a:t>
            </a:r>
          </a:p>
          <a:p>
            <a:pPr algn="just">
              <a:lnSpc>
                <a:spcPts val="1439"/>
              </a:lnSpc>
            </a:pPr>
            <a:endParaRPr lang="en-US" sz="1200" spc="-48">
              <a:solidFill>
                <a:srgbClr val="000000"/>
              </a:solidFill>
              <a:latin typeface="Arimo"/>
            </a:endParaRP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2680738" y="4887402"/>
            <a:ext cx="2281595"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6</a:t>
            </a:r>
          </a:p>
          <a:p>
            <a:pPr algn="ctr">
              <a:lnSpc>
                <a:spcPts val="1439"/>
              </a:lnSpc>
              <a:spcBef>
                <a:spcPct val="0"/>
              </a:spcBef>
            </a:pPr>
            <a:r>
              <a:rPr lang="en-US" sz="1200" spc="-48">
                <a:solidFill>
                  <a:srgbClr val="000000"/>
                </a:solidFill>
                <a:latin typeface="Arimo Bold"/>
              </a:rPr>
              <a:t>Zasady dokonania Zawiadomienia</a:t>
            </a:r>
          </a:p>
        </p:txBody>
      </p:sp>
      <p:sp>
        <p:nvSpPr>
          <p:cNvPr id="16" name="TextBox 16"/>
          <p:cNvSpPr txBox="1"/>
          <p:nvPr/>
        </p:nvSpPr>
        <p:spPr>
          <a:xfrm>
            <a:off x="513651" y="5511199"/>
            <a:ext cx="3985960" cy="381000"/>
          </a:xfrm>
          <a:prstGeom prst="rect">
            <a:avLst/>
          </a:prstGeom>
        </p:spPr>
        <p:txBody>
          <a:bodyPr lIns="0" tIns="0" rIns="0" bIns="0" rtlCol="0" anchor="t">
            <a:spAutoFit/>
          </a:bodyPr>
          <a:lstStyle/>
          <a:p>
            <a:pPr marL="259080" lvl="1" indent="-129540" algn="just">
              <a:lnSpc>
                <a:spcPts val="1439"/>
              </a:lnSpc>
              <a:buFont typeface="Arial"/>
              <a:buChar char="•"/>
            </a:pPr>
            <a:r>
              <a:rPr lang="en-US" sz="1200" spc="-48">
                <a:solidFill>
                  <a:srgbClr val="000000"/>
                </a:solidFill>
                <a:latin typeface="Arimo"/>
              </a:rPr>
              <a:t> Złożenie Zawiadomienia może mieć miejsce poprzez:</a:t>
            </a:r>
          </a:p>
          <a:p>
            <a:pPr algn="just">
              <a:lnSpc>
                <a:spcPts val="1439"/>
              </a:lnSpc>
            </a:pPr>
            <a:endParaRPr lang="en-US" sz="1200" spc="-48">
              <a:solidFill>
                <a:srgbClr val="000000"/>
              </a:solidFill>
              <a:latin typeface="Arimo"/>
            </a:endParaRPr>
          </a:p>
        </p:txBody>
      </p:sp>
      <p:sp>
        <p:nvSpPr>
          <p:cNvPr id="17" name="TextBox 17"/>
          <p:cNvSpPr txBox="1"/>
          <p:nvPr/>
        </p:nvSpPr>
        <p:spPr>
          <a:xfrm>
            <a:off x="1150848" y="5863624"/>
            <a:ext cx="5978572"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wysłanie elektronicznego formularza zgłoszeniowego, dostępnego w kanałach komunikacji wykorzystywanych w Fundacji, lub</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wysłanie bądź przekazanie formularza zgłoszeniowego w formie papierowej, dostępnego do pobrania w kanałach komunikacji wykorzystywanych w Fundacji.</a:t>
            </a:r>
          </a:p>
          <a:p>
            <a:pPr algn="just">
              <a:lnSpc>
                <a:spcPts val="1439"/>
              </a:lnSpc>
              <a:spcBef>
                <a:spcPct val="0"/>
              </a:spcBef>
            </a:pPr>
            <a:endParaRPr lang="en-US" sz="1200" spc="-48">
              <a:solidFill>
                <a:srgbClr val="000000"/>
              </a:solidFill>
              <a:latin typeface="Arimo"/>
            </a:endParaRPr>
          </a:p>
        </p:txBody>
      </p:sp>
      <p:sp>
        <p:nvSpPr>
          <p:cNvPr id="18" name="TextBox 18"/>
          <p:cNvSpPr txBox="1"/>
          <p:nvPr/>
        </p:nvSpPr>
        <p:spPr>
          <a:xfrm>
            <a:off x="908668" y="586362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908668" y="640654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0" name="TextBox 20"/>
          <p:cNvSpPr txBox="1"/>
          <p:nvPr/>
        </p:nvSpPr>
        <p:spPr>
          <a:xfrm>
            <a:off x="641934" y="6967009"/>
            <a:ext cx="6487486" cy="25527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2. Osobą uprawnioną do odbierania Zawiadomień jest dedykowana osoba z Rady Fundacji, wyznaczona przez zarząd Fundacji, przy czym jeśli Zawiadomienie dotyczy tejże osoby, obowiązana jest ona do przekazania Zawiadomienia innej osobie - członkini, członkowi Komisji ds. przeciwdziałania dyskryminacji i mobbingowi w Fundacji. </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ea typeface="Arimo"/>
              </a:rPr>
              <a:t>3. Osoba uprawniona do odbierania Zawiadomień odpowiada za sprawdzenie, czy Zawiadomienie jest kompletne m.in. czy zawiera elementy wskazane w § 6 ust. 4 i 5, a w razie ich braku – wnioskuje o ich uzupełnienie osobę dokonującą Zawiadomienia.</a:t>
            </a:r>
          </a:p>
          <a:p>
            <a:pPr algn="just">
              <a:lnSpc>
                <a:spcPts val="1439"/>
              </a:lnSpc>
            </a:pPr>
            <a:endParaRPr lang="en-US" sz="1200" spc="-48">
              <a:solidFill>
                <a:srgbClr val="000000"/>
              </a:solidFill>
              <a:latin typeface="Arimo"/>
              <a:ea typeface="Arimo"/>
            </a:endParaRPr>
          </a:p>
          <a:p>
            <a:pPr algn="just">
              <a:lnSpc>
                <a:spcPts val="1439"/>
              </a:lnSpc>
              <a:spcBef>
                <a:spcPct val="0"/>
              </a:spcBef>
            </a:pPr>
            <a:r>
              <a:rPr lang="en-US" sz="1200" spc="-48">
                <a:solidFill>
                  <a:srgbClr val="000000"/>
                </a:solidFill>
                <a:latin typeface="Arimo"/>
              </a:rPr>
              <a:t>4. Zawiadomienie powinno zawierać przedstawienie stanu faktycznego oraz wszelkie niezbędne informacje potrzebne do wyjaśnienia sprawy, w tym: daty lub okres, którego ono dotyczy, informacje mogące stanowić dowody dotyczące okoliczności opisanych w Zawiadomieniu, informacje                         o ewentualnych świadkiniach czy świadkach tych zdarzeń oraz wskazanie domniemanej sprawczyni/ domniemanego sprawcy i domniemanej ofiary. </a:t>
            </a: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621271"/>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76731"/>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678074" y="1299549"/>
            <a:ext cx="6487486"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5. </a:t>
            </a:r>
            <a:r>
              <a:rPr lang="en-US" sz="1200" spc="-48" err="1">
                <a:solidFill>
                  <a:srgbClr val="000000"/>
                </a:solidFill>
                <a:latin typeface="Arimo"/>
              </a:rPr>
              <a:t>Zawiadomienie</a:t>
            </a:r>
            <a:r>
              <a:rPr lang="en-US" sz="1200" spc="-48">
                <a:solidFill>
                  <a:srgbClr val="000000"/>
                </a:solidFill>
                <a:latin typeface="Arimo"/>
              </a:rPr>
              <a:t> </a:t>
            </a:r>
            <a:r>
              <a:rPr lang="en-US" sz="1200" spc="-48" err="1">
                <a:solidFill>
                  <a:srgbClr val="000000"/>
                </a:solidFill>
                <a:latin typeface="Arimo"/>
              </a:rPr>
              <a:t>zawiera</a:t>
            </a:r>
            <a:r>
              <a:rPr lang="en-US" sz="1200" spc="-48">
                <a:solidFill>
                  <a:srgbClr val="000000"/>
                </a:solidFill>
                <a:latin typeface="Arimo"/>
              </a:rPr>
              <a:t>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personalne</a:t>
            </a:r>
            <a:r>
              <a:rPr lang="en-US" sz="1200" spc="-48">
                <a:solidFill>
                  <a:srgbClr val="000000"/>
                </a:solidFill>
                <a:latin typeface="Arimo"/>
              </a:rPr>
              <a:t> </a:t>
            </a:r>
            <a:r>
              <a:rPr lang="en-US" sz="1200" spc="-48" err="1">
                <a:solidFill>
                  <a:srgbClr val="000000"/>
                </a:solidFill>
                <a:latin typeface="Arimo"/>
              </a:rPr>
              <a:t>osoby</a:t>
            </a:r>
            <a:r>
              <a:rPr lang="en-US" sz="1200" spc="-48">
                <a:solidFill>
                  <a:srgbClr val="000000"/>
                </a:solidFill>
                <a:latin typeface="Arimo"/>
              </a:rPr>
              <a:t> </a:t>
            </a:r>
            <a:r>
              <a:rPr lang="en-US" sz="1200" spc="-48" err="1">
                <a:solidFill>
                  <a:srgbClr val="000000"/>
                </a:solidFill>
                <a:latin typeface="Arimo"/>
              </a:rPr>
              <a:t>składającej</a:t>
            </a:r>
            <a:r>
              <a:rPr lang="en-US" sz="1200" spc="-48">
                <a:solidFill>
                  <a:srgbClr val="000000"/>
                </a:solidFill>
                <a:latin typeface="Arimo"/>
              </a:rPr>
              <a:t> </a:t>
            </a:r>
            <a:r>
              <a:rPr lang="en-US" sz="1200" spc="-48" err="1">
                <a:solidFill>
                  <a:srgbClr val="000000"/>
                </a:solidFill>
                <a:latin typeface="Arimo"/>
              </a:rPr>
              <a:t>Zawiadomienie</a:t>
            </a:r>
            <a:r>
              <a:rPr lang="en-US" sz="1200" spc="-48">
                <a:solidFill>
                  <a:srgbClr val="000000"/>
                </a:solidFill>
                <a:latin typeface="Arimo"/>
              </a:rPr>
              <a:t> - </a:t>
            </a:r>
            <a:r>
              <a:rPr lang="en-US" sz="1200" spc="-48" err="1">
                <a:solidFill>
                  <a:srgbClr val="000000"/>
                </a:solidFill>
                <a:latin typeface="Arimo"/>
              </a:rPr>
              <a:t>imię</a:t>
            </a:r>
            <a:r>
              <a:rPr lang="en-US" sz="1200" spc="-48">
                <a:solidFill>
                  <a:srgbClr val="000000"/>
                </a:solidFill>
                <a:latin typeface="Arimo"/>
              </a:rPr>
              <a:t>, </a:t>
            </a:r>
            <a:r>
              <a:rPr lang="en-US" sz="1200" spc="-48" err="1">
                <a:solidFill>
                  <a:srgbClr val="000000"/>
                </a:solidFill>
                <a:latin typeface="Arimo"/>
              </a:rPr>
              <a:t>nazwisko</a:t>
            </a:r>
            <a:r>
              <a:rPr lang="en-US" sz="1200" spc="-48">
                <a:solidFill>
                  <a:srgbClr val="000000"/>
                </a:solidFill>
                <a:latin typeface="Arimo"/>
              </a:rPr>
              <a:t>, oraz </a:t>
            </a:r>
            <a:r>
              <a:rPr lang="en-US" sz="1200" spc="-48" err="1">
                <a:solidFill>
                  <a:srgbClr val="000000"/>
                </a:solidFill>
                <a:latin typeface="Arimo"/>
              </a:rPr>
              <a:t>dane</a:t>
            </a:r>
            <a:r>
              <a:rPr lang="en-US" sz="1200" spc="-48">
                <a:solidFill>
                  <a:srgbClr val="000000"/>
                </a:solidFill>
                <a:latin typeface="Arimo"/>
              </a:rPr>
              <a:t> </a:t>
            </a:r>
            <a:r>
              <a:rPr lang="en-US" sz="1200" spc="-48" err="1">
                <a:solidFill>
                  <a:srgbClr val="000000"/>
                </a:solidFill>
                <a:latin typeface="Arimo"/>
              </a:rPr>
              <a:t>kontaktowe</a:t>
            </a:r>
            <a:r>
              <a:rPr lang="en-US" sz="1200" spc="-48">
                <a:solidFill>
                  <a:srgbClr val="000000"/>
                </a:solidFill>
                <a:latin typeface="Arimo"/>
              </a:rPr>
              <a:t> </a:t>
            </a:r>
            <a:r>
              <a:rPr lang="en-US" sz="1200" spc="-48" err="1">
                <a:solidFill>
                  <a:srgbClr val="000000"/>
                </a:solidFill>
                <a:latin typeface="Arimo"/>
              </a:rPr>
              <a:t>wskazane</a:t>
            </a:r>
            <a:r>
              <a:rPr lang="en-US" sz="1200" spc="-48">
                <a:solidFill>
                  <a:srgbClr val="000000"/>
                </a:solidFill>
                <a:latin typeface="Arimo"/>
              </a:rPr>
              <a:t> przez </a:t>
            </a:r>
            <a:r>
              <a:rPr lang="en-US" sz="1200" spc="-48" err="1">
                <a:solidFill>
                  <a:srgbClr val="000000"/>
                </a:solidFill>
                <a:latin typeface="Arimo"/>
              </a:rPr>
              <a:t>tą</a:t>
            </a:r>
            <a:r>
              <a:rPr lang="en-US" sz="1200" spc="-48">
                <a:solidFill>
                  <a:srgbClr val="000000"/>
                </a:solidFill>
                <a:latin typeface="Arimo"/>
              </a:rPr>
              <a:t> </a:t>
            </a:r>
            <a:r>
              <a:rPr lang="en-US" sz="1200" spc="-48" err="1">
                <a:solidFill>
                  <a:srgbClr val="000000"/>
                </a:solidFill>
                <a:latin typeface="Arimo"/>
              </a:rPr>
              <a:t>osobę</a:t>
            </a:r>
            <a:r>
              <a:rPr lang="en-US" sz="1200" spc="-48">
                <a:solidFill>
                  <a:srgbClr val="000000"/>
                </a:solidFill>
                <a:latin typeface="Arimo"/>
              </a:rPr>
              <a:t>.</a:t>
            </a:r>
          </a:p>
          <a:p>
            <a:pPr algn="just">
              <a:lnSpc>
                <a:spcPts val="1439"/>
              </a:lnSpc>
              <a:spcBef>
                <a:spcPct val="0"/>
              </a:spcBef>
            </a:pPr>
            <a:endParaRPr lang="en-US" sz="1200" spc="-48">
              <a:solidFill>
                <a:srgbClr val="000000"/>
              </a:solidFill>
              <a:latin typeface="Arimo"/>
            </a:endParaRPr>
          </a:p>
        </p:txBody>
      </p:sp>
      <p:sp>
        <p:nvSpPr>
          <p:cNvPr id="15" name="TextBox 15"/>
          <p:cNvSpPr txBox="1"/>
          <p:nvPr/>
        </p:nvSpPr>
        <p:spPr>
          <a:xfrm>
            <a:off x="1600476" y="1816331"/>
            <a:ext cx="4355544" cy="1104900"/>
          </a:xfrm>
          <a:prstGeom prst="rect">
            <a:avLst/>
          </a:prstGeom>
        </p:spPr>
        <p:txBody>
          <a:bodyPr lIns="0" tIns="0" rIns="0" bIns="0" rtlCol="0" anchor="t">
            <a:spAutoFit/>
          </a:bodyPr>
          <a:lstStyle/>
          <a:p>
            <a:pPr algn="ctr">
              <a:lnSpc>
                <a:spcPts val="1439"/>
              </a:lnSpc>
            </a:pPr>
            <a:r>
              <a:rPr lang="en-US" sz="1200" spc="-48" err="1">
                <a:solidFill>
                  <a:srgbClr val="000000"/>
                </a:solidFill>
                <a:latin typeface="Arimo Bold"/>
              </a:rPr>
              <a:t>Rozdział</a:t>
            </a:r>
            <a:r>
              <a:rPr lang="en-US" sz="1200" spc="-48">
                <a:solidFill>
                  <a:srgbClr val="000000"/>
                </a:solidFill>
                <a:latin typeface="Arimo Bold"/>
              </a:rPr>
              <a:t> III</a:t>
            </a:r>
          </a:p>
          <a:p>
            <a:pPr algn="ctr">
              <a:lnSpc>
                <a:spcPts val="1439"/>
              </a:lnSpc>
            </a:pPr>
            <a:r>
              <a:rPr lang="en-US" sz="1200" spc="-48">
                <a:solidFill>
                  <a:srgbClr val="000000"/>
                </a:solidFill>
                <a:latin typeface="Arimo Bold"/>
              </a:rPr>
              <a:t>POSTĘPOWANIE W SPRAWIE ROZPOZNANIA ZAWIADOMIENIA</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 7</a:t>
            </a:r>
          </a:p>
          <a:p>
            <a:pPr algn="ctr">
              <a:lnSpc>
                <a:spcPts val="1439"/>
              </a:lnSpc>
            </a:pPr>
            <a:r>
              <a:rPr lang="en-US" sz="1200" spc="-48" err="1">
                <a:solidFill>
                  <a:srgbClr val="000000"/>
                </a:solidFill>
                <a:latin typeface="Arimo Bold"/>
              </a:rPr>
              <a:t>Zasady</a:t>
            </a:r>
            <a:r>
              <a:rPr lang="en-US" sz="1200" spc="-48">
                <a:solidFill>
                  <a:srgbClr val="000000"/>
                </a:solidFill>
                <a:latin typeface="Arimo Bold"/>
              </a:rPr>
              <a:t> </a:t>
            </a:r>
            <a:r>
              <a:rPr lang="en-US" sz="1200" spc="-48" err="1">
                <a:solidFill>
                  <a:srgbClr val="000000"/>
                </a:solidFill>
                <a:latin typeface="Arimo Bold"/>
              </a:rPr>
              <a:t>działania</a:t>
            </a:r>
            <a:r>
              <a:rPr lang="en-US" sz="1200" spc="-48">
                <a:solidFill>
                  <a:srgbClr val="000000"/>
                </a:solidFill>
                <a:latin typeface="Arimo Bold"/>
              </a:rPr>
              <a:t> </a:t>
            </a:r>
            <a:r>
              <a:rPr lang="en-US" sz="1200" spc="-48" err="1">
                <a:solidFill>
                  <a:srgbClr val="000000"/>
                </a:solidFill>
                <a:latin typeface="Arimo Bold"/>
              </a:rPr>
              <a:t>Komisji</a:t>
            </a:r>
            <a:endParaRPr lang="en-US" sz="1200" spc="-48">
              <a:solidFill>
                <a:srgbClr val="000000"/>
              </a:solidFill>
              <a:latin typeface="Arimo Bold"/>
            </a:endParaRPr>
          </a:p>
          <a:p>
            <a:pPr algn="ctr">
              <a:lnSpc>
                <a:spcPts val="1439"/>
              </a:lnSpc>
              <a:spcBef>
                <a:spcPct val="0"/>
              </a:spcBef>
            </a:pPr>
            <a:endParaRPr lang="en-US" sz="1200" spc="-48">
              <a:solidFill>
                <a:srgbClr val="000000"/>
              </a:solidFill>
              <a:latin typeface="Arimo Bold"/>
            </a:endParaRPr>
          </a:p>
        </p:txBody>
      </p:sp>
      <p:sp>
        <p:nvSpPr>
          <p:cNvPr id="16" name="TextBox 16"/>
          <p:cNvSpPr txBox="1"/>
          <p:nvPr/>
        </p:nvSpPr>
        <p:spPr>
          <a:xfrm>
            <a:off x="580785" y="2943685"/>
            <a:ext cx="350431" cy="200025"/>
          </a:xfrm>
          <a:prstGeom prst="rect">
            <a:avLst/>
          </a:prstGeom>
        </p:spPr>
        <p:txBody>
          <a:bodyPr lIns="0" tIns="0" rIns="0" bIns="0" rtlCol="0" anchor="t">
            <a:spAutoFit/>
          </a:bodyPr>
          <a:lstStyle/>
          <a:p>
            <a:pPr marL="259080" lvl="1" indent="-129540" algn="just">
              <a:lnSpc>
                <a:spcPts val="1439"/>
              </a:lnSpc>
              <a:spcBef>
                <a:spcPct val="0"/>
              </a:spcBef>
              <a:buFont typeface="Arial"/>
              <a:buChar char="•"/>
            </a:pPr>
            <a:endParaRPr/>
          </a:p>
        </p:txBody>
      </p:sp>
      <p:sp>
        <p:nvSpPr>
          <p:cNvPr id="17" name="TextBox 17"/>
          <p:cNvSpPr txBox="1"/>
          <p:nvPr/>
        </p:nvSpPr>
        <p:spPr>
          <a:xfrm>
            <a:off x="928223" y="2943685"/>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Merytorycznym rozpatrzeniem Zawiadomienia w związku z podejrzeniem wystąpienia zjawiska niepożądanego w Fundacji, zajmuje się Komisja składającą się z 2 do max. 3 osób, w skład której wchodzą:</a:t>
            </a:r>
          </a:p>
        </p:txBody>
      </p:sp>
      <p:sp>
        <p:nvSpPr>
          <p:cNvPr id="18" name="TextBox 18"/>
          <p:cNvSpPr txBox="1"/>
          <p:nvPr/>
        </p:nvSpPr>
        <p:spPr>
          <a:xfrm>
            <a:off x="1454519" y="3591385"/>
            <a:ext cx="5601849" cy="1466850"/>
          </a:xfrm>
          <a:prstGeom prst="rect">
            <a:avLst/>
          </a:prstGeom>
        </p:spPr>
        <p:txBody>
          <a:bodyPr lIns="0" tIns="0" rIns="0" bIns="0" rtlCol="0" anchor="t">
            <a:spAutoFit/>
          </a:bodyPr>
          <a:lstStyle/>
          <a:p>
            <a:pPr algn="just">
              <a:lnSpc>
                <a:spcPts val="1439"/>
              </a:lnSpc>
            </a:pP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uprawniona</a:t>
            </a:r>
            <a:r>
              <a:rPr lang="en-US" sz="1200" spc="-48">
                <a:solidFill>
                  <a:srgbClr val="000000"/>
                </a:solidFill>
                <a:latin typeface="Arimo"/>
              </a:rPr>
              <a:t> do </a:t>
            </a:r>
            <a:r>
              <a:rPr lang="en-US" sz="1200" spc="-48" err="1">
                <a:solidFill>
                  <a:srgbClr val="000000"/>
                </a:solidFill>
                <a:latin typeface="Arimo"/>
              </a:rPr>
              <a:t>odbierania</a:t>
            </a:r>
            <a:r>
              <a:rPr lang="en-US" sz="1200" spc="-48">
                <a:solidFill>
                  <a:srgbClr val="000000"/>
                </a:solidFill>
                <a:latin typeface="Arimo"/>
              </a:rPr>
              <a:t> </a:t>
            </a:r>
            <a:r>
              <a:rPr lang="en-US" sz="1200" spc="-48" err="1">
                <a:solidFill>
                  <a:srgbClr val="000000"/>
                </a:solidFill>
                <a:latin typeface="Arimo"/>
              </a:rPr>
              <a:t>Zawiadomień</a:t>
            </a:r>
            <a:r>
              <a:rPr lang="en-US" sz="1200" spc="-48">
                <a:solidFill>
                  <a:srgbClr val="000000"/>
                </a:solidFill>
                <a:latin typeface="Arimo"/>
              </a:rPr>
              <a:t>, </a:t>
            </a:r>
            <a:r>
              <a:rPr lang="en-US" sz="1200" spc="-48" err="1">
                <a:solidFill>
                  <a:srgbClr val="000000"/>
                </a:solidFill>
                <a:latin typeface="Arimo"/>
              </a:rPr>
              <a:t>przedstawicielka</a:t>
            </a:r>
            <a:r>
              <a:rPr lang="en-US" sz="1200" spc="-48">
                <a:solidFill>
                  <a:srgbClr val="000000"/>
                </a:solidFill>
                <a:latin typeface="Arimo"/>
              </a:rPr>
              <a:t>/</a:t>
            </a:r>
            <a:r>
              <a:rPr lang="en-US" sz="1200" spc="-48" err="1">
                <a:solidFill>
                  <a:srgbClr val="000000"/>
                </a:solidFill>
                <a:latin typeface="Arimo"/>
              </a:rPr>
              <a:t>przedstawiciel</a:t>
            </a:r>
            <a:r>
              <a:rPr lang="pl-PL" sz="1200" spc="-48">
                <a:solidFill>
                  <a:srgbClr val="000000"/>
                </a:solidFill>
                <a:latin typeface="Arimo"/>
              </a:rPr>
              <a:t> </a:t>
            </a:r>
            <a:r>
              <a:rPr lang="en-US" sz="1200" spc="-48">
                <a:solidFill>
                  <a:srgbClr val="000000"/>
                </a:solidFill>
                <a:latin typeface="Arimo"/>
              </a:rPr>
              <a:t>Rady </a:t>
            </a:r>
            <a:r>
              <a:rPr lang="en-US" sz="1200" spc="-48" err="1">
                <a:solidFill>
                  <a:srgbClr val="000000"/>
                </a:solidFill>
                <a:latin typeface="Arimo"/>
              </a:rPr>
              <a:t>Fundacji</a:t>
            </a:r>
            <a:r>
              <a:rPr lang="en-US" sz="1200" spc="-48">
                <a:solidFill>
                  <a:srgbClr val="000000"/>
                </a:solidFill>
                <a:latin typeface="Arimo"/>
              </a:rPr>
              <a:t> – </a:t>
            </a:r>
            <a:r>
              <a:rPr lang="en-US" sz="1200" spc="-48" err="1">
                <a:solidFill>
                  <a:srgbClr val="000000"/>
                </a:solidFill>
                <a:latin typeface="Arimo"/>
              </a:rPr>
              <a:t>Przewodnicząca</a:t>
            </a:r>
            <a:r>
              <a:rPr lang="en-US" sz="1200" spc="-48">
                <a:solidFill>
                  <a:srgbClr val="000000"/>
                </a:solidFill>
                <a:latin typeface="Arimo"/>
              </a:rPr>
              <a:t>/y;</a:t>
            </a:r>
          </a:p>
          <a:p>
            <a:pPr algn="just">
              <a:lnSpc>
                <a:spcPts val="1439"/>
              </a:lnSpc>
            </a:pPr>
            <a:endParaRPr lang="en-US" sz="1200" spc="-48">
              <a:solidFill>
                <a:srgbClr val="000000"/>
              </a:solidFill>
              <a:latin typeface="Arimo"/>
            </a:endParaRPr>
          </a:p>
          <a:p>
            <a:pPr algn="just">
              <a:lnSpc>
                <a:spcPts val="1439"/>
              </a:lnSpc>
            </a:pPr>
            <a:r>
              <a:rPr lang="en-US" sz="1200" spc="-48" err="1">
                <a:solidFill>
                  <a:srgbClr val="000000"/>
                </a:solidFill>
                <a:latin typeface="Arimo"/>
              </a:rPr>
              <a:t>Przedstawicielka</a:t>
            </a:r>
            <a:r>
              <a:rPr lang="en-US" sz="1200" spc="-48">
                <a:solidFill>
                  <a:srgbClr val="000000"/>
                </a:solidFill>
                <a:latin typeface="Arimo"/>
              </a:rPr>
              <a:t>/</a:t>
            </a:r>
            <a:r>
              <a:rPr lang="en-US" sz="1200" spc="-48" err="1">
                <a:solidFill>
                  <a:srgbClr val="000000"/>
                </a:solidFill>
                <a:latin typeface="Arimo"/>
              </a:rPr>
              <a:t>przedstawiciel</a:t>
            </a:r>
            <a:r>
              <a:rPr lang="en-US" sz="1200" spc="-48">
                <a:solidFill>
                  <a:srgbClr val="000000"/>
                </a:solidFill>
                <a:latin typeface="Arimo"/>
              </a:rPr>
              <a:t> Rady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opiekunka</a:t>
            </a:r>
            <a:r>
              <a:rPr lang="en-US" sz="1200" spc="-48">
                <a:solidFill>
                  <a:srgbClr val="000000"/>
                </a:solidFill>
                <a:latin typeface="Arimo"/>
              </a:rPr>
              <a:t>/</a:t>
            </a:r>
            <a:r>
              <a:rPr lang="en-US" sz="1200" spc="-48" err="1">
                <a:solidFill>
                  <a:srgbClr val="000000"/>
                </a:solidFill>
                <a:latin typeface="Arimo"/>
              </a:rPr>
              <a:t>opiekun</a:t>
            </a:r>
            <a:r>
              <a:rPr lang="en-US" sz="1200" spc="-48">
                <a:solidFill>
                  <a:srgbClr val="000000"/>
                </a:solidFill>
                <a:latin typeface="Arimo"/>
              </a:rPr>
              <a:t> </a:t>
            </a:r>
            <a:r>
              <a:rPr lang="en-US" sz="1200" spc="-48" err="1">
                <a:solidFill>
                  <a:srgbClr val="000000"/>
                </a:solidFill>
                <a:latin typeface="Arimo"/>
              </a:rPr>
              <a:t>wolontariuszek</a:t>
            </a:r>
            <a:r>
              <a:rPr lang="en-US" sz="1200" spc="-48">
                <a:solidFill>
                  <a:srgbClr val="000000"/>
                </a:solidFill>
                <a:latin typeface="Arimo"/>
              </a:rPr>
              <a:t>/y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niebędąca</a:t>
            </a:r>
            <a:r>
              <a:rPr lang="en-US" sz="1200" spc="-48">
                <a:solidFill>
                  <a:srgbClr val="000000"/>
                </a:solidFill>
                <a:latin typeface="Arimo"/>
              </a:rPr>
              <a:t> </a:t>
            </a:r>
            <a:r>
              <a:rPr lang="en-US" sz="1200" spc="-48" err="1">
                <a:solidFill>
                  <a:srgbClr val="000000"/>
                </a:solidFill>
                <a:latin typeface="Arimo"/>
              </a:rPr>
              <a:t>członkinią</a:t>
            </a:r>
            <a:r>
              <a:rPr lang="en-US" sz="1200" spc="-48">
                <a:solidFill>
                  <a:srgbClr val="000000"/>
                </a:solidFill>
                <a:latin typeface="Arimo"/>
              </a:rPr>
              <a:t>/</a:t>
            </a:r>
            <a:r>
              <a:rPr lang="en-US" sz="1200" spc="-48" err="1">
                <a:solidFill>
                  <a:srgbClr val="000000"/>
                </a:solidFill>
                <a:latin typeface="Arimo"/>
              </a:rPr>
              <a:t>członkiem</a:t>
            </a:r>
            <a:r>
              <a:rPr lang="en-US" sz="1200" spc="-48">
                <a:solidFill>
                  <a:srgbClr val="000000"/>
                </a:solidFill>
                <a:latin typeface="Arimo"/>
              </a:rPr>
              <a:t> </a:t>
            </a:r>
            <a:r>
              <a:rPr lang="en-US" sz="1200" spc="-48" err="1">
                <a:solidFill>
                  <a:srgbClr val="000000"/>
                </a:solidFill>
                <a:latin typeface="Arimo"/>
              </a:rPr>
              <a:t>zarządu</a:t>
            </a:r>
            <a:r>
              <a:rPr lang="en-US" sz="1200" spc="-48">
                <a:solidFill>
                  <a:srgbClr val="000000"/>
                </a:solidFill>
                <a:latin typeface="Arimo"/>
              </a:rPr>
              <a:t>);</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err="1">
                <a:solidFill>
                  <a:srgbClr val="000000"/>
                </a:solidFill>
                <a:latin typeface="Arimo"/>
              </a:rPr>
              <a:t>Ekspertka</a:t>
            </a:r>
            <a:r>
              <a:rPr lang="en-US" sz="1200" spc="-48">
                <a:solidFill>
                  <a:srgbClr val="000000"/>
                </a:solidFill>
                <a:latin typeface="Arimo"/>
              </a:rPr>
              <a:t>/</a:t>
            </a:r>
            <a:r>
              <a:rPr lang="en-US" sz="1200" spc="-48" err="1">
                <a:solidFill>
                  <a:srgbClr val="000000"/>
                </a:solidFill>
                <a:latin typeface="Arimo"/>
              </a:rPr>
              <a:t>ekspert</a:t>
            </a:r>
            <a:r>
              <a:rPr lang="en-US" sz="1200" spc="-48">
                <a:solidFill>
                  <a:srgbClr val="000000"/>
                </a:solidFill>
                <a:latin typeface="Arimo"/>
              </a:rPr>
              <a:t> </a:t>
            </a:r>
            <a:r>
              <a:rPr lang="en-US" sz="1200" spc="-48" err="1">
                <a:solidFill>
                  <a:srgbClr val="000000"/>
                </a:solidFill>
                <a:latin typeface="Arimo"/>
              </a:rPr>
              <a:t>zewnętrzna</a:t>
            </a:r>
            <a:r>
              <a:rPr lang="en-US" sz="1200" spc="-48">
                <a:solidFill>
                  <a:srgbClr val="000000"/>
                </a:solidFill>
                <a:latin typeface="Arimo"/>
              </a:rPr>
              <a:t>/y np. </a:t>
            </a:r>
            <a:r>
              <a:rPr lang="en-US" sz="1200" spc="-48" err="1">
                <a:solidFill>
                  <a:srgbClr val="000000"/>
                </a:solidFill>
                <a:latin typeface="Arimo"/>
              </a:rPr>
              <a:t>psycholożka</a:t>
            </a:r>
            <a:r>
              <a:rPr lang="en-US" sz="1200" spc="-48">
                <a:solidFill>
                  <a:srgbClr val="000000"/>
                </a:solidFill>
                <a:latin typeface="Arimo"/>
              </a:rPr>
              <a:t>/</a:t>
            </a:r>
            <a:r>
              <a:rPr lang="en-US" sz="1200" spc="-48" err="1">
                <a:solidFill>
                  <a:srgbClr val="000000"/>
                </a:solidFill>
                <a:latin typeface="Arimo"/>
              </a:rPr>
              <a:t>psycholog</a:t>
            </a:r>
            <a:r>
              <a:rPr lang="en-US" sz="1200" spc="-48">
                <a:solidFill>
                  <a:srgbClr val="000000"/>
                </a:solidFill>
                <a:latin typeface="Arimo"/>
              </a:rPr>
              <a:t>, </a:t>
            </a:r>
            <a:r>
              <a:rPr lang="en-US" sz="1200" spc="-48" err="1">
                <a:solidFill>
                  <a:srgbClr val="000000"/>
                </a:solidFill>
                <a:latin typeface="Arimo"/>
              </a:rPr>
              <a:t>prawniczka</a:t>
            </a:r>
            <a:r>
              <a:rPr lang="en-US" sz="1200" spc="-48">
                <a:solidFill>
                  <a:srgbClr val="000000"/>
                </a:solidFill>
                <a:latin typeface="Arimo"/>
              </a:rPr>
              <a:t>/</a:t>
            </a:r>
            <a:r>
              <a:rPr lang="en-US" sz="1200" spc="-48" err="1">
                <a:solidFill>
                  <a:srgbClr val="000000"/>
                </a:solidFill>
                <a:latin typeface="Arimo"/>
              </a:rPr>
              <a:t>prawnik</a:t>
            </a:r>
            <a:r>
              <a:rPr lang="en-US" sz="1200" spc="-48">
                <a:solidFill>
                  <a:srgbClr val="000000"/>
                </a:solidFill>
                <a:latin typeface="Arimo"/>
              </a:rPr>
              <a:t>, </a:t>
            </a:r>
            <a:r>
              <a:rPr lang="en-US" sz="1200" spc="-48" err="1">
                <a:solidFill>
                  <a:srgbClr val="000000"/>
                </a:solidFill>
                <a:latin typeface="Arimo"/>
              </a:rPr>
              <a:t>edukatorka</a:t>
            </a:r>
            <a:r>
              <a:rPr lang="en-US" sz="1200" spc="-48">
                <a:solidFill>
                  <a:srgbClr val="000000"/>
                </a:solidFill>
                <a:latin typeface="Arimo"/>
              </a:rPr>
              <a:t>/</a:t>
            </a:r>
            <a:r>
              <a:rPr lang="en-US" sz="1200" spc="-48" err="1">
                <a:solidFill>
                  <a:srgbClr val="000000"/>
                </a:solidFill>
                <a:latin typeface="Arimo"/>
              </a:rPr>
              <a:t>edukator</a:t>
            </a:r>
            <a:r>
              <a:rPr lang="en-US" sz="1200" spc="-48">
                <a:solidFill>
                  <a:srgbClr val="000000"/>
                </a:solidFill>
                <a:latin typeface="Arimo"/>
              </a:rPr>
              <a:t> </a:t>
            </a:r>
            <a:r>
              <a:rPr lang="en-US" sz="1200" spc="-48" err="1">
                <a:solidFill>
                  <a:srgbClr val="000000"/>
                </a:solidFill>
                <a:latin typeface="Arimo"/>
              </a:rPr>
              <a:t>równościowy</a:t>
            </a:r>
            <a:r>
              <a:rPr lang="en-US" sz="1200" spc="-48">
                <a:solidFill>
                  <a:srgbClr val="000000"/>
                </a:solidFill>
                <a:latin typeface="Arimo"/>
              </a:rPr>
              <a:t> (</a:t>
            </a:r>
            <a:r>
              <a:rPr lang="en-US" sz="1200" spc="-48" err="1">
                <a:solidFill>
                  <a:srgbClr val="000000"/>
                </a:solidFill>
                <a:latin typeface="Arimo"/>
              </a:rPr>
              <a:t>opcjonalnie</a:t>
            </a:r>
            <a:r>
              <a:rPr lang="en-US" sz="1200" spc="-48">
                <a:solidFill>
                  <a:srgbClr val="000000"/>
                </a:solidFill>
                <a:latin typeface="Arimo"/>
              </a:rPr>
              <a:t>).</a:t>
            </a:r>
          </a:p>
        </p:txBody>
      </p:sp>
      <p:sp>
        <p:nvSpPr>
          <p:cNvPr id="19" name="TextBox 19"/>
          <p:cNvSpPr txBox="1"/>
          <p:nvPr/>
        </p:nvSpPr>
        <p:spPr>
          <a:xfrm>
            <a:off x="1150848" y="359138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0" name="TextBox 20"/>
          <p:cNvSpPr txBox="1"/>
          <p:nvPr/>
        </p:nvSpPr>
        <p:spPr>
          <a:xfrm>
            <a:off x="1150848" y="4134310"/>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1150848" y="4658722"/>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22" name="TextBox 22"/>
          <p:cNvSpPr txBox="1"/>
          <p:nvPr/>
        </p:nvSpPr>
        <p:spPr>
          <a:xfrm>
            <a:off x="665400" y="5183134"/>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3" name="TextBox 23"/>
          <p:cNvSpPr txBox="1"/>
          <p:nvPr/>
        </p:nvSpPr>
        <p:spPr>
          <a:xfrm>
            <a:off x="919313" y="5183134"/>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jest każdorazowo powoływana przez Przewodniczącą/ego w ciągu 5 dni od wpłynięcia Zawiadomienia zawierającego elementy wskazane w § 6 ust. 4 i 5, w przypadku braku któregokolwiek z tych elementów termin ten liczony jest od dnia uzupełnienia Zawiadomienia.</a:t>
            </a:r>
          </a:p>
        </p:txBody>
      </p:sp>
      <p:sp>
        <p:nvSpPr>
          <p:cNvPr id="24" name="TextBox 24"/>
          <p:cNvSpPr txBox="1"/>
          <p:nvPr/>
        </p:nvSpPr>
        <p:spPr>
          <a:xfrm>
            <a:off x="919313" y="5947074"/>
            <a:ext cx="6121313"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Skład Komisji ulega zmianie w szczególności:</a:t>
            </a:r>
          </a:p>
        </p:txBody>
      </p:sp>
      <p:sp>
        <p:nvSpPr>
          <p:cNvPr id="25" name="TextBox 25"/>
          <p:cNvSpPr txBox="1"/>
          <p:nvPr/>
        </p:nvSpPr>
        <p:spPr>
          <a:xfrm>
            <a:off x="665400" y="5947305"/>
            <a:ext cx="17521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6" name="TextBox 26"/>
          <p:cNvSpPr txBox="1"/>
          <p:nvPr/>
        </p:nvSpPr>
        <p:spPr>
          <a:xfrm>
            <a:off x="1454519" y="6270924"/>
            <a:ext cx="6051753" cy="56197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 sytuacji, gdy ustaje umowa łącząca członkinię/członka Komisji z Fundacją;</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gdy członkini/ członek Komisji zrzeknie się swojej funkcji.</a:t>
            </a:r>
          </a:p>
        </p:txBody>
      </p:sp>
      <p:sp>
        <p:nvSpPr>
          <p:cNvPr id="27" name="TextBox 27"/>
          <p:cNvSpPr txBox="1"/>
          <p:nvPr/>
        </p:nvSpPr>
        <p:spPr>
          <a:xfrm>
            <a:off x="1150848" y="6232824"/>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28" name="TextBox 28"/>
          <p:cNvSpPr txBox="1"/>
          <p:nvPr/>
        </p:nvSpPr>
        <p:spPr>
          <a:xfrm>
            <a:off x="1150848" y="6634095"/>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9" name="TextBox 29"/>
          <p:cNvSpPr txBox="1"/>
          <p:nvPr/>
        </p:nvSpPr>
        <p:spPr>
          <a:xfrm>
            <a:off x="931215" y="7035366"/>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zostaje rozwiązana w momencie zakończenia danej sprawy.</a:t>
            </a:r>
          </a:p>
        </p:txBody>
      </p:sp>
      <p:sp>
        <p:nvSpPr>
          <p:cNvPr id="30" name="TextBox 30"/>
          <p:cNvSpPr txBox="1"/>
          <p:nvPr/>
        </p:nvSpPr>
        <p:spPr>
          <a:xfrm>
            <a:off x="536257" y="7035366"/>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4.</a:t>
            </a:r>
          </a:p>
        </p:txBody>
      </p:sp>
      <p:sp>
        <p:nvSpPr>
          <p:cNvPr id="31" name="TextBox 31"/>
          <p:cNvSpPr txBox="1"/>
          <p:nvPr/>
        </p:nvSpPr>
        <p:spPr>
          <a:xfrm>
            <a:off x="943965" y="7397250"/>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sytuacji określonej w ust. 3 – Fundacja niezwłocznie powołuje nową członkinię/ nowego członka Komisji.</a:t>
            </a:r>
          </a:p>
        </p:txBody>
      </p:sp>
      <p:sp>
        <p:nvSpPr>
          <p:cNvPr id="32" name="TextBox 32"/>
          <p:cNvSpPr txBox="1"/>
          <p:nvPr/>
        </p:nvSpPr>
        <p:spPr>
          <a:xfrm>
            <a:off x="536257" y="7378233"/>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5.</a:t>
            </a:r>
          </a:p>
        </p:txBody>
      </p:sp>
      <p:sp>
        <p:nvSpPr>
          <p:cNvPr id="33" name="TextBox 33"/>
          <p:cNvSpPr txBox="1"/>
          <p:nvPr/>
        </p:nvSpPr>
        <p:spPr>
          <a:xfrm>
            <a:off x="928223" y="7849687"/>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Do zadań Komisji należy w szczególności:</a:t>
            </a:r>
          </a:p>
        </p:txBody>
      </p:sp>
      <p:sp>
        <p:nvSpPr>
          <p:cNvPr id="34" name="TextBox 34"/>
          <p:cNvSpPr txBox="1"/>
          <p:nvPr/>
        </p:nvSpPr>
        <p:spPr>
          <a:xfrm>
            <a:off x="536257" y="7849687"/>
            <a:ext cx="350431"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a:rPr>
              <a:t>6.</a:t>
            </a:r>
          </a:p>
        </p:txBody>
      </p:sp>
      <p:sp>
        <p:nvSpPr>
          <p:cNvPr id="35" name="TextBox 35"/>
          <p:cNvSpPr txBox="1"/>
          <p:nvPr/>
        </p:nvSpPr>
        <p:spPr>
          <a:xfrm>
            <a:off x="1454519" y="8173207"/>
            <a:ext cx="6051753" cy="923925"/>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przeprowadzenie rozmów wyjaśniających z osobami wskazanymi w Zawiadomieniu;</a:t>
            </a:r>
          </a:p>
          <a:p>
            <a:pPr algn="just">
              <a:lnSpc>
                <a:spcPts val="1439"/>
              </a:lnSpc>
            </a:pPr>
            <a:endParaRPr lang="en-US" sz="1200" spc="-48">
              <a:solidFill>
                <a:srgbClr val="000000"/>
              </a:solidFill>
              <a:latin typeface="Arimo"/>
            </a:endParaRPr>
          </a:p>
          <a:p>
            <a:pPr algn="just">
              <a:lnSpc>
                <a:spcPts val="1439"/>
              </a:lnSpc>
            </a:pPr>
            <a:r>
              <a:rPr lang="en-US" sz="1200" spc="-48">
                <a:solidFill>
                  <a:srgbClr val="000000"/>
                </a:solidFill>
                <a:latin typeface="Arimo"/>
              </a:rPr>
              <a:t>ustalanie stanu faktycznego na podstawie zebranych informacji;</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sformułowanie propozycji rozwiązania konfliktu w formie Sprawozdania;</a:t>
            </a:r>
          </a:p>
        </p:txBody>
      </p:sp>
      <p:sp>
        <p:nvSpPr>
          <p:cNvPr id="36" name="TextBox 36"/>
          <p:cNvSpPr txBox="1"/>
          <p:nvPr/>
        </p:nvSpPr>
        <p:spPr>
          <a:xfrm>
            <a:off x="1150848" y="817320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37" name="TextBox 37"/>
          <p:cNvSpPr txBox="1"/>
          <p:nvPr/>
        </p:nvSpPr>
        <p:spPr>
          <a:xfrm>
            <a:off x="1150848" y="8535157"/>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38" name="TextBox 38"/>
          <p:cNvSpPr txBox="1"/>
          <p:nvPr/>
        </p:nvSpPr>
        <p:spPr>
          <a:xfrm>
            <a:off x="1150848" y="8883319"/>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c.</a:t>
            </a:r>
          </a:p>
        </p:txBody>
      </p:sp>
      <p:sp>
        <p:nvSpPr>
          <p:cNvPr id="39" name="TextBox 39"/>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93</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556500" cy="986913"/>
            <a:chOff x="0" y="0"/>
            <a:chExt cx="2805794" cy="353687"/>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306712"/>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5" name="TextBox 15"/>
          <p:cNvSpPr txBox="1"/>
          <p:nvPr/>
        </p:nvSpPr>
        <p:spPr>
          <a:xfrm>
            <a:off x="860623" y="1306712"/>
            <a:ext cx="6303740" cy="12858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Każda/y z członkiń/ członków Komisji zobowiązana/y jest do zachowania obiektywizmu, bezstronności i poufności przy dokonywaniu ocen konkretnych przypadków, pod rygorem sankcji wynikających          z obowiązujących przepisów prawa. Członkinie/ członkowie Komisji nie mogą kopiować w celu udostępnienia, ani też w jakikolwiek sposób udostępniać lub rozpowszechniać dokumentów dotyczących rozpatrywanego przypadku zjawiska niepożądanego w Fundacji. Dane zawarte               w materiałach i dokumentach Komisji mogą zawierać dane osobowe i podlegają ochronie przewidzianej w obowiązujących przepisach prawa o ochronie danych osobowych. </a:t>
            </a:r>
          </a:p>
        </p:txBody>
      </p:sp>
      <p:sp>
        <p:nvSpPr>
          <p:cNvPr id="16" name="TextBox 16"/>
          <p:cNvSpPr txBox="1"/>
          <p:nvPr/>
        </p:nvSpPr>
        <p:spPr>
          <a:xfrm>
            <a:off x="577793" y="2818594"/>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sp>
        <p:nvSpPr>
          <p:cNvPr id="17" name="TextBox 17"/>
          <p:cNvSpPr txBox="1"/>
          <p:nvPr/>
        </p:nvSpPr>
        <p:spPr>
          <a:xfrm>
            <a:off x="853289" y="2818594"/>
            <a:ext cx="6137055"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Członkinią/członkiem Komisji nie może być:</a:t>
            </a:r>
          </a:p>
        </p:txBody>
      </p:sp>
      <p:sp>
        <p:nvSpPr>
          <p:cNvPr id="18" name="TextBox 18"/>
          <p:cNvSpPr txBox="1"/>
          <p:nvPr/>
        </p:nvSpPr>
        <p:spPr>
          <a:xfrm>
            <a:off x="1150848" y="316799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a.</a:t>
            </a:r>
          </a:p>
        </p:txBody>
      </p:sp>
      <p:sp>
        <p:nvSpPr>
          <p:cNvPr id="19" name="TextBox 19"/>
          <p:cNvSpPr txBox="1"/>
          <p:nvPr/>
        </p:nvSpPr>
        <p:spPr>
          <a:xfrm>
            <a:off x="1454519" y="3167996"/>
            <a:ext cx="5695176" cy="110490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osoba, której dotyczy Zawiadomienie;</a:t>
            </a:r>
          </a:p>
          <a:p>
            <a:pPr algn="just">
              <a:lnSpc>
                <a:spcPts val="1439"/>
              </a:lnSpc>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osoba pozostająca z osobą przekazującą Zawiadomienie  lub z osobą wskazaną                  w Zawiadomieniu jako domniemana ofiara albo domniemana sprawczyni/ domniemany sprawca – wstosunku prawnym lub faktycznym budzącym uzasadnione wątpliwości co do jej obiektywizmu i bezstronności. </a:t>
            </a:r>
          </a:p>
        </p:txBody>
      </p:sp>
      <p:sp>
        <p:nvSpPr>
          <p:cNvPr id="20" name="TextBox 20"/>
          <p:cNvSpPr txBox="1"/>
          <p:nvPr/>
        </p:nvSpPr>
        <p:spPr>
          <a:xfrm>
            <a:off x="1150848" y="3547426"/>
            <a:ext cx="177052" cy="200025"/>
          </a:xfrm>
          <a:prstGeom prst="rect">
            <a:avLst/>
          </a:prstGeom>
        </p:spPr>
        <p:txBody>
          <a:bodyPr lIns="0" tIns="0" rIns="0" bIns="0" rtlCol="0" anchor="t">
            <a:spAutoFit/>
          </a:bodyPr>
          <a:lstStyle/>
          <a:p>
            <a:pPr algn="l">
              <a:lnSpc>
                <a:spcPts val="1439"/>
              </a:lnSpc>
              <a:spcBef>
                <a:spcPct val="0"/>
              </a:spcBef>
            </a:pPr>
            <a:r>
              <a:rPr lang="en-US" sz="1200" spc="-48">
                <a:solidFill>
                  <a:srgbClr val="34414A"/>
                </a:solidFill>
                <a:latin typeface="Arimo"/>
              </a:rPr>
              <a:t>b.</a:t>
            </a:r>
          </a:p>
        </p:txBody>
      </p:sp>
      <p:sp>
        <p:nvSpPr>
          <p:cNvPr id="21" name="TextBox 21"/>
          <p:cNvSpPr txBox="1"/>
          <p:nvPr/>
        </p:nvSpPr>
        <p:spPr>
          <a:xfrm>
            <a:off x="540005" y="4422273"/>
            <a:ext cx="199921"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sp>
        <p:nvSpPr>
          <p:cNvPr id="22" name="TextBox 22"/>
          <p:cNvSpPr txBox="1"/>
          <p:nvPr/>
        </p:nvSpPr>
        <p:spPr>
          <a:xfrm>
            <a:off x="860623" y="4422273"/>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Fundacji wyznacza niezwłocznie inną osobę w zastępstwie członkini/ członka Komisji podlegającego wyłączeniu z przyczyn wymienionych w ust. 8.</a:t>
            </a:r>
          </a:p>
        </p:txBody>
      </p:sp>
      <p:sp>
        <p:nvSpPr>
          <p:cNvPr id="23" name="TextBox 23"/>
          <p:cNvSpPr txBox="1"/>
          <p:nvPr/>
        </p:nvSpPr>
        <p:spPr>
          <a:xfrm>
            <a:off x="502217" y="496519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4" name="TextBox 24"/>
          <p:cNvSpPr txBox="1"/>
          <p:nvPr/>
        </p:nvSpPr>
        <p:spPr>
          <a:xfrm>
            <a:off x="853289" y="4965198"/>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Obsługę administracyjną prac Komisji w tym przygotowanie sprawozdania oraz ewentualne  protokołowanie spotkań w przypadku liczby posiedzeń większej niż jedno, zapewnia członkini bądź członek Komisji wyznaczony przez osobę będącą Przewodniczącą/ym Komisji. </a:t>
            </a:r>
          </a:p>
        </p:txBody>
      </p:sp>
      <p:sp>
        <p:nvSpPr>
          <p:cNvPr id="25" name="TextBox 25"/>
          <p:cNvSpPr txBox="1"/>
          <p:nvPr/>
        </p:nvSpPr>
        <p:spPr>
          <a:xfrm>
            <a:off x="203300" y="5689098"/>
            <a:ext cx="7070330"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8</a:t>
            </a:r>
          </a:p>
          <a:p>
            <a:pPr algn="ctr">
              <a:lnSpc>
                <a:spcPts val="1439"/>
              </a:lnSpc>
              <a:spcBef>
                <a:spcPct val="0"/>
              </a:spcBef>
            </a:pPr>
            <a:r>
              <a:rPr lang="en-US" sz="1200" spc="-48">
                <a:solidFill>
                  <a:srgbClr val="000000"/>
                </a:solidFill>
                <a:latin typeface="Arimo Bold"/>
              </a:rPr>
              <a:t>Działania interwencyjne i wspomagające</a:t>
            </a:r>
          </a:p>
        </p:txBody>
      </p:sp>
      <p:sp>
        <p:nvSpPr>
          <p:cNvPr id="26" name="TextBox 26"/>
          <p:cNvSpPr txBox="1"/>
          <p:nvPr/>
        </p:nvSpPr>
        <p:spPr>
          <a:xfrm>
            <a:off x="853289" y="6307963"/>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Komisja rozpoczyna postępowanie niezwłocznie, najpóźniej 7 dni od jej powołania przez Przewodniczącą/ego.</a:t>
            </a:r>
          </a:p>
        </p:txBody>
      </p:sp>
      <p:sp>
        <p:nvSpPr>
          <p:cNvPr id="27" name="TextBox 27"/>
          <p:cNvSpPr txBox="1"/>
          <p:nvPr/>
        </p:nvSpPr>
        <p:spPr>
          <a:xfrm>
            <a:off x="532671" y="632965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8" name="TextBox 28"/>
          <p:cNvSpPr txBox="1"/>
          <p:nvPr/>
        </p:nvSpPr>
        <p:spPr>
          <a:xfrm>
            <a:off x="853289" y="6850756"/>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Zarząd Fundacji wyposaża Komisję w środki (w tym pomieszczenie i materiały) konieczne do wykonywania jej zadań. </a:t>
            </a:r>
          </a:p>
        </p:txBody>
      </p:sp>
      <p:sp>
        <p:nvSpPr>
          <p:cNvPr id="29" name="TextBox 29"/>
          <p:cNvSpPr txBox="1"/>
          <p:nvPr/>
        </p:nvSpPr>
        <p:spPr>
          <a:xfrm>
            <a:off x="532671" y="6850690"/>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853289" y="7393615"/>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nie powinien przekroczyć 30 dni, licząc od dnia rozpoczęcia Postępowania o którym mowa w ust. 1.Posiedzenia Komisji realizowane w trybie zdalnym lub bezpośrednim zwołuje Przewodnicząca/y Komisji.</a:t>
            </a:r>
          </a:p>
        </p:txBody>
      </p:sp>
      <p:sp>
        <p:nvSpPr>
          <p:cNvPr id="31" name="TextBox 31"/>
          <p:cNvSpPr txBox="1"/>
          <p:nvPr/>
        </p:nvSpPr>
        <p:spPr>
          <a:xfrm>
            <a:off x="532671" y="739354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2" name="TextBox 32"/>
          <p:cNvSpPr txBox="1"/>
          <p:nvPr/>
        </p:nvSpPr>
        <p:spPr>
          <a:xfrm>
            <a:off x="853289" y="8117316"/>
            <a:ext cx="6303740"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Komisja w ciągu 3 dni sporządza Sprawozdanie wraz                             z uzasadnieniem, które przekazuje zarządowi Fundacji.</a:t>
            </a:r>
          </a:p>
        </p:txBody>
      </p:sp>
      <p:sp>
        <p:nvSpPr>
          <p:cNvPr id="33" name="TextBox 33"/>
          <p:cNvSpPr txBox="1"/>
          <p:nvPr/>
        </p:nvSpPr>
        <p:spPr>
          <a:xfrm>
            <a:off x="845955" y="8660109"/>
            <a:ext cx="6303740"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ea typeface="Arimo"/>
              </a:rPr>
              <a:t>Komisja po rozpatrzeniu Zawiadomienia może zaproponować stronom Postępowania udział                  w mediacjach. Warunkiem przekazania sprawy do mediacji jest akceptacja zarządu Fundacji oraz zgoda obu stron Postepowania. Zasady określone w § 7 ust. 9 stosuje się odpowiednio.</a:t>
            </a:r>
          </a:p>
        </p:txBody>
      </p:sp>
      <p:sp>
        <p:nvSpPr>
          <p:cNvPr id="34" name="TextBox 34"/>
          <p:cNvSpPr txBox="1"/>
          <p:nvPr/>
        </p:nvSpPr>
        <p:spPr>
          <a:xfrm>
            <a:off x="532671" y="8117316"/>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4.</a:t>
            </a:r>
          </a:p>
        </p:txBody>
      </p:sp>
      <p:sp>
        <p:nvSpPr>
          <p:cNvPr id="35" name="TextBox 35"/>
          <p:cNvSpPr txBox="1"/>
          <p:nvPr/>
        </p:nvSpPr>
        <p:spPr>
          <a:xfrm>
            <a:off x="532671" y="8660109"/>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5.</a:t>
            </a:r>
          </a:p>
        </p:txBody>
      </p:sp>
      <p:sp>
        <p:nvSpPr>
          <p:cNvPr id="36" name="TextBox 36"/>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94</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grpSp>
        <p:nvGrpSpPr>
          <p:cNvPr id="14" name="Group 14"/>
          <p:cNvGrpSpPr/>
          <p:nvPr/>
        </p:nvGrpSpPr>
        <p:grpSpPr>
          <a:xfrm>
            <a:off x="577793" y="1468147"/>
            <a:ext cx="6412551" cy="542925"/>
            <a:chOff x="0" y="0"/>
            <a:chExt cx="8550068" cy="723900"/>
          </a:xfrm>
        </p:grpSpPr>
        <p:sp>
          <p:nvSpPr>
            <p:cNvPr id="15" name="TextBox 1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6.</a:t>
              </a:r>
            </a:p>
          </p:txBody>
        </p:sp>
        <p:sp>
          <p:nvSpPr>
            <p:cNvPr id="16" name="TextBox 16"/>
            <p:cNvSpPr txBox="1"/>
            <p:nvPr/>
          </p:nvSpPr>
          <p:spPr>
            <a:xfrm>
              <a:off x="367328" y="-19050"/>
              <a:ext cx="8182740" cy="7429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Czas trwania postępowania mediacyjnego nie powinien być dłuższy niż 14 dni. Na zgodny wniosek stron Postępowania lub z innych ważnych powodów Komisja może termin przedłużyć,                      w szczególności, jeśli zaistnieje prawdopodobieństwo ugodowego zakończenia sprawy. </a:t>
              </a:r>
            </a:p>
          </p:txBody>
        </p:sp>
      </p:grpSp>
      <p:sp>
        <p:nvSpPr>
          <p:cNvPr id="17" name="TextBox 17"/>
          <p:cNvSpPr txBox="1"/>
          <p:nvPr/>
        </p:nvSpPr>
        <p:spPr>
          <a:xfrm>
            <a:off x="569656" y="2183878"/>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7.</a:t>
            </a:r>
          </a:p>
        </p:txBody>
      </p:sp>
      <p:sp>
        <p:nvSpPr>
          <p:cNvPr id="18" name="TextBox 18"/>
          <p:cNvSpPr txBox="1"/>
          <p:nvPr/>
        </p:nvSpPr>
        <p:spPr>
          <a:xfrm>
            <a:off x="849221" y="2183878"/>
            <a:ext cx="6137055" cy="5619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Ugoda powinna zawierać uzgodnienia stron postępowania mediacyjnego w zakresie sposobu rozwiązania konfliktu, ze wskazaniem wzajemnych zobowiązań stron oraz ewentualny termin ich realizacji. </a:t>
            </a:r>
          </a:p>
        </p:txBody>
      </p:sp>
      <p:sp>
        <p:nvSpPr>
          <p:cNvPr id="19" name="TextBox 19"/>
          <p:cNvSpPr txBox="1"/>
          <p:nvPr/>
        </p:nvSpPr>
        <p:spPr>
          <a:xfrm>
            <a:off x="845152" y="2851984"/>
            <a:ext cx="6137055" cy="3810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Ugodę podpisują obie strony postępowania mediacyjnego oraz Mediatorka/Mediator. Zawarcie ugody kończy bieg postępowania mediacyjnego.</a:t>
            </a:r>
          </a:p>
        </p:txBody>
      </p:sp>
      <p:sp>
        <p:nvSpPr>
          <p:cNvPr id="20" name="TextBox 20"/>
          <p:cNvSpPr txBox="1"/>
          <p:nvPr/>
        </p:nvSpPr>
        <p:spPr>
          <a:xfrm>
            <a:off x="569656" y="2851984"/>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8.</a:t>
            </a:r>
          </a:p>
        </p:txBody>
      </p:sp>
      <p:grpSp>
        <p:nvGrpSpPr>
          <p:cNvPr id="21" name="Group 21"/>
          <p:cNvGrpSpPr/>
          <p:nvPr/>
        </p:nvGrpSpPr>
        <p:grpSpPr>
          <a:xfrm>
            <a:off x="569656" y="4832985"/>
            <a:ext cx="6412551" cy="361950"/>
            <a:chOff x="0" y="0"/>
            <a:chExt cx="8550068" cy="4826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10.</a:t>
              </a:r>
            </a:p>
          </p:txBody>
        </p:sp>
        <p:sp>
          <p:nvSpPr>
            <p:cNvPr id="23" name="TextBox 23"/>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Sprawozdanie powinno zawierać opis przeprowadzonych przez Komisję czynności, ustaleń dotyczących stanu faktycznego, wnioski oraz rekomendacje.</a:t>
              </a:r>
            </a:p>
          </p:txBody>
        </p:sp>
      </p:grpSp>
      <p:grpSp>
        <p:nvGrpSpPr>
          <p:cNvPr id="24" name="Group 24"/>
          <p:cNvGrpSpPr/>
          <p:nvPr/>
        </p:nvGrpSpPr>
        <p:grpSpPr>
          <a:xfrm>
            <a:off x="569656" y="5375910"/>
            <a:ext cx="6412551" cy="723900"/>
            <a:chOff x="0" y="0"/>
            <a:chExt cx="8550068" cy="965200"/>
          </a:xfrm>
        </p:grpSpPr>
        <p:sp>
          <p:nvSpPr>
            <p:cNvPr id="25" name="TextBox 25"/>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11.</a:t>
              </a:r>
            </a:p>
          </p:txBody>
        </p:sp>
        <p:sp>
          <p:nvSpPr>
            <p:cNvPr id="26" name="TextBox 26"/>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Fundacja, na podstawie sprawozdania oraz niezależnie od zaleceń w nim zawartych, w zależności od charakteru i skali niepożądanych zachowań i zdarzeń, podejmuje działania zmierzające do wyeliminowania stwierdzonych nieprawidłowości i wdraża działania przeciwdziałające ich powstawaniu i ponownemu wystąpieniu.</a:t>
              </a:r>
            </a:p>
          </p:txBody>
        </p:sp>
      </p:grpSp>
      <p:grpSp>
        <p:nvGrpSpPr>
          <p:cNvPr id="27" name="Group 27"/>
          <p:cNvGrpSpPr/>
          <p:nvPr/>
        </p:nvGrpSpPr>
        <p:grpSpPr>
          <a:xfrm>
            <a:off x="615260" y="7113030"/>
            <a:ext cx="6412551" cy="1085850"/>
            <a:chOff x="0" y="0"/>
            <a:chExt cx="8550068" cy="1447800"/>
          </a:xfrm>
        </p:grpSpPr>
        <p:sp>
          <p:nvSpPr>
            <p:cNvPr id="28" name="TextBox 28"/>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13.</a:t>
              </a:r>
            </a:p>
          </p:txBody>
        </p:sp>
        <p:sp>
          <p:nvSpPr>
            <p:cNvPr id="29" name="TextBox 29"/>
            <p:cNvSpPr txBox="1"/>
            <p:nvPr/>
          </p:nvSpPr>
          <p:spPr>
            <a:xfrm>
              <a:off x="367328" y="-19050"/>
              <a:ext cx="8182740" cy="14668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Sprawczyni/sprawca zjawiska niepożądanego w zatrudnieniu może zostać pociągnięta/y przez Fundację jako Pracodawczynię do odpowiedzialności finansowej za wyrządzoną szkodę, lub może zostać ukarana/y w inny sposób, w tym za pomocą kary porządkowej lub rozwiązania stosunku pracy, bądź rozwiązania umowę o pracę bez zachowania okresu wypowiedzenia, z winy pracownicy/pracownika (w tzw. trybie dyscyplinarnym).</a:t>
              </a:r>
            </a:p>
            <a:p>
              <a:pPr algn="just">
                <a:lnSpc>
                  <a:spcPts val="1439"/>
                </a:lnSpc>
                <a:spcBef>
                  <a:spcPct val="0"/>
                </a:spcBef>
              </a:pPr>
              <a:endParaRPr lang="en-US" sz="1200" spc="-48">
                <a:solidFill>
                  <a:srgbClr val="000000"/>
                </a:solidFill>
                <a:latin typeface="Arimo"/>
              </a:endParaRPr>
            </a:p>
          </p:txBody>
        </p:sp>
      </p:grpSp>
      <p:sp>
        <p:nvSpPr>
          <p:cNvPr id="30" name="TextBox 30"/>
          <p:cNvSpPr txBox="1"/>
          <p:nvPr/>
        </p:nvSpPr>
        <p:spPr>
          <a:xfrm>
            <a:off x="845152" y="3404301"/>
            <a:ext cx="6137055" cy="128587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W </a:t>
            </a:r>
            <a:r>
              <a:rPr lang="en-US" sz="1200" spc="-48" err="1">
                <a:solidFill>
                  <a:srgbClr val="000000"/>
                </a:solidFill>
                <a:latin typeface="Arimo"/>
              </a:rPr>
              <a:t>przypadku</a:t>
            </a:r>
            <a:r>
              <a:rPr lang="en-US" sz="1200" spc="-48">
                <a:solidFill>
                  <a:srgbClr val="000000"/>
                </a:solidFill>
                <a:latin typeface="Arimo"/>
              </a:rPr>
              <a:t> </a:t>
            </a:r>
            <a:r>
              <a:rPr lang="en-US" sz="1200" spc="-48" err="1">
                <a:solidFill>
                  <a:srgbClr val="000000"/>
                </a:solidFill>
                <a:latin typeface="Arimo"/>
              </a:rPr>
              <a:t>nieprzekazania</a:t>
            </a:r>
            <a:r>
              <a:rPr lang="en-US" sz="1200" spc="-48">
                <a:solidFill>
                  <a:srgbClr val="000000"/>
                </a:solidFill>
                <a:latin typeface="Arimo"/>
              </a:rPr>
              <a:t> </a:t>
            </a:r>
            <a:r>
              <a:rPr lang="en-US" sz="1200" spc="-48" err="1">
                <a:solidFill>
                  <a:srgbClr val="000000"/>
                </a:solidFill>
                <a:latin typeface="Arimo"/>
              </a:rPr>
              <a:t>sprawy</a:t>
            </a:r>
            <a:r>
              <a:rPr lang="en-US" sz="1200" spc="-48">
                <a:solidFill>
                  <a:srgbClr val="000000"/>
                </a:solidFill>
                <a:latin typeface="Arimo"/>
              </a:rPr>
              <a:t> do </a:t>
            </a:r>
            <a:r>
              <a:rPr lang="en-US" sz="1200" spc="-48" err="1">
                <a:solidFill>
                  <a:srgbClr val="000000"/>
                </a:solidFill>
                <a:latin typeface="Arimo"/>
              </a:rPr>
              <a:t>postępowania</a:t>
            </a:r>
            <a:r>
              <a:rPr lang="en-US" sz="1200" spc="-48">
                <a:solidFill>
                  <a:srgbClr val="000000"/>
                </a:solidFill>
                <a:latin typeface="Arimo"/>
              </a:rPr>
              <a:t> </a:t>
            </a:r>
            <a:r>
              <a:rPr lang="en-US" sz="1200" spc="-48" err="1">
                <a:solidFill>
                  <a:srgbClr val="000000"/>
                </a:solidFill>
                <a:latin typeface="Arimo"/>
              </a:rPr>
              <a:t>mediacyjnego</a:t>
            </a:r>
            <a:r>
              <a:rPr lang="en-US" sz="1200" spc="-48">
                <a:solidFill>
                  <a:srgbClr val="000000"/>
                </a:solidFill>
                <a:latin typeface="Arimo"/>
              </a:rPr>
              <a:t> </a:t>
            </a:r>
            <a:r>
              <a:rPr lang="en-US" sz="1200" spc="-48" err="1">
                <a:solidFill>
                  <a:srgbClr val="000000"/>
                </a:solidFill>
                <a:latin typeface="Arimo"/>
              </a:rPr>
              <a:t>lub</a:t>
            </a:r>
            <a:r>
              <a:rPr lang="en-US" sz="1200" spc="-48">
                <a:solidFill>
                  <a:srgbClr val="000000"/>
                </a:solidFill>
                <a:latin typeface="Arimo"/>
              </a:rPr>
              <a:t> </a:t>
            </a:r>
            <a:r>
              <a:rPr lang="en-US" sz="1200" spc="-48" err="1">
                <a:solidFill>
                  <a:srgbClr val="000000"/>
                </a:solidFill>
                <a:latin typeface="Arimo"/>
              </a:rPr>
              <a:t>niezawarcia</a:t>
            </a:r>
            <a:r>
              <a:rPr lang="en-US" sz="1200" spc="-48">
                <a:solidFill>
                  <a:srgbClr val="000000"/>
                </a:solidFill>
                <a:latin typeface="Arimo"/>
              </a:rPr>
              <a:t> </a:t>
            </a:r>
            <a:r>
              <a:rPr lang="en-US" sz="1200" spc="-48" err="1">
                <a:solidFill>
                  <a:srgbClr val="000000"/>
                </a:solidFill>
                <a:latin typeface="Arimo"/>
              </a:rPr>
              <a:t>ugody</a:t>
            </a:r>
            <a:r>
              <a:rPr lang="en-US" sz="1200" spc="-48">
                <a:solidFill>
                  <a:srgbClr val="000000"/>
                </a:solidFill>
                <a:latin typeface="Arimo"/>
              </a:rPr>
              <a:t>, </a:t>
            </a:r>
            <a:r>
              <a:rPr lang="en-US" sz="1200" spc="-48" err="1">
                <a:solidFill>
                  <a:srgbClr val="000000"/>
                </a:solidFill>
                <a:latin typeface="Arimo"/>
              </a:rPr>
              <a:t>Komisja</a:t>
            </a:r>
            <a:r>
              <a:rPr lang="en-US" sz="1200" spc="-48">
                <a:solidFill>
                  <a:srgbClr val="000000"/>
                </a:solidFill>
                <a:latin typeface="Arimo"/>
              </a:rPr>
              <a:t> </a:t>
            </a:r>
            <a:r>
              <a:rPr lang="en-US" sz="1200" spc="-48" err="1">
                <a:solidFill>
                  <a:srgbClr val="000000"/>
                </a:solidFill>
                <a:latin typeface="Arimo"/>
              </a:rPr>
              <a:t>podejmuje</a:t>
            </a:r>
            <a:r>
              <a:rPr lang="en-US" sz="1200" spc="-48">
                <a:solidFill>
                  <a:srgbClr val="000000"/>
                </a:solidFill>
                <a:latin typeface="Arimo"/>
              </a:rPr>
              <a:t> </a:t>
            </a:r>
            <a:r>
              <a:rPr lang="en-US" sz="1200" spc="-48" err="1">
                <a:solidFill>
                  <a:srgbClr val="000000"/>
                </a:solidFill>
                <a:latin typeface="Arimo"/>
              </a:rPr>
              <a:t>decyzję</a:t>
            </a:r>
            <a:r>
              <a:rPr lang="en-US" sz="1200" spc="-48">
                <a:solidFill>
                  <a:srgbClr val="000000"/>
                </a:solidFill>
                <a:latin typeface="Arimo"/>
              </a:rPr>
              <a:t> w </a:t>
            </a:r>
            <a:r>
              <a:rPr lang="en-US" sz="1200" spc="-48" err="1">
                <a:solidFill>
                  <a:srgbClr val="000000"/>
                </a:solidFill>
                <a:latin typeface="Arimo"/>
              </a:rPr>
              <a:t>sprawie</a:t>
            </a:r>
            <a:r>
              <a:rPr lang="en-US" sz="1200" spc="-48">
                <a:solidFill>
                  <a:srgbClr val="000000"/>
                </a:solidFill>
                <a:latin typeface="Arimo"/>
              </a:rPr>
              <a:t> </a:t>
            </a:r>
            <a:r>
              <a:rPr lang="en-US" sz="1200" spc="-48" err="1">
                <a:solidFill>
                  <a:srgbClr val="000000"/>
                </a:solidFill>
                <a:latin typeface="Arimo"/>
              </a:rPr>
              <a:t>zwykłą</a:t>
            </a:r>
            <a:r>
              <a:rPr lang="en-US" sz="1200" spc="-48">
                <a:solidFill>
                  <a:srgbClr val="000000"/>
                </a:solidFill>
                <a:latin typeface="Arimo"/>
              </a:rPr>
              <a:t> </a:t>
            </a:r>
            <a:r>
              <a:rPr lang="en-US" sz="1200" spc="-48" err="1">
                <a:solidFill>
                  <a:srgbClr val="000000"/>
                </a:solidFill>
                <a:latin typeface="Arimo"/>
              </a:rPr>
              <a:t>większością</a:t>
            </a:r>
            <a:r>
              <a:rPr lang="en-US" sz="1200" spc="-48">
                <a:solidFill>
                  <a:srgbClr val="000000"/>
                </a:solidFill>
                <a:latin typeface="Arimo"/>
              </a:rPr>
              <a:t> </a:t>
            </a:r>
            <a:r>
              <a:rPr lang="en-US" sz="1200" spc="-48" err="1">
                <a:solidFill>
                  <a:srgbClr val="000000"/>
                </a:solidFill>
                <a:latin typeface="Arimo"/>
              </a:rPr>
              <a:t>głosów</a:t>
            </a:r>
            <a:r>
              <a:rPr lang="en-US" sz="1200" spc="-48">
                <a:solidFill>
                  <a:srgbClr val="000000"/>
                </a:solidFill>
                <a:latin typeface="Arimo"/>
              </a:rPr>
              <a:t>, w </a:t>
            </a:r>
            <a:r>
              <a:rPr lang="en-US" sz="1200" spc="-48" err="1">
                <a:solidFill>
                  <a:srgbClr val="000000"/>
                </a:solidFill>
                <a:latin typeface="Arimo"/>
              </a:rPr>
              <a:t>terminie</a:t>
            </a:r>
            <a:r>
              <a:rPr lang="en-US" sz="1200" spc="-48">
                <a:solidFill>
                  <a:srgbClr val="000000"/>
                </a:solidFill>
                <a:latin typeface="Arimo"/>
              </a:rPr>
              <a:t> </a:t>
            </a:r>
            <a:r>
              <a:rPr lang="en-US" sz="1200" spc="-48" err="1">
                <a:solidFill>
                  <a:srgbClr val="000000"/>
                </a:solidFill>
                <a:latin typeface="Arimo"/>
              </a:rPr>
              <a:t>określonym</a:t>
            </a:r>
            <a:r>
              <a:rPr lang="en-US" sz="1200" spc="-48">
                <a:solidFill>
                  <a:srgbClr val="000000"/>
                </a:solidFill>
                <a:latin typeface="Arimo"/>
              </a:rPr>
              <a:t> w </a:t>
            </a:r>
            <a:r>
              <a:rPr lang="en-US" sz="1200" spc="-48" err="1">
                <a:solidFill>
                  <a:srgbClr val="000000"/>
                </a:solidFill>
                <a:latin typeface="Arimo"/>
              </a:rPr>
              <a:t>ust</a:t>
            </a:r>
            <a:r>
              <a:rPr lang="en-US" sz="1200" spc="-48">
                <a:solidFill>
                  <a:srgbClr val="000000"/>
                </a:solidFill>
                <a:latin typeface="Arimo"/>
              </a:rPr>
              <a:t>. 3. </a:t>
            </a:r>
            <a:r>
              <a:rPr lang="en-US" sz="1200" spc="-48" err="1">
                <a:solidFill>
                  <a:srgbClr val="000000"/>
                </a:solidFill>
                <a:latin typeface="Arimo"/>
              </a:rPr>
              <a:t>Komisja</a:t>
            </a:r>
            <a:r>
              <a:rPr lang="en-US" sz="1200" spc="-48">
                <a:solidFill>
                  <a:srgbClr val="000000"/>
                </a:solidFill>
                <a:latin typeface="Arimo"/>
              </a:rPr>
              <a:t> w </a:t>
            </a:r>
            <a:r>
              <a:rPr lang="en-US" sz="1200" spc="-48" err="1">
                <a:solidFill>
                  <a:srgbClr val="000000"/>
                </a:solidFill>
                <a:latin typeface="Arimo"/>
              </a:rPr>
              <a:t>ciągu</a:t>
            </a:r>
            <a:r>
              <a:rPr lang="en-US" sz="1200" spc="-48">
                <a:solidFill>
                  <a:srgbClr val="000000"/>
                </a:solidFill>
                <a:latin typeface="Arimo"/>
              </a:rPr>
              <a:t> 3 </a:t>
            </a:r>
            <a:r>
              <a:rPr lang="en-US" sz="1200" spc="-48" err="1">
                <a:solidFill>
                  <a:srgbClr val="000000"/>
                </a:solidFill>
                <a:latin typeface="Arimo"/>
              </a:rPr>
              <a:t>dni</a:t>
            </a:r>
            <a:r>
              <a:rPr lang="en-US" sz="1200" spc="-48">
                <a:solidFill>
                  <a:srgbClr val="000000"/>
                </a:solidFill>
                <a:latin typeface="Arimo"/>
              </a:rPr>
              <a:t> </a:t>
            </a:r>
            <a:r>
              <a:rPr lang="en-US" sz="1200" spc="-48" err="1">
                <a:solidFill>
                  <a:srgbClr val="000000"/>
                </a:solidFill>
                <a:latin typeface="Arimo"/>
              </a:rPr>
              <a:t>sporządza</a:t>
            </a:r>
            <a:r>
              <a:rPr lang="en-US" sz="1200" spc="-48">
                <a:solidFill>
                  <a:srgbClr val="000000"/>
                </a:solidFill>
                <a:latin typeface="Arimo"/>
              </a:rPr>
              <a:t> </a:t>
            </a:r>
            <a:r>
              <a:rPr lang="en-US" sz="1200" spc="-48" err="1">
                <a:solidFill>
                  <a:srgbClr val="000000"/>
                </a:solidFill>
                <a:latin typeface="Arimo"/>
              </a:rPr>
              <a:t>Sprawozdanie</a:t>
            </a:r>
            <a:r>
              <a:rPr lang="en-US" sz="1200" spc="-48">
                <a:solidFill>
                  <a:srgbClr val="000000"/>
                </a:solidFill>
                <a:latin typeface="Arimo"/>
              </a:rPr>
              <a:t> </a:t>
            </a:r>
            <a:r>
              <a:rPr lang="en-US" sz="1200" spc="-48" err="1">
                <a:solidFill>
                  <a:srgbClr val="000000"/>
                </a:solidFill>
                <a:latin typeface="Arimo"/>
              </a:rPr>
              <a:t>wraz</a:t>
            </a:r>
            <a:r>
              <a:rPr lang="en-US" sz="1200" spc="-48">
                <a:solidFill>
                  <a:srgbClr val="000000"/>
                </a:solidFill>
                <a:latin typeface="Arimo"/>
              </a:rPr>
              <a:t> z </a:t>
            </a:r>
            <a:r>
              <a:rPr lang="en-US" sz="1200" spc="-48" err="1">
                <a:solidFill>
                  <a:srgbClr val="000000"/>
                </a:solidFill>
                <a:latin typeface="Arimo"/>
              </a:rPr>
              <a:t>uzasadnieniem</a:t>
            </a:r>
            <a:r>
              <a:rPr lang="en-US" sz="1200" spc="-48">
                <a:solidFill>
                  <a:srgbClr val="000000"/>
                </a:solidFill>
                <a:latin typeface="Arimo"/>
              </a:rPr>
              <a:t>, które </a:t>
            </a:r>
            <a:r>
              <a:rPr lang="en-US" sz="1200" spc="-48" err="1">
                <a:solidFill>
                  <a:srgbClr val="000000"/>
                </a:solidFill>
                <a:latin typeface="Arimo"/>
              </a:rPr>
              <a:t>przekazuje</a:t>
            </a:r>
            <a:r>
              <a:rPr lang="en-US" sz="1200" spc="-48">
                <a:solidFill>
                  <a:srgbClr val="000000"/>
                </a:solidFill>
                <a:latin typeface="Arimo"/>
              </a:rPr>
              <a:t> </a:t>
            </a:r>
            <a:r>
              <a:rPr lang="en-US" sz="1200" spc="-48" err="1">
                <a:solidFill>
                  <a:srgbClr val="000000"/>
                </a:solidFill>
                <a:latin typeface="Arimo"/>
              </a:rPr>
              <a:t>zarządowi</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Zawiadamiająca</a:t>
            </a:r>
            <a:r>
              <a:rPr lang="en-US" sz="1200" spc="-48">
                <a:solidFill>
                  <a:srgbClr val="000000"/>
                </a:solidFill>
                <a:latin typeface="Arimo"/>
              </a:rPr>
              <a:t>/y,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wskazana</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jako </a:t>
            </a:r>
            <a:r>
              <a:rPr lang="en-US" sz="1200" spc="-48" err="1">
                <a:solidFill>
                  <a:srgbClr val="000000"/>
                </a:solidFill>
                <a:latin typeface="Arimo"/>
              </a:rPr>
              <a:t>domniemana</a:t>
            </a:r>
            <a:r>
              <a:rPr lang="en-US" sz="1200" spc="-48">
                <a:solidFill>
                  <a:srgbClr val="000000"/>
                </a:solidFill>
                <a:latin typeface="Arimo"/>
              </a:rPr>
              <a:t> </a:t>
            </a:r>
            <a:r>
              <a:rPr lang="en-US" sz="1200" spc="-48" err="1">
                <a:solidFill>
                  <a:srgbClr val="000000"/>
                </a:solidFill>
                <a:latin typeface="Arimo"/>
              </a:rPr>
              <a:t>ofiara</a:t>
            </a:r>
            <a:r>
              <a:rPr lang="en-US" sz="1200" spc="-48">
                <a:solidFill>
                  <a:srgbClr val="000000"/>
                </a:solidFill>
                <a:latin typeface="Arimo"/>
              </a:rPr>
              <a:t> oraz </a:t>
            </a:r>
            <a:r>
              <a:rPr lang="en-US" sz="1200" spc="-48" err="1">
                <a:solidFill>
                  <a:srgbClr val="000000"/>
                </a:solidFill>
                <a:latin typeface="Arimo"/>
              </a:rPr>
              <a:t>osoba</a:t>
            </a:r>
            <a:r>
              <a:rPr lang="en-US" sz="1200" spc="-48">
                <a:solidFill>
                  <a:srgbClr val="000000"/>
                </a:solidFill>
                <a:latin typeface="Arimo"/>
              </a:rPr>
              <a:t> </a:t>
            </a:r>
            <a:r>
              <a:rPr lang="en-US" sz="1200" spc="-48" err="1">
                <a:solidFill>
                  <a:srgbClr val="000000"/>
                </a:solidFill>
                <a:latin typeface="Arimo"/>
              </a:rPr>
              <a:t>wskazana</a:t>
            </a:r>
            <a:r>
              <a:rPr lang="en-US" sz="1200" spc="-48">
                <a:solidFill>
                  <a:srgbClr val="000000"/>
                </a:solidFill>
                <a:latin typeface="Arimo"/>
              </a:rPr>
              <a:t> w </a:t>
            </a:r>
            <a:r>
              <a:rPr lang="en-US" sz="1200" spc="-48" err="1">
                <a:solidFill>
                  <a:srgbClr val="000000"/>
                </a:solidFill>
                <a:latin typeface="Arimo"/>
              </a:rPr>
              <a:t>Zawiadomieniu</a:t>
            </a:r>
            <a:r>
              <a:rPr lang="en-US" sz="1200" spc="-48">
                <a:solidFill>
                  <a:srgbClr val="000000"/>
                </a:solidFill>
                <a:latin typeface="Arimo"/>
              </a:rPr>
              <a:t> jako </a:t>
            </a:r>
            <a:r>
              <a:rPr lang="en-US" sz="1200" spc="-48" err="1">
                <a:solidFill>
                  <a:srgbClr val="000000"/>
                </a:solidFill>
                <a:latin typeface="Arimo"/>
              </a:rPr>
              <a:t>domniemana</a:t>
            </a:r>
            <a:r>
              <a:rPr lang="en-US" sz="1200" spc="-48">
                <a:solidFill>
                  <a:srgbClr val="000000"/>
                </a:solidFill>
                <a:latin typeface="Arimo"/>
              </a:rPr>
              <a:t> </a:t>
            </a:r>
            <a:r>
              <a:rPr lang="en-US" sz="1200" spc="-48" err="1">
                <a:solidFill>
                  <a:srgbClr val="000000"/>
                </a:solidFill>
                <a:latin typeface="Arimo"/>
              </a:rPr>
              <a:t>sprawczyni</a:t>
            </a:r>
            <a:r>
              <a:rPr lang="en-US" sz="1200" spc="-48">
                <a:solidFill>
                  <a:srgbClr val="000000"/>
                </a:solidFill>
                <a:latin typeface="Arimo"/>
              </a:rPr>
              <a:t>/ </a:t>
            </a:r>
            <a:r>
              <a:rPr lang="en-US" sz="1200" spc="-48" err="1">
                <a:solidFill>
                  <a:srgbClr val="000000"/>
                </a:solidFill>
                <a:latin typeface="Arimo"/>
              </a:rPr>
              <a:t>domniemany</a:t>
            </a:r>
            <a:r>
              <a:rPr lang="en-US" sz="1200" spc="-48">
                <a:solidFill>
                  <a:srgbClr val="000000"/>
                </a:solidFill>
                <a:latin typeface="Arimo"/>
              </a:rPr>
              <a:t> </a:t>
            </a:r>
            <a:r>
              <a:rPr lang="en-US" sz="1200" spc="-48" err="1">
                <a:solidFill>
                  <a:srgbClr val="000000"/>
                </a:solidFill>
                <a:latin typeface="Arimo"/>
              </a:rPr>
              <a:t>sprawca</a:t>
            </a:r>
            <a:r>
              <a:rPr lang="en-US" sz="1200" spc="-48">
                <a:solidFill>
                  <a:srgbClr val="000000"/>
                </a:solidFill>
                <a:latin typeface="Arimo"/>
              </a:rPr>
              <a:t>, </a:t>
            </a:r>
            <a:r>
              <a:rPr lang="en-US" sz="1200" spc="-48" err="1">
                <a:solidFill>
                  <a:srgbClr val="000000"/>
                </a:solidFill>
                <a:latin typeface="Arimo"/>
              </a:rPr>
              <a:t>otrzymują</a:t>
            </a:r>
            <a:r>
              <a:rPr lang="en-US" sz="1200" spc="-48">
                <a:solidFill>
                  <a:srgbClr val="000000"/>
                </a:solidFill>
                <a:latin typeface="Arimo"/>
              </a:rPr>
              <a:t> ze </a:t>
            </a:r>
            <a:r>
              <a:rPr lang="en-US" sz="1200" spc="-48" err="1">
                <a:solidFill>
                  <a:srgbClr val="000000"/>
                </a:solidFill>
                <a:latin typeface="Arimo"/>
              </a:rPr>
              <a:t>strony</a:t>
            </a:r>
            <a:r>
              <a:rPr lang="en-US" sz="1200" spc="-48">
                <a:solidFill>
                  <a:srgbClr val="000000"/>
                </a:solidFill>
                <a:latin typeface="Arimo"/>
              </a:rPr>
              <a:t> </a:t>
            </a:r>
            <a:r>
              <a:rPr lang="en-US" sz="1200" spc="-48" err="1">
                <a:solidFill>
                  <a:srgbClr val="000000"/>
                </a:solidFill>
                <a:latin typeface="Arimo"/>
              </a:rPr>
              <a:t>Fundacji</a:t>
            </a:r>
            <a:r>
              <a:rPr lang="en-US" sz="1200" spc="-48">
                <a:solidFill>
                  <a:srgbClr val="000000"/>
                </a:solidFill>
                <a:latin typeface="Arimo"/>
              </a:rPr>
              <a:t> </a:t>
            </a:r>
            <a:r>
              <a:rPr lang="en-US" sz="1200" spc="-48" err="1">
                <a:solidFill>
                  <a:srgbClr val="000000"/>
                </a:solidFill>
                <a:latin typeface="Arimo"/>
              </a:rPr>
              <a:t>wyciąg</a:t>
            </a:r>
            <a:r>
              <a:rPr lang="en-US" sz="1200" spc="-48">
                <a:solidFill>
                  <a:srgbClr val="000000"/>
                </a:solidFill>
                <a:latin typeface="Arimo"/>
              </a:rPr>
              <a:t> ze </a:t>
            </a:r>
            <a:r>
              <a:rPr lang="en-US" sz="1200" spc="-48" err="1">
                <a:solidFill>
                  <a:srgbClr val="000000"/>
                </a:solidFill>
                <a:latin typeface="Arimo"/>
              </a:rPr>
              <a:t>sprawozdania</a:t>
            </a:r>
            <a:r>
              <a:rPr lang="en-US" sz="1200" spc="-48">
                <a:solidFill>
                  <a:srgbClr val="000000"/>
                </a:solidFill>
                <a:latin typeface="Arimo"/>
              </a:rPr>
              <a:t> </a:t>
            </a:r>
            <a:r>
              <a:rPr lang="en-US" sz="1200" spc="-48" err="1">
                <a:solidFill>
                  <a:srgbClr val="000000"/>
                </a:solidFill>
                <a:latin typeface="Arimo"/>
              </a:rPr>
              <a:t>zawierający</a:t>
            </a:r>
            <a:r>
              <a:rPr lang="en-US" sz="1200" spc="-48">
                <a:solidFill>
                  <a:srgbClr val="000000"/>
                </a:solidFill>
                <a:latin typeface="Arimo"/>
              </a:rPr>
              <a:t> </a:t>
            </a:r>
            <a:r>
              <a:rPr lang="en-US" sz="1200" spc="-48" err="1">
                <a:solidFill>
                  <a:srgbClr val="000000"/>
                </a:solidFill>
                <a:latin typeface="Arimo"/>
              </a:rPr>
              <a:t>najważniejsze</a:t>
            </a:r>
            <a:r>
              <a:rPr lang="en-US" sz="1200" spc="-48">
                <a:solidFill>
                  <a:srgbClr val="000000"/>
                </a:solidFill>
                <a:latin typeface="Arimo"/>
              </a:rPr>
              <a:t> </a:t>
            </a:r>
            <a:r>
              <a:rPr lang="en-US" sz="1200" spc="-48" err="1">
                <a:solidFill>
                  <a:srgbClr val="000000"/>
                </a:solidFill>
                <a:latin typeface="Arimo"/>
              </a:rPr>
              <a:t>ustalenia</a:t>
            </a:r>
            <a:r>
              <a:rPr lang="en-US" sz="1200" spc="-48">
                <a:solidFill>
                  <a:srgbClr val="000000"/>
                </a:solidFill>
                <a:latin typeface="Arimo"/>
              </a:rPr>
              <a:t> </a:t>
            </a:r>
            <a:r>
              <a:rPr lang="en-US" sz="1200" spc="-48" err="1">
                <a:solidFill>
                  <a:srgbClr val="000000"/>
                </a:solidFill>
                <a:latin typeface="Arimo"/>
              </a:rPr>
              <a:t>Komisji</a:t>
            </a:r>
            <a:r>
              <a:rPr lang="en-US" sz="1200" spc="-48">
                <a:solidFill>
                  <a:srgbClr val="000000"/>
                </a:solidFill>
                <a:latin typeface="Arimo"/>
              </a:rPr>
              <a:t> </a:t>
            </a:r>
            <a:r>
              <a:rPr lang="pl-PL" sz="1200" spc="-48">
                <a:solidFill>
                  <a:srgbClr val="000000"/>
                </a:solidFill>
                <a:latin typeface="Arimo"/>
              </a:rPr>
              <a:t> </a:t>
            </a:r>
            <a:r>
              <a:rPr lang="en-US" sz="1200" spc="-48">
                <a:solidFill>
                  <a:srgbClr val="000000"/>
                </a:solidFill>
                <a:latin typeface="Arimo"/>
              </a:rPr>
              <a:t>i </a:t>
            </a:r>
            <a:r>
              <a:rPr lang="en-US" sz="1200" spc="-48" err="1">
                <a:solidFill>
                  <a:srgbClr val="000000"/>
                </a:solidFill>
                <a:latin typeface="Arimo"/>
              </a:rPr>
              <a:t>ewentualne</a:t>
            </a:r>
            <a:r>
              <a:rPr lang="en-US" sz="1200" spc="-48">
                <a:solidFill>
                  <a:srgbClr val="000000"/>
                </a:solidFill>
                <a:latin typeface="Arimo"/>
              </a:rPr>
              <a:t> </a:t>
            </a:r>
            <a:r>
              <a:rPr lang="en-US" sz="1200" spc="-48" err="1">
                <a:solidFill>
                  <a:srgbClr val="000000"/>
                </a:solidFill>
                <a:latin typeface="Arimo"/>
              </a:rPr>
              <a:t>rekomendacje</a:t>
            </a:r>
            <a:r>
              <a:rPr lang="en-US" sz="1200" spc="-48">
                <a:solidFill>
                  <a:srgbClr val="000000"/>
                </a:solidFill>
                <a:latin typeface="Arimo"/>
              </a:rPr>
              <a:t> do </a:t>
            </a:r>
            <a:r>
              <a:rPr lang="en-US" sz="1200" spc="-48" err="1">
                <a:solidFill>
                  <a:srgbClr val="000000"/>
                </a:solidFill>
                <a:latin typeface="Arimo"/>
              </a:rPr>
              <a:t>wdrożenia</a:t>
            </a:r>
            <a:r>
              <a:rPr lang="en-US" sz="1200" spc="-48">
                <a:solidFill>
                  <a:srgbClr val="000000"/>
                </a:solidFill>
                <a:latin typeface="Arimo"/>
              </a:rPr>
              <a:t>, na które </a:t>
            </a:r>
            <a:r>
              <a:rPr lang="en-US" sz="1200" spc="-48" err="1">
                <a:solidFill>
                  <a:srgbClr val="000000"/>
                </a:solidFill>
                <a:latin typeface="Arimo"/>
              </a:rPr>
              <a:t>zgodzi</a:t>
            </a:r>
            <a:r>
              <a:rPr lang="en-US" sz="1200" spc="-48">
                <a:solidFill>
                  <a:srgbClr val="000000"/>
                </a:solidFill>
                <a:latin typeface="Arimo"/>
              </a:rPr>
              <a:t> się </a:t>
            </a:r>
            <a:r>
              <a:rPr lang="en-US" sz="1200" spc="-48" err="1">
                <a:solidFill>
                  <a:srgbClr val="000000"/>
                </a:solidFill>
                <a:latin typeface="Arimo"/>
              </a:rPr>
              <a:t>Fundacja</a:t>
            </a:r>
            <a:r>
              <a:rPr lang="en-US" sz="1200" spc="-48">
                <a:solidFill>
                  <a:srgbClr val="000000"/>
                </a:solidFill>
                <a:latin typeface="Arimo"/>
              </a:rPr>
              <a:t>.</a:t>
            </a:r>
          </a:p>
        </p:txBody>
      </p:sp>
      <p:sp>
        <p:nvSpPr>
          <p:cNvPr id="31" name="TextBox 31"/>
          <p:cNvSpPr txBox="1"/>
          <p:nvPr/>
        </p:nvSpPr>
        <p:spPr>
          <a:xfrm>
            <a:off x="569656" y="3404301"/>
            <a:ext cx="275496" cy="200025"/>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9.</a:t>
            </a:r>
          </a:p>
        </p:txBody>
      </p:sp>
      <p:grpSp>
        <p:nvGrpSpPr>
          <p:cNvPr id="32" name="Group 32"/>
          <p:cNvGrpSpPr/>
          <p:nvPr/>
        </p:nvGrpSpPr>
        <p:grpSpPr>
          <a:xfrm>
            <a:off x="569656" y="6227898"/>
            <a:ext cx="6412551" cy="723900"/>
            <a:chOff x="0" y="0"/>
            <a:chExt cx="8550068" cy="965200"/>
          </a:xfrm>
        </p:grpSpPr>
        <p:sp>
          <p:nvSpPr>
            <p:cNvPr id="33" name="TextBox 33"/>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12.</a:t>
              </a:r>
            </a:p>
          </p:txBody>
        </p:sp>
        <p:sp>
          <p:nvSpPr>
            <p:cNvPr id="34" name="TextBox 34"/>
            <p:cNvSpPr txBox="1"/>
            <p:nvPr/>
          </p:nvSpPr>
          <p:spPr>
            <a:xfrm>
              <a:off x="367328" y="-19050"/>
              <a:ext cx="8182740" cy="9842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Po zakończeniu Postępowania, w przypadku ustalenia, iż określona osoba faktycznie była zdaniem Komisji ofiarą zjawiska niepożądanego, czynności zaradcze mogą polegać np. na  zaproponowaniu ofierze przeniesienia na inne stanowisko pracy lub do innego miejsca zlecenia/zaangażowania, bądź zastosowania innej formy zatrudnienia czy zaangażowania. </a:t>
              </a:r>
            </a:p>
          </p:txBody>
        </p:sp>
      </p:grpSp>
      <p:grpSp>
        <p:nvGrpSpPr>
          <p:cNvPr id="35" name="Group 35"/>
          <p:cNvGrpSpPr/>
          <p:nvPr/>
        </p:nvGrpSpPr>
        <p:grpSpPr>
          <a:xfrm>
            <a:off x="569656" y="8180523"/>
            <a:ext cx="6412551" cy="904875"/>
            <a:chOff x="0" y="0"/>
            <a:chExt cx="8550068" cy="1206500"/>
          </a:xfrm>
        </p:grpSpPr>
        <p:sp>
          <p:nvSpPr>
            <p:cNvPr id="36" name="TextBox 3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14.</a:t>
              </a:r>
            </a:p>
          </p:txBody>
        </p:sp>
        <p:sp>
          <p:nvSpPr>
            <p:cNvPr id="37" name="TextBox 37"/>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Sprawczyni/sprawca zjawiska niepożądanego w zleceniu/zaangażowaniu wolontaryjnym, może zostać pociągnięta/y przez Fundację jako zleceniodawczynię lub organizatorkę wolontariatu do odpowiedzialności finansowej za wyrządzoną szkodę, lub może zostać ukarana/y w inny sposób,   w tym za pomocą kary porządkowej lub rozwiązania umowy, w tym rozwiązania umowy zlecenia/porozumienia z winy osoby realizującej zlecenie/wolontariat, w trybie natychmiastowym.</a:t>
              </a:r>
            </a:p>
          </p:txBody>
        </p:sp>
      </p:grpSp>
      <p:sp>
        <p:nvSpPr>
          <p:cNvPr id="38" name="TextBox 38"/>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95</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79734"/>
            <a:ext cx="7556500" cy="1066647"/>
            <a:chOff x="0" y="-28575"/>
            <a:chExt cx="2805794" cy="382262"/>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431730" y="1385481"/>
            <a:ext cx="4696539" cy="9239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Rozdział IV</a:t>
            </a:r>
          </a:p>
          <a:p>
            <a:pPr algn="ctr">
              <a:lnSpc>
                <a:spcPts val="1439"/>
              </a:lnSpc>
              <a:spcBef>
                <a:spcPct val="0"/>
              </a:spcBef>
            </a:pPr>
            <a:r>
              <a:rPr lang="en-US" sz="1200" spc="-48">
                <a:solidFill>
                  <a:srgbClr val="000000"/>
                </a:solidFill>
                <a:latin typeface="Arimo Bold"/>
              </a:rPr>
              <a:t>POSTANOWIENIA KOŃCOWE</a:t>
            </a:r>
          </a:p>
          <a:p>
            <a:pPr algn="ctr">
              <a:lnSpc>
                <a:spcPts val="1439"/>
              </a:lnSpc>
              <a:spcBef>
                <a:spcPct val="0"/>
              </a:spcBef>
            </a:pPr>
            <a:endParaRPr lang="en-US" sz="1200" spc="-48">
              <a:solidFill>
                <a:srgbClr val="000000"/>
              </a:solidFill>
              <a:latin typeface="Arimo Bold"/>
            </a:endParaRPr>
          </a:p>
          <a:p>
            <a:pPr algn="ctr">
              <a:lnSpc>
                <a:spcPts val="1439"/>
              </a:lnSpc>
              <a:spcBef>
                <a:spcPct val="0"/>
              </a:spcBef>
            </a:pPr>
            <a:r>
              <a:rPr lang="en-US" sz="1200" spc="-48">
                <a:solidFill>
                  <a:srgbClr val="000000"/>
                </a:solidFill>
                <a:latin typeface="Arimo Bold"/>
                <a:ea typeface="Arimo Bold"/>
              </a:rPr>
              <a:t>§ 9</a:t>
            </a:r>
          </a:p>
          <a:p>
            <a:pPr algn="ctr">
              <a:lnSpc>
                <a:spcPts val="1439"/>
              </a:lnSpc>
              <a:spcBef>
                <a:spcPct val="0"/>
              </a:spcBef>
            </a:pPr>
            <a:r>
              <a:rPr lang="en-US" sz="1200" spc="-48">
                <a:solidFill>
                  <a:srgbClr val="000000"/>
                </a:solidFill>
                <a:latin typeface="Arimo Bold"/>
              </a:rPr>
              <a:t>Zobowiązanie do zachowania poufności i ochrona danych osobowych</a:t>
            </a:r>
          </a:p>
        </p:txBody>
      </p:sp>
      <p:grpSp>
        <p:nvGrpSpPr>
          <p:cNvPr id="15" name="Group 15"/>
          <p:cNvGrpSpPr/>
          <p:nvPr/>
        </p:nvGrpSpPr>
        <p:grpSpPr>
          <a:xfrm>
            <a:off x="573724" y="2642781"/>
            <a:ext cx="6412551" cy="361950"/>
            <a:chOff x="0" y="0"/>
            <a:chExt cx="8550068" cy="482600"/>
          </a:xfrm>
        </p:grpSpPr>
        <p:sp>
          <p:nvSpPr>
            <p:cNvPr id="16" name="TextBox 1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17" name="TextBox 1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Fundacja dokłada wszelkich starań mających na celu ochronę danych osobowych przetwarzanych w związku z realizacją zadań wynikających z niniejszej Procedury.</a:t>
              </a:r>
            </a:p>
          </p:txBody>
        </p:sp>
      </p:grpSp>
      <p:grpSp>
        <p:nvGrpSpPr>
          <p:cNvPr id="18" name="Group 18"/>
          <p:cNvGrpSpPr/>
          <p:nvPr/>
        </p:nvGrpSpPr>
        <p:grpSpPr>
          <a:xfrm>
            <a:off x="573724" y="3195231"/>
            <a:ext cx="6412551" cy="904875"/>
            <a:chOff x="0" y="0"/>
            <a:chExt cx="8550068" cy="1206500"/>
          </a:xfrm>
        </p:grpSpPr>
        <p:sp>
          <p:nvSpPr>
            <p:cNvPr id="19" name="TextBox 1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20" name="TextBox 20"/>
            <p:cNvSpPr txBox="1"/>
            <p:nvPr/>
          </p:nvSpPr>
          <p:spPr>
            <a:xfrm>
              <a:off x="367328" y="-19050"/>
              <a:ext cx="8182740" cy="12255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Osoby zaangażowane w Postępowanie dotyczące przeciwdziałania zjawisk niepożądanych            w Fundacji, są upoważnione do przetwarzania danych osobowych osób występujących                   w Postępowaniu, w szczególności osób wskazanych w Zawiadomieniu, wyłącznie w celu wynikającym z prowadzonego Postępowania oraz są zobowiązania do zachowania tych danych      w poufności, pod rygorem sankcji wynikających z obowiązujących przepisów prawa. </a:t>
              </a:r>
            </a:p>
          </p:txBody>
        </p:sp>
      </p:grpSp>
      <p:grpSp>
        <p:nvGrpSpPr>
          <p:cNvPr id="21" name="Group 21"/>
          <p:cNvGrpSpPr/>
          <p:nvPr/>
        </p:nvGrpSpPr>
        <p:grpSpPr>
          <a:xfrm>
            <a:off x="573724" y="4290606"/>
            <a:ext cx="6412551" cy="723900"/>
            <a:chOff x="0" y="0"/>
            <a:chExt cx="8550068" cy="965200"/>
          </a:xfrm>
        </p:grpSpPr>
        <p:sp>
          <p:nvSpPr>
            <p:cNvPr id="22" name="TextBox 2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23" name="TextBox 23"/>
            <p:cNvSpPr txBox="1"/>
            <p:nvPr/>
          </p:nvSpPr>
          <p:spPr>
            <a:xfrm>
              <a:off x="367328" y="-19050"/>
              <a:ext cx="8182740" cy="9842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Wszystkie osoby zaangażowane w Postępowanie oraz osoby składające Zawiadomienie i w nim wskazane, są informowane o przetwarzaniu przez Fundację ich danych osobowych, zgodnie           z treścią odpowiednich obowiązków informacyjnych stosowanych przez Fundację.</a:t>
              </a:r>
            </a:p>
            <a:p>
              <a:pPr algn="just">
                <a:lnSpc>
                  <a:spcPts val="1439"/>
                </a:lnSpc>
                <a:spcBef>
                  <a:spcPct val="0"/>
                </a:spcBef>
              </a:pPr>
              <a:endParaRPr lang="en-US" sz="1200" spc="-48">
                <a:solidFill>
                  <a:srgbClr val="000000"/>
                </a:solidFill>
                <a:latin typeface="Arimo"/>
              </a:endParaRPr>
            </a:p>
          </p:txBody>
        </p:sp>
      </p:grpSp>
      <p:sp>
        <p:nvSpPr>
          <p:cNvPr id="24" name="TextBox 24"/>
          <p:cNvSpPr txBox="1"/>
          <p:nvPr/>
        </p:nvSpPr>
        <p:spPr>
          <a:xfrm>
            <a:off x="3163911" y="5146041"/>
            <a:ext cx="1232178" cy="381000"/>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ea typeface="Arimo Bold"/>
              </a:rPr>
              <a:t>§ 10</a:t>
            </a:r>
          </a:p>
          <a:p>
            <a:pPr algn="ctr">
              <a:lnSpc>
                <a:spcPts val="1439"/>
              </a:lnSpc>
              <a:spcBef>
                <a:spcPct val="0"/>
              </a:spcBef>
            </a:pPr>
            <a:r>
              <a:rPr lang="en-US" sz="1200" spc="-48">
                <a:solidFill>
                  <a:srgbClr val="000000"/>
                </a:solidFill>
                <a:latin typeface="Arimo Bold"/>
              </a:rPr>
              <a:t>Zmiany Procedury</a:t>
            </a:r>
          </a:p>
        </p:txBody>
      </p:sp>
      <p:grpSp>
        <p:nvGrpSpPr>
          <p:cNvPr id="25" name="Group 25"/>
          <p:cNvGrpSpPr/>
          <p:nvPr/>
        </p:nvGrpSpPr>
        <p:grpSpPr>
          <a:xfrm>
            <a:off x="573724" y="5863624"/>
            <a:ext cx="6412551" cy="361950"/>
            <a:chOff x="0" y="0"/>
            <a:chExt cx="8550068" cy="482600"/>
          </a:xfrm>
        </p:grpSpPr>
        <p:sp>
          <p:nvSpPr>
            <p:cNvPr id="26" name="TextBox 26"/>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p>
          </p:txBody>
        </p:sp>
        <p:sp>
          <p:nvSpPr>
            <p:cNvPr id="27" name="TextBox 27"/>
            <p:cNvSpPr txBox="1"/>
            <p:nvPr/>
          </p:nvSpPr>
          <p:spPr>
            <a:xfrm>
              <a:off x="367328" y="-19050"/>
              <a:ext cx="8182740" cy="5016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Niniejsza Procedura wchodzi w życie z dniem jej ogłoszenia przez Fundację „..............................................”,   w zwyczajowo przyjęty sposób. </a:t>
              </a:r>
            </a:p>
          </p:txBody>
        </p:sp>
      </p:grpSp>
      <p:grpSp>
        <p:nvGrpSpPr>
          <p:cNvPr id="28" name="Group 28"/>
          <p:cNvGrpSpPr/>
          <p:nvPr/>
        </p:nvGrpSpPr>
        <p:grpSpPr>
          <a:xfrm>
            <a:off x="573724" y="6416074"/>
            <a:ext cx="6412551" cy="180975"/>
            <a:chOff x="0" y="0"/>
            <a:chExt cx="8550068" cy="241300"/>
          </a:xfrm>
        </p:grpSpPr>
        <p:sp>
          <p:nvSpPr>
            <p:cNvPr id="29" name="TextBox 29"/>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2.</a:t>
              </a:r>
            </a:p>
          </p:txBody>
        </p:sp>
        <p:sp>
          <p:nvSpPr>
            <p:cNvPr id="30" name="TextBox 30"/>
            <p:cNvSpPr txBox="1"/>
            <p:nvPr/>
          </p:nvSpPr>
          <p:spPr>
            <a:xfrm>
              <a:off x="367328" y="-19050"/>
              <a:ext cx="8182740"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Przegląd Procedury jest podejmowany nie rzadziej niż raz na cztery lata. </a:t>
              </a:r>
            </a:p>
          </p:txBody>
        </p:sp>
      </p:grpSp>
      <p:grpSp>
        <p:nvGrpSpPr>
          <p:cNvPr id="31" name="Group 31"/>
          <p:cNvGrpSpPr/>
          <p:nvPr/>
        </p:nvGrpSpPr>
        <p:grpSpPr>
          <a:xfrm>
            <a:off x="573724" y="6787417"/>
            <a:ext cx="6412551" cy="723900"/>
            <a:chOff x="0" y="0"/>
            <a:chExt cx="8550068" cy="965200"/>
          </a:xfrm>
        </p:grpSpPr>
        <p:sp>
          <p:nvSpPr>
            <p:cNvPr id="32" name="TextBox 32"/>
            <p:cNvSpPr txBox="1"/>
            <p:nvPr/>
          </p:nvSpPr>
          <p:spPr>
            <a:xfrm>
              <a:off x="0" y="-19050"/>
              <a:ext cx="367328" cy="26035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3.</a:t>
              </a:r>
            </a:p>
          </p:txBody>
        </p:sp>
        <p:sp>
          <p:nvSpPr>
            <p:cNvPr id="33" name="TextBox 33"/>
            <p:cNvSpPr txBox="1"/>
            <p:nvPr/>
          </p:nvSpPr>
          <p:spPr>
            <a:xfrm>
              <a:off x="367328" y="-19050"/>
              <a:ext cx="8182740" cy="984250"/>
            </a:xfrm>
            <a:prstGeom prst="rect">
              <a:avLst/>
            </a:prstGeom>
          </p:spPr>
          <p:txBody>
            <a:bodyPr lIns="0" tIns="0" rIns="0" bIns="0" rtlCol="0" anchor="t">
              <a:spAutoFit/>
            </a:bodyPr>
            <a:lstStyle/>
            <a:p>
              <a:pPr algn="just">
                <a:lnSpc>
                  <a:spcPts val="1439"/>
                </a:lnSpc>
              </a:pPr>
              <a:r>
                <a:rPr lang="en-US" sz="1200" spc="-48">
                  <a:solidFill>
                    <a:srgbClr val="000000"/>
                  </a:solidFill>
                  <a:latin typeface="Arimo"/>
                </a:rPr>
                <a:t>Wszelkie zmiany Procedury dokonywane przez Fundację wymagają formy pisemnej w postaci aneksów, z wyłączeniem zmian w treści załączników, które mogą być dokonywane w każdym czasie, stosownie do okoliczności i zmieniających się przepisów prawa. </a:t>
              </a:r>
            </a:p>
            <a:p>
              <a:pPr algn="just">
                <a:lnSpc>
                  <a:spcPts val="1439"/>
                </a:lnSpc>
                <a:spcBef>
                  <a:spcPct val="0"/>
                </a:spcBef>
              </a:pPr>
              <a:endParaRPr lang="en-US" sz="1200" spc="-48">
                <a:solidFill>
                  <a:srgbClr val="000000"/>
                </a:solidFill>
                <a:latin typeface="Arimo"/>
              </a:endParaRPr>
            </a:p>
          </p:txBody>
        </p:sp>
      </p:grpSp>
      <p:sp>
        <p:nvSpPr>
          <p:cNvPr id="34" name="TextBox 34"/>
          <p:cNvSpPr txBox="1"/>
          <p:nvPr/>
        </p:nvSpPr>
        <p:spPr>
          <a:xfrm>
            <a:off x="577793" y="7830287"/>
            <a:ext cx="6695837" cy="742950"/>
          </a:xfrm>
          <a:prstGeom prst="rect">
            <a:avLst/>
          </a:prstGeom>
        </p:spPr>
        <p:txBody>
          <a:bodyPr lIns="0" tIns="0" rIns="0" bIns="0" rtlCol="0" anchor="t">
            <a:spAutoFit/>
          </a:bodyPr>
          <a:lstStyle/>
          <a:p>
            <a:pPr>
              <a:lnSpc>
                <a:spcPts val="1439"/>
              </a:lnSpc>
              <a:spcBef>
                <a:spcPct val="0"/>
              </a:spcBef>
            </a:pPr>
            <a:r>
              <a:rPr lang="en-US" sz="1200" spc="-48" err="1">
                <a:solidFill>
                  <a:srgbClr val="000000"/>
                </a:solidFill>
                <a:latin typeface="Arimo Italics"/>
              </a:rPr>
              <a:t>Załączniki</a:t>
            </a:r>
            <a:r>
              <a:rPr lang="en-US" sz="1200" spc="-48">
                <a:solidFill>
                  <a:srgbClr val="000000"/>
                </a:solidFill>
                <a:latin typeface="Arimo Italics"/>
              </a:rPr>
              <a:t>:</a:t>
            </a:r>
          </a:p>
          <a:p>
            <a:pPr>
              <a:lnSpc>
                <a:spcPts val="1439"/>
              </a:lnSpc>
              <a:spcBef>
                <a:spcPct val="0"/>
              </a:spcBef>
            </a:pPr>
            <a:r>
              <a:rPr lang="en-US" sz="1200" spc="-48">
                <a:solidFill>
                  <a:srgbClr val="000000"/>
                </a:solidFill>
                <a:latin typeface="Arimo Italics"/>
              </a:rPr>
              <a:t>1.  </a:t>
            </a:r>
            <a:r>
              <a:rPr lang="en-US" sz="1200" spc="-48" err="1">
                <a:solidFill>
                  <a:srgbClr val="000000"/>
                </a:solidFill>
                <a:latin typeface="Arimo Italics"/>
              </a:rPr>
              <a:t>Informacja</a:t>
            </a:r>
            <a:r>
              <a:rPr lang="en-US" sz="1200" spc="-48">
                <a:solidFill>
                  <a:srgbClr val="000000"/>
                </a:solidFill>
                <a:latin typeface="Arimo Italics"/>
              </a:rPr>
              <a:t> dla </a:t>
            </a:r>
            <a:r>
              <a:rPr lang="en-US" sz="1200" spc="-48" err="1">
                <a:solidFill>
                  <a:srgbClr val="000000"/>
                </a:solidFill>
                <a:latin typeface="Arimo Italics"/>
              </a:rPr>
              <a:t>osób</a:t>
            </a:r>
            <a:r>
              <a:rPr lang="en-US" sz="1200" spc="-48">
                <a:solidFill>
                  <a:srgbClr val="000000"/>
                </a:solidFill>
                <a:latin typeface="Arimo Italics"/>
              </a:rPr>
              <a:t> </a:t>
            </a:r>
            <a:r>
              <a:rPr lang="en-US" sz="1200" spc="-48" err="1">
                <a:solidFill>
                  <a:srgbClr val="000000"/>
                </a:solidFill>
                <a:latin typeface="Arimo Italics"/>
              </a:rPr>
              <a:t>pracujących</a:t>
            </a:r>
            <a:r>
              <a:rPr lang="en-US" sz="1200" spc="-48">
                <a:solidFill>
                  <a:srgbClr val="000000"/>
                </a:solidFill>
                <a:latin typeface="Arimo Italics"/>
              </a:rPr>
              <a:t> w </a:t>
            </a:r>
            <a:r>
              <a:rPr lang="en-US" sz="1200" spc="-48" err="1">
                <a:solidFill>
                  <a:srgbClr val="000000"/>
                </a:solidFill>
                <a:latin typeface="Arimo Italics"/>
              </a:rPr>
              <a:t>ramach</a:t>
            </a:r>
            <a:r>
              <a:rPr lang="en-US" sz="1200" spc="-48">
                <a:solidFill>
                  <a:srgbClr val="000000"/>
                </a:solidFill>
                <a:latin typeface="Arimo Italics"/>
              </a:rPr>
              <a:t> </a:t>
            </a:r>
            <a:r>
              <a:rPr lang="en-US" sz="1200" spc="-48" err="1">
                <a:solidFill>
                  <a:srgbClr val="000000"/>
                </a:solidFill>
                <a:latin typeface="Arimo Italics"/>
              </a:rPr>
              <a:t>umowy</a:t>
            </a:r>
            <a:r>
              <a:rPr lang="en-US" sz="1200" spc="-48">
                <a:solidFill>
                  <a:srgbClr val="000000"/>
                </a:solidFill>
                <a:latin typeface="Arimo Italics"/>
              </a:rPr>
              <a:t> o </a:t>
            </a:r>
            <a:r>
              <a:rPr lang="en-US" sz="1200" spc="-48" err="1">
                <a:solidFill>
                  <a:srgbClr val="000000"/>
                </a:solidFill>
                <a:latin typeface="Arimo Italics"/>
              </a:rPr>
              <a:t>pracę</a:t>
            </a:r>
            <a:r>
              <a:rPr lang="en-US" sz="1200" spc="-48">
                <a:solidFill>
                  <a:srgbClr val="000000"/>
                </a:solidFill>
                <a:latin typeface="Arimo Italics"/>
              </a:rPr>
              <a:t>, </a:t>
            </a:r>
            <a:r>
              <a:rPr lang="en-US" sz="1200" spc="-48" err="1">
                <a:solidFill>
                  <a:srgbClr val="000000"/>
                </a:solidFill>
                <a:latin typeface="Arimo Italics"/>
              </a:rPr>
              <a:t>dotycząca</a:t>
            </a:r>
            <a:r>
              <a:rPr lang="en-US" sz="1200" spc="-48">
                <a:solidFill>
                  <a:srgbClr val="000000"/>
                </a:solidFill>
                <a:latin typeface="Arimo Italics"/>
              </a:rPr>
              <a:t> </a:t>
            </a:r>
            <a:r>
              <a:rPr lang="en-US" sz="1200" spc="-48" err="1">
                <a:solidFill>
                  <a:srgbClr val="000000"/>
                </a:solidFill>
                <a:latin typeface="Arimo Italics"/>
              </a:rPr>
              <a:t>równego</a:t>
            </a:r>
            <a:r>
              <a:rPr lang="en-US" sz="1200" spc="-48">
                <a:solidFill>
                  <a:srgbClr val="000000"/>
                </a:solidFill>
                <a:latin typeface="Arimo Italics"/>
              </a:rPr>
              <a:t> </a:t>
            </a:r>
            <a:r>
              <a:rPr lang="en-US" sz="1200" spc="-48" err="1">
                <a:solidFill>
                  <a:srgbClr val="000000"/>
                </a:solidFill>
                <a:latin typeface="Arimo Italics"/>
              </a:rPr>
              <a:t>traktowania</a:t>
            </a:r>
            <a:r>
              <a:rPr lang="en-US" sz="1200" spc="-48">
                <a:solidFill>
                  <a:srgbClr val="000000"/>
                </a:solidFill>
                <a:latin typeface="Arimo Italics"/>
              </a:rPr>
              <a:t> </a:t>
            </a:r>
          </a:p>
          <a:p>
            <a:pPr>
              <a:lnSpc>
                <a:spcPts val="1439"/>
              </a:lnSpc>
              <a:spcBef>
                <a:spcPct val="0"/>
              </a:spcBef>
            </a:pPr>
            <a:r>
              <a:rPr lang="pl-PL" sz="1200" spc="-48">
                <a:solidFill>
                  <a:srgbClr val="000000"/>
                </a:solidFill>
                <a:latin typeface="Arimo Italics"/>
              </a:rPr>
              <a:t>     </a:t>
            </a:r>
            <a:r>
              <a:rPr lang="en-US" sz="1200" spc="-48">
                <a:solidFill>
                  <a:srgbClr val="000000"/>
                </a:solidFill>
                <a:latin typeface="Arimo Italics"/>
              </a:rPr>
              <a:t>w </a:t>
            </a:r>
            <a:r>
              <a:rPr lang="en-US" sz="1200" spc="-48" err="1">
                <a:solidFill>
                  <a:srgbClr val="000000"/>
                </a:solidFill>
                <a:latin typeface="Arimo Italics"/>
              </a:rPr>
              <a:t>zatrudnieniu</a:t>
            </a:r>
            <a:r>
              <a:rPr lang="en-US" sz="1200" spc="-48">
                <a:solidFill>
                  <a:srgbClr val="000000"/>
                </a:solidFill>
                <a:latin typeface="Arimo Italics"/>
              </a:rPr>
              <a:t>.</a:t>
            </a:r>
          </a:p>
          <a:p>
            <a:pPr>
              <a:lnSpc>
                <a:spcPts val="1439"/>
              </a:lnSpc>
              <a:spcBef>
                <a:spcPct val="0"/>
              </a:spcBef>
            </a:pPr>
            <a:r>
              <a:rPr lang="en-US" sz="1200" spc="-48">
                <a:solidFill>
                  <a:srgbClr val="000000"/>
                </a:solidFill>
                <a:latin typeface="Arimo Italics"/>
              </a:rPr>
              <a:t>2. </a:t>
            </a:r>
            <a:r>
              <a:rPr lang="en-US" sz="1200" spc="-48" err="1">
                <a:solidFill>
                  <a:srgbClr val="000000"/>
                </a:solidFill>
                <a:latin typeface="Arimo Italics"/>
              </a:rPr>
              <a:t>Formularz</a:t>
            </a:r>
            <a:r>
              <a:rPr lang="en-US" sz="1200" spc="-48">
                <a:solidFill>
                  <a:srgbClr val="000000"/>
                </a:solidFill>
                <a:latin typeface="Arimo Italics"/>
              </a:rPr>
              <a:t> </a:t>
            </a:r>
            <a:r>
              <a:rPr lang="en-US" sz="1200" spc="-48" err="1">
                <a:solidFill>
                  <a:srgbClr val="000000"/>
                </a:solidFill>
                <a:latin typeface="Arimo Italics"/>
              </a:rPr>
              <a:t>Zawiadomienia</a:t>
            </a:r>
            <a:r>
              <a:rPr lang="en-US" sz="1200" spc="-48">
                <a:solidFill>
                  <a:srgbClr val="000000"/>
                </a:solidFill>
                <a:latin typeface="Arimo Italics"/>
              </a:rPr>
              <a:t>.</a:t>
            </a:r>
          </a:p>
        </p:txBody>
      </p:sp>
      <p:sp>
        <p:nvSpPr>
          <p:cNvPr id="35" name="TextBox 35"/>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96</a:t>
            </a:r>
          </a:p>
        </p:txBody>
      </p:sp>
      <p:sp>
        <p:nvSpPr>
          <p:cNvPr id="36" name="TextBox 36"/>
          <p:cNvSpPr txBox="1"/>
          <p:nvPr/>
        </p:nvSpPr>
        <p:spPr>
          <a:xfrm>
            <a:off x="2650994" y="602554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7" name="TextBox 37"/>
          <p:cNvSpPr txBox="1"/>
          <p:nvPr/>
        </p:nvSpPr>
        <p:spPr>
          <a:xfrm>
            <a:off x="594512" y="9523140"/>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38" name="TextBox 38"/>
          <p:cNvSpPr txBox="1"/>
          <p:nvPr/>
        </p:nvSpPr>
        <p:spPr>
          <a:xfrm>
            <a:off x="529886" y="9444581"/>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Freeform 2"/>
          <p:cNvSpPr/>
          <p:nvPr/>
        </p:nvSpPr>
        <p:spPr>
          <a:xfrm>
            <a:off x="756000" y="1223313"/>
            <a:ext cx="6048000" cy="8712687"/>
          </a:xfrm>
          <a:custGeom>
            <a:avLst/>
            <a:gdLst/>
            <a:ahLst/>
            <a:cxnLst/>
            <a:rect l="l" t="t" r="r" b="b"/>
            <a:pathLst>
              <a:path w="6048000" h="8712687">
                <a:moveTo>
                  <a:pt x="0" y="0"/>
                </a:moveTo>
                <a:lnTo>
                  <a:pt x="6048000" y="0"/>
                </a:lnTo>
                <a:lnTo>
                  <a:pt x="6048000" y="8712687"/>
                </a:lnTo>
                <a:lnTo>
                  <a:pt x="0" y="8712687"/>
                </a:lnTo>
                <a:lnTo>
                  <a:pt x="0" y="0"/>
                </a:lnTo>
                <a:close/>
              </a:path>
            </a:pathLst>
          </a:custGeom>
          <a:blipFill>
            <a:blip r:embed="rId2">
              <a:alphaModFix amt="25000"/>
            </a:blip>
            <a:stretch>
              <a:fillRect l="-52350" r="-52350"/>
            </a:stretch>
          </a:blipFill>
        </p:spPr>
        <p:txBody>
          <a:bodyPr/>
          <a:lstStyle/>
          <a:p>
            <a:endParaRPr lang="pl-PL"/>
          </a:p>
        </p:txBody>
      </p:sp>
      <p:sp>
        <p:nvSpPr>
          <p:cNvPr id="3" name="TextBox 3"/>
          <p:cNvSpPr txBox="1"/>
          <p:nvPr/>
        </p:nvSpPr>
        <p:spPr>
          <a:xfrm>
            <a:off x="756000" y="567438"/>
            <a:ext cx="6048000" cy="155575"/>
          </a:xfrm>
          <a:prstGeom prst="rect">
            <a:avLst/>
          </a:prstGeom>
        </p:spPr>
        <p:txBody>
          <a:bodyPr lIns="0" tIns="0" rIns="0" bIns="0" rtlCol="0" anchor="t">
            <a:spAutoFit/>
          </a:bodyPr>
          <a:lstStyle/>
          <a:p>
            <a:pPr marL="0" lvl="0" indent="0" algn="ctr">
              <a:lnSpc>
                <a:spcPts val="1399"/>
              </a:lnSpc>
              <a:spcBef>
                <a:spcPct val="0"/>
              </a:spcBef>
            </a:pPr>
            <a:r>
              <a:rPr lang="en-US" sz="999">
                <a:solidFill>
                  <a:srgbClr val="F8F6F1"/>
                </a:solidFill>
                <a:latin typeface="IBM Plex Sans Bold"/>
              </a:rPr>
              <a:t>WRITTEN BY BRIGITTE SCHWARTZ</a:t>
            </a:r>
          </a:p>
        </p:txBody>
      </p:sp>
      <p:sp>
        <p:nvSpPr>
          <p:cNvPr id="4" name="AutoShape 4"/>
          <p:cNvSpPr/>
          <p:nvPr/>
        </p:nvSpPr>
        <p:spPr>
          <a:xfrm>
            <a:off x="2589831" y="4159282"/>
            <a:ext cx="2380339" cy="0"/>
          </a:xfrm>
          <a:prstGeom prst="line">
            <a:avLst/>
          </a:prstGeom>
          <a:ln w="47625" cap="rnd">
            <a:solidFill>
              <a:srgbClr val="83B1B7"/>
            </a:solidFill>
            <a:prstDash val="solid"/>
            <a:headEnd type="none" w="sm" len="sm"/>
            <a:tailEnd type="none" w="sm" len="sm"/>
          </a:ln>
        </p:spPr>
        <p:txBody>
          <a:bodyPr/>
          <a:lstStyle/>
          <a:p>
            <a:endParaRPr lang="pl-PL"/>
          </a:p>
        </p:txBody>
      </p:sp>
      <p:sp>
        <p:nvSpPr>
          <p:cNvPr id="5" name="TextBox 5"/>
          <p:cNvSpPr txBox="1"/>
          <p:nvPr/>
        </p:nvSpPr>
        <p:spPr>
          <a:xfrm>
            <a:off x="1550954" y="5042470"/>
            <a:ext cx="4458092" cy="1514475"/>
          </a:xfrm>
          <a:prstGeom prst="rect">
            <a:avLst/>
          </a:prstGeom>
        </p:spPr>
        <p:txBody>
          <a:bodyPr lIns="0" tIns="0" rIns="0" bIns="0" rtlCol="0" anchor="t">
            <a:spAutoFit/>
          </a:bodyPr>
          <a:lstStyle/>
          <a:p>
            <a:pPr algn="ctr">
              <a:lnSpc>
                <a:spcPts val="3959"/>
              </a:lnSpc>
              <a:spcBef>
                <a:spcPct val="0"/>
              </a:spcBef>
            </a:pPr>
            <a:r>
              <a:rPr lang="en-US" sz="3299" spc="-131">
                <a:solidFill>
                  <a:srgbClr val="333F48"/>
                </a:solidFill>
                <a:latin typeface="Arimo Bold"/>
              </a:rPr>
              <a:t>8. Procedura Fundacji bez Rady – pełna wersja (feminatywy)</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08887"/>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1" y="1375135"/>
            <a:ext cx="7556501" cy="738404"/>
            <a:chOff x="0" y="0"/>
            <a:chExt cx="2254510" cy="211331"/>
          </a:xfrm>
        </p:grpSpPr>
        <p:sp>
          <p:nvSpPr>
            <p:cNvPr id="5" name="Freeform 5"/>
            <p:cNvSpPr/>
            <p:nvPr/>
          </p:nvSpPr>
          <p:spPr>
            <a:xfrm>
              <a:off x="0" y="0"/>
              <a:ext cx="2254510" cy="211331"/>
            </a:xfrm>
            <a:custGeom>
              <a:avLst/>
              <a:gdLst/>
              <a:ahLst/>
              <a:cxnLst/>
              <a:rect l="l" t="t" r="r" b="b"/>
              <a:pathLst>
                <a:path w="2254510" h="211331">
                  <a:moveTo>
                    <a:pt x="0" y="0"/>
                  </a:moveTo>
                  <a:lnTo>
                    <a:pt x="2254510" y="0"/>
                  </a:lnTo>
                  <a:lnTo>
                    <a:pt x="2254510" y="211331"/>
                  </a:lnTo>
                  <a:lnTo>
                    <a:pt x="0" y="211331"/>
                  </a:lnTo>
                  <a:close/>
                </a:path>
              </a:pathLst>
            </a:custGeom>
            <a:solidFill>
              <a:srgbClr val="83B1B7">
                <a:alpha val="22745"/>
              </a:srgbClr>
            </a:solidFill>
          </p:spPr>
          <p:txBody>
            <a:bodyPr/>
            <a:lstStyle/>
            <a:p>
              <a:endParaRPr lang="pl-PL"/>
            </a:p>
          </p:txBody>
        </p:sp>
      </p:grpSp>
      <p:grpSp>
        <p:nvGrpSpPr>
          <p:cNvPr id="6" name="Group 6"/>
          <p:cNvGrpSpPr/>
          <p:nvPr/>
        </p:nvGrpSpPr>
        <p:grpSpPr>
          <a:xfrm>
            <a:off x="0" y="0"/>
            <a:ext cx="7556500" cy="986913"/>
            <a:chOff x="0" y="0"/>
            <a:chExt cx="2805794" cy="353687"/>
          </a:xfrm>
        </p:grpSpPr>
        <p:sp>
          <p:nvSpPr>
            <p:cNvPr id="7" name="Freeform 7"/>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8" name="TextBox 8"/>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9" name="Freeform 9"/>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3" name="Group 13"/>
          <p:cNvGrpSpPr/>
          <p:nvPr/>
        </p:nvGrpSpPr>
        <p:grpSpPr>
          <a:xfrm>
            <a:off x="3547507" y="9575435"/>
            <a:ext cx="464985" cy="464985"/>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5" name="TextBox 15"/>
          <p:cNvSpPr txBox="1"/>
          <p:nvPr/>
        </p:nvSpPr>
        <p:spPr>
          <a:xfrm>
            <a:off x="521376" y="2530164"/>
            <a:ext cx="6552413" cy="788797"/>
          </a:xfrm>
          <a:prstGeom prst="rect">
            <a:avLst/>
          </a:prstGeom>
        </p:spPr>
        <p:txBody>
          <a:bodyPr lIns="0" tIns="0" rIns="0" bIns="0" rtlCol="0" anchor="t">
            <a:spAutoFit/>
          </a:bodyPr>
          <a:lstStyle/>
          <a:p>
            <a:pPr algn="ctr">
              <a:lnSpc>
                <a:spcPts val="1273"/>
              </a:lnSpc>
            </a:pPr>
            <a:endParaRPr/>
          </a:p>
          <a:p>
            <a:pPr algn="ctr">
              <a:lnSpc>
                <a:spcPts val="1273"/>
              </a:lnSpc>
            </a:pPr>
            <a:endParaRPr/>
          </a:p>
          <a:p>
            <a:pPr algn="ctr">
              <a:lnSpc>
                <a:spcPts val="1273"/>
              </a:lnSpc>
            </a:pPr>
            <a:r>
              <a:rPr lang="en-US" sz="1299" spc="-51">
                <a:solidFill>
                  <a:srgbClr val="000000"/>
                </a:solidFill>
                <a:latin typeface="Arimo Bold"/>
              </a:rPr>
              <a:t>PROCEDURA PRZECIWDZIAŁANIA ZJAWISKOM NIEPOŻĄDANYM </a:t>
            </a:r>
          </a:p>
          <a:p>
            <a:pPr algn="ctr">
              <a:lnSpc>
                <a:spcPts val="1273"/>
              </a:lnSpc>
            </a:pPr>
            <a:r>
              <a:rPr lang="en-US" sz="1299" spc="-51">
                <a:solidFill>
                  <a:srgbClr val="000000"/>
                </a:solidFill>
                <a:latin typeface="Arimo Bold"/>
              </a:rPr>
              <a:t>W ZATRUDNIENIU/ZLECENIU LUB ZAANGAŻOWANIU WOLONTARYJNYM</a:t>
            </a:r>
          </a:p>
          <a:p>
            <a:pPr algn="ctr">
              <a:lnSpc>
                <a:spcPts val="1273"/>
              </a:lnSpc>
            </a:pPr>
            <a:r>
              <a:rPr lang="en-US" sz="1299" spc="-51">
                <a:solidFill>
                  <a:srgbClr val="000000"/>
                </a:solidFill>
                <a:latin typeface="Arimo Bold"/>
              </a:rPr>
              <a:t>W FUNDACJI „.....................................................”</a:t>
            </a:r>
          </a:p>
        </p:txBody>
      </p:sp>
      <p:sp>
        <p:nvSpPr>
          <p:cNvPr id="16" name="TextBox 16"/>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7" name="TextBox 17"/>
          <p:cNvSpPr txBox="1"/>
          <p:nvPr/>
        </p:nvSpPr>
        <p:spPr>
          <a:xfrm>
            <a:off x="964780" y="1639476"/>
            <a:ext cx="5630441" cy="209550"/>
          </a:xfrm>
          <a:prstGeom prst="rect">
            <a:avLst/>
          </a:prstGeom>
        </p:spPr>
        <p:txBody>
          <a:bodyPr lIns="0" tIns="0" rIns="0" bIns="0" rtlCol="0" anchor="t">
            <a:spAutoFit/>
          </a:bodyPr>
          <a:lstStyle/>
          <a:p>
            <a:pPr algn="ctr">
              <a:lnSpc>
                <a:spcPts val="1559"/>
              </a:lnSpc>
              <a:spcBef>
                <a:spcPct val="0"/>
              </a:spcBef>
            </a:pPr>
            <a:r>
              <a:rPr lang="en-US" sz="1299" spc="-51">
                <a:solidFill>
                  <a:srgbClr val="000000"/>
                </a:solidFill>
                <a:latin typeface="Arimo Bold"/>
              </a:rPr>
              <a:t>Procedura Fundacji bez Rady – pełna wersja</a:t>
            </a:r>
          </a:p>
        </p:txBody>
      </p:sp>
      <p:sp>
        <p:nvSpPr>
          <p:cNvPr id="18" name="TextBox 18"/>
          <p:cNvSpPr txBox="1"/>
          <p:nvPr/>
        </p:nvSpPr>
        <p:spPr>
          <a:xfrm>
            <a:off x="5440012" y="3131769"/>
            <a:ext cx="47972" cy="116584"/>
          </a:xfrm>
          <a:prstGeom prst="rect">
            <a:avLst/>
          </a:prstGeom>
        </p:spPr>
        <p:txBody>
          <a:bodyPr lIns="0" tIns="0" rIns="0" bIns="0" rtlCol="0" anchor="t">
            <a:spAutoFit/>
          </a:bodyPr>
          <a:lstStyle/>
          <a:p>
            <a:pPr algn="ctr">
              <a:lnSpc>
                <a:spcPts val="949"/>
              </a:lnSpc>
            </a:pPr>
            <a:r>
              <a:rPr lang="en-US" sz="678">
                <a:solidFill>
                  <a:srgbClr val="000000"/>
                </a:solidFill>
                <a:latin typeface="Arimo Bold"/>
              </a:rPr>
              <a:t>1</a:t>
            </a:r>
          </a:p>
        </p:txBody>
      </p:sp>
      <p:sp>
        <p:nvSpPr>
          <p:cNvPr id="19" name="TextBox 19"/>
          <p:cNvSpPr txBox="1"/>
          <p:nvPr/>
        </p:nvSpPr>
        <p:spPr>
          <a:xfrm>
            <a:off x="545329" y="2293569"/>
            <a:ext cx="5114022" cy="180975"/>
          </a:xfrm>
          <a:prstGeom prst="rect">
            <a:avLst/>
          </a:prstGeom>
        </p:spPr>
        <p:txBody>
          <a:bodyPr lIns="0" tIns="0" rIns="0" bIns="0" rtlCol="0" anchor="t">
            <a:spAutoFit/>
          </a:bodyPr>
          <a:lstStyle/>
          <a:p>
            <a:pPr>
              <a:lnSpc>
                <a:spcPts val="1320"/>
              </a:lnSpc>
              <a:spcBef>
                <a:spcPct val="0"/>
              </a:spcBef>
            </a:pPr>
            <a:r>
              <a:rPr lang="en-US" sz="1100" spc="-44">
                <a:solidFill>
                  <a:srgbClr val="34414A"/>
                </a:solidFill>
                <a:latin typeface="Arimo"/>
              </a:rPr>
              <a:t>Załącznik do Uchwały Zarządu Fundacji z dnia.....................................</a:t>
            </a:r>
          </a:p>
        </p:txBody>
      </p:sp>
      <p:sp>
        <p:nvSpPr>
          <p:cNvPr id="20" name="TextBox 20"/>
          <p:cNvSpPr txBox="1"/>
          <p:nvPr/>
        </p:nvSpPr>
        <p:spPr>
          <a:xfrm>
            <a:off x="2758605" y="3379669"/>
            <a:ext cx="2125861" cy="923925"/>
          </a:xfrm>
          <a:prstGeom prst="rect">
            <a:avLst/>
          </a:prstGeom>
        </p:spPr>
        <p:txBody>
          <a:bodyPr lIns="0" tIns="0" rIns="0" bIns="0" rtlCol="0" anchor="t">
            <a:spAutoFit/>
          </a:bodyPr>
          <a:lstStyle/>
          <a:p>
            <a:pPr algn="ctr">
              <a:lnSpc>
                <a:spcPts val="1439"/>
              </a:lnSpc>
            </a:pPr>
            <a:r>
              <a:rPr lang="en-US" sz="1200" spc="-48">
                <a:solidFill>
                  <a:srgbClr val="000000"/>
                </a:solidFill>
                <a:latin typeface="Arimo Bold"/>
              </a:rPr>
              <a:t>Rozdział I</a:t>
            </a:r>
          </a:p>
          <a:p>
            <a:pPr algn="ctr">
              <a:lnSpc>
                <a:spcPts val="1439"/>
              </a:lnSpc>
            </a:pPr>
            <a:r>
              <a:rPr lang="en-US" sz="1200" spc="-48">
                <a:solidFill>
                  <a:srgbClr val="000000"/>
                </a:solidFill>
                <a:latin typeface="Arimo Bold"/>
              </a:rPr>
              <a:t>POSTANOWIENIA OGÓLNE</a:t>
            </a:r>
          </a:p>
          <a:p>
            <a:pPr algn="ctr">
              <a:lnSpc>
                <a:spcPts val="1439"/>
              </a:lnSpc>
            </a:pPr>
            <a:endParaRPr lang="en-US" sz="1200" spc="-48">
              <a:solidFill>
                <a:srgbClr val="000000"/>
              </a:solidFill>
              <a:latin typeface="Arimo Bold"/>
            </a:endParaRPr>
          </a:p>
          <a:p>
            <a:pPr algn="ctr">
              <a:lnSpc>
                <a:spcPts val="1439"/>
              </a:lnSpc>
            </a:pPr>
            <a:r>
              <a:rPr lang="en-US" sz="1200" spc="-48">
                <a:solidFill>
                  <a:srgbClr val="000000"/>
                </a:solidFill>
                <a:latin typeface="Arimo Bold"/>
                <a:ea typeface="Arimo Bold"/>
              </a:rPr>
              <a:t>§1</a:t>
            </a:r>
          </a:p>
          <a:p>
            <a:pPr algn="ctr">
              <a:lnSpc>
                <a:spcPts val="1439"/>
              </a:lnSpc>
              <a:spcBef>
                <a:spcPct val="0"/>
              </a:spcBef>
            </a:pPr>
            <a:r>
              <a:rPr lang="en-US" sz="1200" spc="-48">
                <a:solidFill>
                  <a:srgbClr val="000000"/>
                </a:solidFill>
                <a:latin typeface="Arimo Bold"/>
              </a:rPr>
              <a:t>Cel i zakres działania Procedury</a:t>
            </a:r>
          </a:p>
        </p:txBody>
      </p:sp>
      <p:sp>
        <p:nvSpPr>
          <p:cNvPr id="21" name="TextBox 2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98</a:t>
            </a:r>
          </a:p>
        </p:txBody>
      </p:sp>
      <p:sp>
        <p:nvSpPr>
          <p:cNvPr id="22" name="TextBox 22"/>
          <p:cNvSpPr txBox="1"/>
          <p:nvPr/>
        </p:nvSpPr>
        <p:spPr>
          <a:xfrm>
            <a:off x="3160420" y="4675069"/>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3" name="TextBox 23"/>
          <p:cNvSpPr txBox="1"/>
          <p:nvPr/>
        </p:nvSpPr>
        <p:spPr>
          <a:xfrm>
            <a:off x="636846" y="4675069"/>
            <a:ext cx="6537236" cy="4994765"/>
          </a:xfrm>
          <a:prstGeom prst="rect">
            <a:avLst/>
          </a:prstGeom>
        </p:spPr>
        <p:txBody>
          <a:bodyPr lIns="0" tIns="0" rIns="0" bIns="0" rtlCol="0" anchor="t">
            <a:spAutoFit/>
          </a:bodyPr>
          <a:lstStyle/>
          <a:p>
            <a:pPr algn="just">
              <a:lnSpc>
                <a:spcPts val="1679"/>
              </a:lnSpc>
            </a:pPr>
            <a:r>
              <a:rPr lang="en-US" sz="1200">
                <a:solidFill>
                  <a:srgbClr val="000000"/>
                </a:solidFill>
                <a:latin typeface="Arimo"/>
              </a:rPr>
              <a:t>1. </a:t>
            </a:r>
            <a:r>
              <a:rPr lang="en-US" sz="1200" err="1">
                <a:solidFill>
                  <a:srgbClr val="000000"/>
                </a:solidFill>
                <a:latin typeface="Arimo"/>
              </a:rPr>
              <a:t>Fundacja</a:t>
            </a:r>
            <a:r>
              <a:rPr lang="en-US" sz="1200">
                <a:solidFill>
                  <a:srgbClr val="000000"/>
                </a:solidFill>
                <a:latin typeface="Arimo"/>
              </a:rPr>
              <a:t> „.................................” </a:t>
            </a:r>
            <a:r>
              <a:rPr lang="en-US" sz="1200" err="1">
                <a:solidFill>
                  <a:srgbClr val="000000"/>
                </a:solidFill>
                <a:latin typeface="Arimo"/>
              </a:rPr>
              <a:t>podejmuje</a:t>
            </a:r>
            <a:r>
              <a:rPr lang="en-US" sz="1200">
                <a:solidFill>
                  <a:srgbClr val="000000"/>
                </a:solidFill>
                <a:latin typeface="Arimo"/>
              </a:rPr>
              <a:t> </a:t>
            </a:r>
            <a:r>
              <a:rPr lang="en-US" sz="1200" err="1">
                <a:solidFill>
                  <a:srgbClr val="000000"/>
                </a:solidFill>
                <a:latin typeface="Arimo"/>
              </a:rPr>
              <a:t>starania</a:t>
            </a:r>
            <a:r>
              <a:rPr lang="en-US" sz="1200">
                <a:solidFill>
                  <a:srgbClr val="000000"/>
                </a:solidFill>
                <a:latin typeface="Arimo"/>
              </a:rPr>
              <a:t>, by </a:t>
            </a:r>
            <a:r>
              <a:rPr lang="en-US" sz="1200" err="1">
                <a:solidFill>
                  <a:srgbClr val="000000"/>
                </a:solidFill>
                <a:latin typeface="Arimo"/>
              </a:rPr>
              <a:t>środowisko</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a:t>
            </a:r>
            <a:r>
              <a:rPr lang="en-US" sz="1200" err="1">
                <a:solidFill>
                  <a:srgbClr val="000000"/>
                </a:solidFill>
                <a:latin typeface="Arimo"/>
              </a:rPr>
              <a:t>zleceń</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zaangażowania</a:t>
            </a:r>
            <a:r>
              <a:rPr lang="en-US" sz="1200">
                <a:solidFill>
                  <a:srgbClr val="000000"/>
                </a:solidFill>
                <a:latin typeface="Arimo"/>
              </a:rPr>
              <a:t> w </a:t>
            </a:r>
            <a:r>
              <a:rPr lang="en-US" sz="1200" err="1">
                <a:solidFill>
                  <a:srgbClr val="000000"/>
                </a:solidFill>
                <a:latin typeface="Arimo"/>
              </a:rPr>
              <a:t>ramach</a:t>
            </a:r>
            <a:r>
              <a:rPr lang="en-US" sz="1200">
                <a:solidFill>
                  <a:srgbClr val="000000"/>
                </a:solidFill>
                <a:latin typeface="Arimo"/>
              </a:rPr>
              <a:t> </a:t>
            </a:r>
            <a:r>
              <a:rPr lang="en-US" sz="1200" err="1">
                <a:solidFill>
                  <a:srgbClr val="000000"/>
                </a:solidFill>
                <a:latin typeface="Arimo"/>
              </a:rPr>
              <a:t>wolontariatu</a:t>
            </a:r>
            <a:r>
              <a:rPr lang="en-US" sz="1200">
                <a:solidFill>
                  <a:srgbClr val="000000"/>
                </a:solidFill>
                <a:latin typeface="Arimo"/>
              </a:rPr>
              <a:t> </a:t>
            </a:r>
            <a:r>
              <a:rPr lang="en-US" sz="1200" err="1">
                <a:solidFill>
                  <a:srgbClr val="000000"/>
                </a:solidFill>
                <a:latin typeface="Arimo"/>
              </a:rPr>
              <a:t>było</a:t>
            </a:r>
            <a:r>
              <a:rPr lang="en-US" sz="1200">
                <a:solidFill>
                  <a:srgbClr val="000000"/>
                </a:solidFill>
                <a:latin typeface="Arimo"/>
              </a:rPr>
              <a:t> </a:t>
            </a:r>
            <a:r>
              <a:rPr lang="en-US" sz="1200" err="1">
                <a:solidFill>
                  <a:srgbClr val="000000"/>
                </a:solidFill>
                <a:latin typeface="Arimo"/>
              </a:rPr>
              <a:t>wolne</a:t>
            </a:r>
            <a:r>
              <a:rPr lang="en-US" sz="1200">
                <a:solidFill>
                  <a:srgbClr val="000000"/>
                </a:solidFill>
                <a:latin typeface="Arimo"/>
              </a:rPr>
              <a:t> od </a:t>
            </a:r>
            <a:r>
              <a:rPr lang="en-US" sz="1200" err="1">
                <a:solidFill>
                  <a:srgbClr val="000000"/>
                </a:solidFill>
                <a:latin typeface="Arimo"/>
              </a:rPr>
              <a:t>mobbingu</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oraz</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2. </a:t>
            </a:r>
            <a:r>
              <a:rPr lang="en-US" sz="1200" err="1">
                <a:solidFill>
                  <a:srgbClr val="000000"/>
                </a:solidFill>
                <a:latin typeface="Arimo"/>
              </a:rPr>
              <a:t>Fundacja</a:t>
            </a:r>
            <a:r>
              <a:rPr lang="en-US" sz="1200">
                <a:solidFill>
                  <a:srgbClr val="000000"/>
                </a:solidFill>
                <a:latin typeface="Arimo"/>
              </a:rPr>
              <a:t> „................................”  </a:t>
            </a:r>
            <a:r>
              <a:rPr lang="en-US" sz="1200" err="1">
                <a:solidFill>
                  <a:srgbClr val="000000"/>
                </a:solidFill>
                <a:latin typeface="Arimo"/>
              </a:rPr>
              <a:t>nie</a:t>
            </a:r>
            <a:r>
              <a:rPr lang="en-US" sz="1200">
                <a:solidFill>
                  <a:srgbClr val="000000"/>
                </a:solidFill>
                <a:latin typeface="Arimo"/>
              </a:rPr>
              <a:t> </a:t>
            </a:r>
            <a:r>
              <a:rPr lang="en-US" sz="1200" err="1">
                <a:solidFill>
                  <a:srgbClr val="000000"/>
                </a:solidFill>
                <a:latin typeface="Arimo"/>
              </a:rPr>
              <a:t>akceptuje</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ani </a:t>
            </a:r>
            <a:r>
              <a:rPr lang="en-US" sz="1200" err="1">
                <a:solidFill>
                  <a:srgbClr val="000000"/>
                </a:solidFill>
                <a:latin typeface="Arimo"/>
              </a:rPr>
              <a:t>żadnych</a:t>
            </a:r>
            <a:r>
              <a:rPr lang="en-US" sz="1200">
                <a:solidFill>
                  <a:srgbClr val="000000"/>
                </a:solidFill>
                <a:latin typeface="Arimo"/>
              </a:rPr>
              <a:t> </a:t>
            </a:r>
            <a:r>
              <a:rPr lang="en-US" sz="1200" err="1">
                <a:solidFill>
                  <a:srgbClr val="000000"/>
                </a:solidFill>
                <a:latin typeface="Arimo"/>
              </a:rPr>
              <a:t>innych</a:t>
            </a:r>
            <a:r>
              <a:rPr lang="en-US" sz="1200">
                <a:solidFill>
                  <a:srgbClr val="000000"/>
                </a:solidFill>
                <a:latin typeface="Arimo"/>
              </a:rPr>
              <a:t> form </a:t>
            </a:r>
            <a:r>
              <a:rPr lang="en-US" sz="1200" err="1">
                <a:solidFill>
                  <a:srgbClr val="000000"/>
                </a:solidFill>
                <a:latin typeface="Arimo"/>
              </a:rPr>
              <a:t>przemocy</a:t>
            </a:r>
            <a:r>
              <a:rPr lang="en-US" sz="1200">
                <a:solidFill>
                  <a:srgbClr val="000000"/>
                </a:solidFill>
                <a:latin typeface="Arimo"/>
              </a:rPr>
              <a:t> </a:t>
            </a:r>
            <a:r>
              <a:rPr lang="en-US" sz="1200" err="1">
                <a:solidFill>
                  <a:srgbClr val="000000"/>
                </a:solidFill>
                <a:latin typeface="Arimo"/>
              </a:rPr>
              <a:t>fizycznej</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psychicznej</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3.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mobbingowi</a:t>
            </a:r>
            <a:r>
              <a:rPr lang="en-US" sz="1200">
                <a:solidFill>
                  <a:srgbClr val="000000"/>
                </a:solidFill>
                <a:latin typeface="Arimo"/>
              </a:rPr>
              <a:t> i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określana</a:t>
            </a:r>
            <a:r>
              <a:rPr lang="en-US" sz="1200">
                <a:solidFill>
                  <a:srgbClr val="000000"/>
                </a:solidFill>
                <a:latin typeface="Arimo"/>
              </a:rPr>
              <a:t> </a:t>
            </a:r>
            <a:r>
              <a:rPr lang="en-US" sz="1200" err="1">
                <a:solidFill>
                  <a:srgbClr val="000000"/>
                </a:solidFill>
                <a:latin typeface="Arimo"/>
              </a:rPr>
              <a:t>dalej</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Procedura</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wewnętrzną</a:t>
            </a:r>
            <a:r>
              <a:rPr lang="en-US" sz="1200">
                <a:solidFill>
                  <a:srgbClr val="000000"/>
                </a:solidFill>
                <a:latin typeface="Arimo"/>
              </a:rPr>
              <a:t> </a:t>
            </a:r>
            <a:r>
              <a:rPr lang="en-US" sz="1200" err="1">
                <a:solidFill>
                  <a:srgbClr val="000000"/>
                </a:solidFill>
                <a:latin typeface="Arimo"/>
              </a:rPr>
              <a:t>regulację</a:t>
            </a:r>
            <a:r>
              <a:rPr lang="en-US" sz="1200">
                <a:solidFill>
                  <a:srgbClr val="000000"/>
                </a:solidFill>
                <a:latin typeface="Arimo"/>
              </a:rPr>
              <a:t> i </a:t>
            </a:r>
            <a:r>
              <a:rPr lang="en-US" sz="1200" err="1">
                <a:solidFill>
                  <a:srgbClr val="000000"/>
                </a:solidFill>
                <a:latin typeface="Arimo"/>
              </a:rPr>
              <a:t>ustala</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przeciwdziałania</a:t>
            </a:r>
            <a:r>
              <a:rPr lang="en-US" sz="1200">
                <a:solidFill>
                  <a:srgbClr val="000000"/>
                </a:solidFill>
                <a:latin typeface="Arimo"/>
              </a:rPr>
              <a:t> </a:t>
            </a:r>
            <a:r>
              <a:rPr lang="en-US" sz="1200" err="1">
                <a:solidFill>
                  <a:srgbClr val="000000"/>
                </a:solidFill>
                <a:latin typeface="Arimo"/>
              </a:rPr>
              <a:t>tym</a:t>
            </a:r>
            <a:r>
              <a:rPr lang="en-US" sz="1200">
                <a:solidFill>
                  <a:srgbClr val="000000"/>
                </a:solidFill>
                <a:latin typeface="Arimo"/>
              </a:rPr>
              <a:t> </a:t>
            </a:r>
            <a:r>
              <a:rPr lang="en-US" sz="1200" err="1">
                <a:solidFill>
                  <a:srgbClr val="000000"/>
                </a:solidFill>
                <a:latin typeface="Arimo"/>
              </a:rPr>
              <a:t>zjawiskom</a:t>
            </a:r>
            <a:r>
              <a:rPr lang="en-US" sz="1200">
                <a:solidFill>
                  <a:srgbClr val="000000"/>
                </a:solidFill>
                <a:latin typeface="Arimo"/>
              </a:rPr>
              <a:t> w </a:t>
            </a:r>
            <a:r>
              <a:rPr lang="en-US" sz="1200" err="1">
                <a:solidFill>
                  <a:srgbClr val="000000"/>
                </a:solidFill>
                <a:latin typeface="Arimo"/>
              </a:rPr>
              <a:t>Fundacji</a:t>
            </a:r>
            <a:r>
              <a:rPr lang="en-US" sz="1200">
                <a:solidFill>
                  <a:srgbClr val="000000"/>
                </a:solidFill>
                <a:latin typeface="Arimo"/>
              </a:rPr>
              <a:t> „.............................................”.</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4 </a:t>
            </a:r>
            <a:r>
              <a:rPr lang="en-US" sz="1200" err="1">
                <a:solidFill>
                  <a:srgbClr val="000000"/>
                </a:solidFill>
                <a:latin typeface="Arimo"/>
              </a:rPr>
              <a:t>Fundacja</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pracodawczyni</a:t>
            </a:r>
            <a:r>
              <a:rPr lang="en-US" sz="1200">
                <a:solidFill>
                  <a:srgbClr val="000000"/>
                </a:solidFill>
                <a:latin typeface="Arimo"/>
              </a:rPr>
              <a:t>, </a:t>
            </a:r>
            <a:r>
              <a:rPr lang="en-US" sz="1200" err="1">
                <a:solidFill>
                  <a:srgbClr val="000000"/>
                </a:solidFill>
                <a:latin typeface="Arimo"/>
              </a:rPr>
              <a:t>realizując</a:t>
            </a:r>
            <a:r>
              <a:rPr lang="en-US" sz="1200">
                <a:solidFill>
                  <a:srgbClr val="000000"/>
                </a:solidFill>
                <a:latin typeface="Arimo"/>
              </a:rPr>
              <a:t> </a:t>
            </a:r>
            <a:r>
              <a:rPr lang="en-US" sz="1200" err="1">
                <a:solidFill>
                  <a:srgbClr val="000000"/>
                </a:solidFill>
                <a:latin typeface="Arimo"/>
              </a:rPr>
              <a:t>obowiązek</a:t>
            </a:r>
            <a:r>
              <a:rPr lang="en-US" sz="1200">
                <a:solidFill>
                  <a:srgbClr val="000000"/>
                </a:solidFill>
                <a:latin typeface="Arimo"/>
              </a:rPr>
              <a:t> </a:t>
            </a:r>
            <a:r>
              <a:rPr lang="en-US" sz="1200" err="1">
                <a:solidFill>
                  <a:srgbClr val="000000"/>
                </a:solidFill>
                <a:latin typeface="Arimo"/>
              </a:rPr>
              <a:t>określony</a:t>
            </a:r>
            <a:r>
              <a:rPr lang="en-US" sz="1200">
                <a:solidFill>
                  <a:srgbClr val="000000"/>
                </a:solidFill>
                <a:latin typeface="Arimo"/>
              </a:rPr>
              <a:t> w art. 94¹ </a:t>
            </a:r>
            <a:r>
              <a:rPr lang="en-US" sz="1200" err="1">
                <a:solidFill>
                  <a:srgbClr val="000000"/>
                </a:solidFill>
                <a:latin typeface="Arimo"/>
              </a:rPr>
              <a:t>Kodeksu</a:t>
            </a:r>
            <a:r>
              <a:rPr lang="en-US" sz="1200">
                <a:solidFill>
                  <a:srgbClr val="000000"/>
                </a:solidFill>
                <a:latin typeface="Arimo"/>
              </a:rPr>
              <a:t> </a:t>
            </a:r>
            <a:r>
              <a:rPr lang="en-US" sz="1200" err="1">
                <a:solidFill>
                  <a:srgbClr val="000000"/>
                </a:solidFill>
                <a:latin typeface="Arimo"/>
              </a:rPr>
              <a:t>pracy</a:t>
            </a:r>
            <a:r>
              <a:rPr lang="en-US" sz="1200">
                <a:solidFill>
                  <a:srgbClr val="000000"/>
                </a:solidFill>
                <a:latin typeface="Arimo"/>
              </a:rPr>
              <a:t>, </a:t>
            </a:r>
            <a:r>
              <a:rPr lang="en-US" sz="1200" err="1">
                <a:solidFill>
                  <a:srgbClr val="000000"/>
                </a:solidFill>
                <a:latin typeface="Arimo"/>
              </a:rPr>
              <a:t>udostępnia</a:t>
            </a:r>
            <a:r>
              <a:rPr lang="en-US" sz="1200">
                <a:solidFill>
                  <a:srgbClr val="000000"/>
                </a:solidFill>
                <a:latin typeface="Arimo"/>
              </a:rPr>
              <a:t> </a:t>
            </a:r>
            <a:r>
              <a:rPr lang="en-US" sz="1200" err="1">
                <a:solidFill>
                  <a:srgbClr val="000000"/>
                </a:solidFill>
                <a:latin typeface="Arimo"/>
              </a:rPr>
              <a:t>osobom</a:t>
            </a:r>
            <a:r>
              <a:rPr lang="en-US" sz="1200">
                <a:solidFill>
                  <a:srgbClr val="000000"/>
                </a:solidFill>
                <a:latin typeface="Arimo"/>
              </a:rPr>
              <a:t> </a:t>
            </a:r>
            <a:r>
              <a:rPr lang="en-US" sz="1200" err="1">
                <a:solidFill>
                  <a:srgbClr val="000000"/>
                </a:solidFill>
                <a:latin typeface="Arimo"/>
              </a:rPr>
              <a:t>pracującym</a:t>
            </a:r>
            <a:r>
              <a:rPr lang="en-US" sz="1200">
                <a:solidFill>
                  <a:srgbClr val="000000"/>
                </a:solidFill>
                <a:latin typeface="Arimo"/>
              </a:rPr>
              <a:t>, </a:t>
            </a:r>
            <a:r>
              <a:rPr lang="en-US" sz="1200" err="1">
                <a:solidFill>
                  <a:srgbClr val="000000"/>
                </a:solidFill>
                <a:latin typeface="Arimo"/>
              </a:rPr>
              <a:t>tekst</a:t>
            </a:r>
            <a:r>
              <a:rPr lang="en-US" sz="1200">
                <a:solidFill>
                  <a:srgbClr val="000000"/>
                </a:solidFill>
                <a:latin typeface="Arimo"/>
              </a:rPr>
              <a:t> </a:t>
            </a:r>
            <a:r>
              <a:rPr lang="en-US" sz="1200" err="1">
                <a:solidFill>
                  <a:srgbClr val="000000"/>
                </a:solidFill>
                <a:latin typeface="Arimo"/>
              </a:rPr>
              <a:t>przepisów</a:t>
            </a:r>
            <a:r>
              <a:rPr lang="en-US" sz="1200">
                <a:solidFill>
                  <a:srgbClr val="000000"/>
                </a:solidFill>
                <a:latin typeface="Arimo"/>
              </a:rPr>
              <a:t> </a:t>
            </a:r>
            <a:r>
              <a:rPr lang="en-US" sz="1200" err="1">
                <a:solidFill>
                  <a:srgbClr val="000000"/>
                </a:solidFill>
                <a:latin typeface="Arimo"/>
              </a:rPr>
              <a:t>dotyczących</a:t>
            </a:r>
            <a:r>
              <a:rPr lang="en-US" sz="1200">
                <a:solidFill>
                  <a:srgbClr val="000000"/>
                </a:solidFill>
                <a:latin typeface="Arimo"/>
              </a:rPr>
              <a:t> </a:t>
            </a:r>
            <a:r>
              <a:rPr lang="en-US" sz="1200" err="1">
                <a:solidFill>
                  <a:srgbClr val="000000"/>
                </a:solidFill>
                <a:latin typeface="Arimo"/>
              </a:rPr>
              <a:t>równego</a:t>
            </a:r>
            <a:r>
              <a:rPr lang="en-US" sz="1200">
                <a:solidFill>
                  <a:srgbClr val="000000"/>
                </a:solidFill>
                <a:latin typeface="Arimo"/>
              </a:rPr>
              <a:t> </a:t>
            </a:r>
            <a:r>
              <a:rPr lang="en-US" sz="1200" err="1">
                <a:solidFill>
                  <a:srgbClr val="000000"/>
                </a:solidFill>
                <a:latin typeface="Arimo"/>
              </a:rPr>
              <a:t>traktowania</a:t>
            </a:r>
            <a:r>
              <a:rPr lang="en-US" sz="1200">
                <a:solidFill>
                  <a:srgbClr val="000000"/>
                </a:solidFill>
                <a:latin typeface="Arimo"/>
              </a:rPr>
              <a:t>                           w </a:t>
            </a:r>
            <a:r>
              <a:rPr lang="en-US" sz="1200" err="1">
                <a:solidFill>
                  <a:srgbClr val="000000"/>
                </a:solidFill>
                <a:latin typeface="Arimo"/>
              </a:rPr>
              <a:t>zatrudnieniu</a:t>
            </a:r>
            <a:r>
              <a:rPr lang="en-US" sz="1200">
                <a:solidFill>
                  <a:srgbClr val="000000"/>
                </a:solidFill>
                <a:latin typeface="Arimo"/>
              </a:rPr>
              <a:t>, </a:t>
            </a:r>
            <a:r>
              <a:rPr lang="en-US" sz="1200" err="1">
                <a:solidFill>
                  <a:srgbClr val="000000"/>
                </a:solidFill>
                <a:latin typeface="Arimo"/>
              </a:rPr>
              <a:t>który</a:t>
            </a:r>
            <a:r>
              <a:rPr lang="en-US" sz="1200">
                <a:solidFill>
                  <a:srgbClr val="000000"/>
                </a:solidFill>
                <a:latin typeface="Arimo"/>
              </a:rPr>
              <a:t> </a:t>
            </a:r>
            <a:r>
              <a:rPr lang="en-US" sz="1200" err="1">
                <a:solidFill>
                  <a:srgbClr val="000000"/>
                </a:solidFill>
                <a:latin typeface="Arimo"/>
              </a:rPr>
              <a:t>stanowi</a:t>
            </a:r>
            <a:r>
              <a:rPr lang="en-US" sz="1200">
                <a:solidFill>
                  <a:srgbClr val="000000"/>
                </a:solidFill>
                <a:latin typeface="Arimo"/>
              </a:rPr>
              <a:t> </a:t>
            </a:r>
            <a:r>
              <a:rPr lang="en-US" sz="1200" err="1">
                <a:solidFill>
                  <a:srgbClr val="000000"/>
                </a:solidFill>
                <a:latin typeface="Arimo"/>
              </a:rPr>
              <a:t>Załącznik</a:t>
            </a:r>
            <a:r>
              <a:rPr lang="en-US" sz="1200">
                <a:solidFill>
                  <a:srgbClr val="000000"/>
                </a:solidFill>
                <a:latin typeface="Arimo"/>
              </a:rPr>
              <a:t> nr 1 do </a:t>
            </a:r>
            <a:r>
              <a:rPr lang="en-US" sz="1200" err="1">
                <a:solidFill>
                  <a:srgbClr val="000000"/>
                </a:solidFill>
                <a:latin typeface="Arimo"/>
              </a:rPr>
              <a:t>Procedury</a:t>
            </a:r>
            <a:r>
              <a:rPr lang="en-US" sz="1200">
                <a:solidFill>
                  <a:srgbClr val="000000"/>
                </a:solidFill>
                <a:latin typeface="Arimo"/>
              </a:rPr>
              <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5. </a:t>
            </a:r>
            <a:r>
              <a:rPr lang="en-US" sz="1200" err="1">
                <a:solidFill>
                  <a:srgbClr val="000000"/>
                </a:solidFill>
                <a:latin typeface="Arimo"/>
              </a:rPr>
              <a:t>Fundacja</a:t>
            </a:r>
            <a:r>
              <a:rPr lang="en-US" sz="1200">
                <a:solidFill>
                  <a:srgbClr val="000000"/>
                </a:solidFill>
                <a:latin typeface="Arimo"/>
              </a:rPr>
              <a:t> </a:t>
            </a:r>
            <a:r>
              <a:rPr lang="en-US" sz="1200" err="1">
                <a:solidFill>
                  <a:srgbClr val="000000"/>
                </a:solidFill>
                <a:latin typeface="Arimo"/>
              </a:rPr>
              <a:t>jako</a:t>
            </a:r>
            <a:r>
              <a:rPr lang="en-US" sz="1200">
                <a:solidFill>
                  <a:srgbClr val="000000"/>
                </a:solidFill>
                <a:latin typeface="Arimo"/>
              </a:rPr>
              <a:t> </a:t>
            </a:r>
            <a:r>
              <a:rPr lang="en-US" sz="1200" err="1">
                <a:solidFill>
                  <a:srgbClr val="000000"/>
                </a:solidFill>
                <a:latin typeface="Arimo"/>
              </a:rPr>
              <a:t>zleceniodawczyni</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organizatorka</a:t>
            </a:r>
            <a:r>
              <a:rPr lang="en-US" sz="1200">
                <a:solidFill>
                  <a:srgbClr val="000000"/>
                </a:solidFill>
                <a:latin typeface="Arimo"/>
              </a:rPr>
              <a:t> </a:t>
            </a:r>
            <a:r>
              <a:rPr lang="en-US" sz="1200" err="1">
                <a:solidFill>
                  <a:srgbClr val="000000"/>
                </a:solidFill>
                <a:latin typeface="Arimo"/>
              </a:rPr>
              <a:t>wolontariatu</a:t>
            </a:r>
            <a:r>
              <a:rPr lang="en-US" sz="1200">
                <a:solidFill>
                  <a:srgbClr val="000000"/>
                </a:solidFill>
                <a:latin typeface="Arimo"/>
              </a:rPr>
              <a:t> w </a:t>
            </a:r>
            <a:r>
              <a:rPr lang="en-US" sz="1200" err="1">
                <a:solidFill>
                  <a:srgbClr val="000000"/>
                </a:solidFill>
                <a:latin typeface="Arimo"/>
              </a:rPr>
              <a:t>sprawach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prawa</a:t>
            </a:r>
            <a:r>
              <a:rPr lang="en-US" sz="1200">
                <a:solidFill>
                  <a:srgbClr val="000000"/>
                </a:solidFill>
                <a:latin typeface="Arimo"/>
              </a:rPr>
              <a:t> i </a:t>
            </a:r>
            <a:r>
              <a:rPr lang="en-US" sz="1200" err="1">
                <a:solidFill>
                  <a:srgbClr val="000000"/>
                </a:solidFill>
                <a:latin typeface="Arimo"/>
              </a:rPr>
              <a:t>bezpieczeństwo</a:t>
            </a:r>
            <a:r>
              <a:rPr lang="en-US" sz="1200">
                <a:solidFill>
                  <a:srgbClr val="000000"/>
                </a:solidFill>
                <a:latin typeface="Arimo"/>
              </a:rPr>
              <a:t> </a:t>
            </a:r>
            <a:r>
              <a:rPr lang="en-US" sz="1200" err="1">
                <a:solidFill>
                  <a:srgbClr val="000000"/>
                </a:solidFill>
                <a:latin typeface="Arimo"/>
              </a:rPr>
              <a:t>zleceniobiorczyń</a:t>
            </a:r>
            <a:r>
              <a:rPr lang="en-US" sz="1200">
                <a:solidFill>
                  <a:srgbClr val="000000"/>
                </a:solidFill>
                <a:latin typeface="Arimo"/>
              </a:rPr>
              <a:t>/</a:t>
            </a:r>
            <a:r>
              <a:rPr lang="en-US" sz="1200" err="1">
                <a:solidFill>
                  <a:srgbClr val="000000"/>
                </a:solidFill>
                <a:latin typeface="Arimo"/>
              </a:rPr>
              <a:t>ców</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wolontariuszek</a:t>
            </a:r>
            <a:r>
              <a:rPr lang="en-US" sz="1200">
                <a:solidFill>
                  <a:srgbClr val="000000"/>
                </a:solidFill>
                <a:latin typeface="Arimo"/>
              </a:rPr>
              <a:t>/y </a:t>
            </a:r>
            <a:r>
              <a:rPr lang="en-US" sz="1200" err="1">
                <a:solidFill>
                  <a:srgbClr val="000000"/>
                </a:solidFill>
                <a:latin typeface="Arimo"/>
              </a:rPr>
              <a:t>zastosuje</a:t>
            </a:r>
            <a:r>
              <a:rPr lang="en-US" sz="1200">
                <a:solidFill>
                  <a:srgbClr val="000000"/>
                </a:solidFill>
                <a:latin typeface="Arimo"/>
              </a:rPr>
              <a:t> </a:t>
            </a:r>
            <a:r>
              <a:rPr lang="en-US" sz="1200" err="1">
                <a:solidFill>
                  <a:srgbClr val="000000"/>
                </a:solidFill>
                <a:latin typeface="Arimo"/>
              </a:rPr>
              <a:t>przepisy</a:t>
            </a:r>
            <a:r>
              <a:rPr lang="en-US" sz="1200">
                <a:solidFill>
                  <a:srgbClr val="000000"/>
                </a:solidFill>
                <a:latin typeface="Arimo"/>
              </a:rPr>
              <a:t> </a:t>
            </a:r>
            <a:r>
              <a:rPr lang="en-US" sz="1200" err="1">
                <a:solidFill>
                  <a:srgbClr val="000000"/>
                </a:solidFill>
                <a:latin typeface="Arimo"/>
              </a:rPr>
              <a:t>ustawy</a:t>
            </a:r>
            <a:r>
              <a:rPr lang="en-US" sz="1200">
                <a:solidFill>
                  <a:srgbClr val="000000"/>
                </a:solidFill>
                <a:latin typeface="Arimo"/>
              </a:rPr>
              <a:t>                z </a:t>
            </a:r>
            <a:r>
              <a:rPr lang="en-US" sz="1200" err="1">
                <a:solidFill>
                  <a:srgbClr val="000000"/>
                </a:solidFill>
                <a:latin typeface="Arimo"/>
              </a:rPr>
              <a:t>dnia</a:t>
            </a:r>
            <a:r>
              <a:rPr lang="en-US" sz="1200">
                <a:solidFill>
                  <a:srgbClr val="000000"/>
                </a:solidFill>
                <a:latin typeface="Arimo"/>
              </a:rPr>
              <a:t> 23 </a:t>
            </a:r>
            <a:r>
              <a:rPr lang="en-US" sz="1200" err="1">
                <a:solidFill>
                  <a:srgbClr val="000000"/>
                </a:solidFill>
                <a:latin typeface="Arimo"/>
              </a:rPr>
              <a:t>kwietnia</a:t>
            </a:r>
            <a:r>
              <a:rPr lang="en-US" sz="1200">
                <a:solidFill>
                  <a:srgbClr val="000000"/>
                </a:solidFill>
                <a:latin typeface="Arimo"/>
              </a:rPr>
              <a:t> 1964 r. – </a:t>
            </a:r>
            <a:r>
              <a:rPr lang="en-US" sz="1200" err="1">
                <a:solidFill>
                  <a:srgbClr val="000000"/>
                </a:solidFill>
                <a:latin typeface="Arimo"/>
              </a:rPr>
              <a:t>Kodeks</a:t>
            </a:r>
            <a:r>
              <a:rPr lang="en-US" sz="1200">
                <a:solidFill>
                  <a:srgbClr val="000000"/>
                </a:solidFill>
                <a:latin typeface="Arimo"/>
              </a:rPr>
              <a:t> </a:t>
            </a:r>
            <a:r>
              <a:rPr lang="en-US" sz="1200" err="1">
                <a:solidFill>
                  <a:srgbClr val="000000"/>
                </a:solidFill>
                <a:latin typeface="Arimo"/>
              </a:rPr>
              <a:t>Cywilny</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odwoła</a:t>
            </a:r>
            <a:r>
              <a:rPr lang="en-US" sz="1200">
                <a:solidFill>
                  <a:srgbClr val="000000"/>
                </a:solidFill>
                <a:latin typeface="Arimo"/>
              </a:rPr>
              <a:t> </a:t>
            </a:r>
            <a:r>
              <a:rPr lang="en-US" sz="1200" err="1">
                <a:solidFill>
                  <a:srgbClr val="000000"/>
                </a:solidFill>
                <a:latin typeface="Arimo"/>
              </a:rPr>
              <a:t>się</a:t>
            </a:r>
            <a:r>
              <a:rPr lang="en-US" sz="1200">
                <a:solidFill>
                  <a:srgbClr val="000000"/>
                </a:solidFill>
                <a:latin typeface="Arimo"/>
              </a:rPr>
              <a:t> do </a:t>
            </a:r>
            <a:r>
              <a:rPr lang="en-US" sz="1200" err="1">
                <a:solidFill>
                  <a:srgbClr val="000000"/>
                </a:solidFill>
                <a:latin typeface="Arimo"/>
              </a:rPr>
              <a:t>Ustawy</a:t>
            </a:r>
            <a:r>
              <a:rPr lang="en-US" sz="1200">
                <a:solidFill>
                  <a:srgbClr val="000000"/>
                </a:solidFill>
                <a:latin typeface="Arimo"/>
              </a:rPr>
              <a:t> o </a:t>
            </a:r>
            <a:r>
              <a:rPr lang="en-US" sz="1200" err="1">
                <a:solidFill>
                  <a:srgbClr val="000000"/>
                </a:solidFill>
                <a:latin typeface="Arimo"/>
              </a:rPr>
              <a:t>działalności</a:t>
            </a:r>
            <a:r>
              <a:rPr lang="en-US" sz="1200">
                <a:solidFill>
                  <a:srgbClr val="000000"/>
                </a:solidFill>
                <a:latin typeface="Arimo"/>
              </a:rPr>
              <a:t> </a:t>
            </a:r>
            <a:r>
              <a:rPr lang="en-US" sz="1200" err="1">
                <a:solidFill>
                  <a:srgbClr val="000000"/>
                </a:solidFill>
                <a:latin typeface="Arimo"/>
              </a:rPr>
              <a:t>pożytku</a:t>
            </a:r>
            <a:r>
              <a:rPr lang="en-US" sz="1200">
                <a:solidFill>
                  <a:srgbClr val="000000"/>
                </a:solidFill>
                <a:latin typeface="Arimo"/>
              </a:rPr>
              <a:t> </a:t>
            </a:r>
            <a:r>
              <a:rPr lang="en-US" sz="1200" err="1">
                <a:solidFill>
                  <a:srgbClr val="000000"/>
                </a:solidFill>
                <a:latin typeface="Arimo"/>
              </a:rPr>
              <a:t>publicznego</a:t>
            </a:r>
            <a:r>
              <a:rPr lang="en-US" sz="1200">
                <a:solidFill>
                  <a:srgbClr val="000000"/>
                </a:solidFill>
                <a:latin typeface="Arimo"/>
              </a:rPr>
              <a:t> i o </a:t>
            </a:r>
            <a:r>
              <a:rPr lang="en-US" sz="1200" err="1">
                <a:solidFill>
                  <a:srgbClr val="000000"/>
                </a:solidFill>
                <a:latin typeface="Arimo"/>
              </a:rPr>
              <a:t>wolontariacie</a:t>
            </a:r>
            <a:r>
              <a:rPr lang="en-US" sz="1200">
                <a:solidFill>
                  <a:srgbClr val="000000"/>
                </a:solidFill>
                <a:latin typeface="Arimo"/>
              </a:rPr>
              <a:t> z </a:t>
            </a:r>
            <a:r>
              <a:rPr lang="en-US" sz="1200" err="1">
                <a:solidFill>
                  <a:srgbClr val="000000"/>
                </a:solidFill>
                <a:latin typeface="Arimo"/>
              </a:rPr>
              <a:t>dnia</a:t>
            </a:r>
            <a:r>
              <a:rPr lang="en-US" sz="1200">
                <a:solidFill>
                  <a:srgbClr val="000000"/>
                </a:solidFill>
                <a:latin typeface="Arimo"/>
              </a:rPr>
              <a:t> 24 </a:t>
            </a:r>
            <a:r>
              <a:rPr lang="en-US" sz="1200" err="1">
                <a:solidFill>
                  <a:srgbClr val="000000"/>
                </a:solidFill>
                <a:latin typeface="Arimo"/>
              </a:rPr>
              <a:t>kwietnia</a:t>
            </a:r>
            <a:r>
              <a:rPr lang="en-US" sz="1200">
                <a:solidFill>
                  <a:srgbClr val="000000"/>
                </a:solidFill>
                <a:latin typeface="Arimo"/>
              </a:rPr>
              <a:t> 2003 r. </a:t>
            </a:r>
          </a:p>
          <a:p>
            <a:pPr algn="just">
              <a:lnSpc>
                <a:spcPts val="1679"/>
              </a:lnSpc>
            </a:pPr>
            <a:endParaRPr lang="en-US" sz="1200">
              <a:solidFill>
                <a:srgbClr val="000000"/>
              </a:solidFill>
              <a:latin typeface="Arimo"/>
            </a:endParaRPr>
          </a:p>
          <a:p>
            <a:pPr algn="just">
              <a:lnSpc>
                <a:spcPts val="1679"/>
              </a:lnSpc>
            </a:pPr>
            <a:endParaRPr lang="en-US" sz="1200">
              <a:solidFill>
                <a:srgbClr val="000000"/>
              </a:solidFill>
              <a:latin typeface="Arimo"/>
            </a:endParaRPr>
          </a:p>
          <a:p>
            <a:pPr algn="just">
              <a:lnSpc>
                <a:spcPts val="1679"/>
              </a:lnSpc>
            </a:pPr>
            <a:endParaRPr lang="en-US" sz="1200">
              <a:solidFill>
                <a:srgbClr val="000000"/>
              </a:solidFill>
              <a:latin typeface="Arimo"/>
            </a:endParaRPr>
          </a:p>
          <a:p>
            <a:pPr algn="just">
              <a:lnSpc>
                <a:spcPts val="1679"/>
              </a:lnSpc>
            </a:pPr>
            <a:endParaRPr lang="en-US" sz="1200">
              <a:solidFill>
                <a:srgbClr val="000000"/>
              </a:solidFill>
              <a:latin typeface="Arimo"/>
            </a:endParaRPr>
          </a:p>
        </p:txBody>
      </p:sp>
      <p:sp>
        <p:nvSpPr>
          <p:cNvPr id="24" name="TextBox 24"/>
          <p:cNvSpPr txBox="1"/>
          <p:nvPr/>
        </p:nvSpPr>
        <p:spPr>
          <a:xfrm>
            <a:off x="3002082" y="5500248"/>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25" name="TextBox 25"/>
          <p:cNvSpPr txBox="1"/>
          <p:nvPr/>
        </p:nvSpPr>
        <p:spPr>
          <a:xfrm>
            <a:off x="2710698" y="656590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10" name="TextBox 29">
            <a:extLst>
              <a:ext uri="{FF2B5EF4-FFF2-40B4-BE49-F238E27FC236}">
                <a16:creationId xmlns:a16="http://schemas.microsoft.com/office/drawing/2014/main" id="{D70DC73D-3E4C-F84E-84AE-F74DE3CFC82C}"/>
              </a:ext>
            </a:extLst>
          </p:cNvPr>
          <p:cNvSpPr txBox="1"/>
          <p:nvPr/>
        </p:nvSpPr>
        <p:spPr>
          <a:xfrm>
            <a:off x="594512" y="9523140"/>
            <a:ext cx="1392236" cy="164100"/>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11" name="TextBox 24">
            <a:extLst>
              <a:ext uri="{FF2B5EF4-FFF2-40B4-BE49-F238E27FC236}">
                <a16:creationId xmlns:a16="http://schemas.microsoft.com/office/drawing/2014/main" id="{04108C6A-5819-4E97-C4D7-84960AA46A69}"/>
              </a:ext>
            </a:extLst>
          </p:cNvPr>
          <p:cNvSpPr txBox="1"/>
          <p:nvPr/>
        </p:nvSpPr>
        <p:spPr>
          <a:xfrm>
            <a:off x="543819" y="946825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286371" y="1180728"/>
            <a:ext cx="7070330" cy="8699041"/>
            <a:chOff x="0" y="0"/>
            <a:chExt cx="41509658" cy="51071764"/>
          </a:xfrm>
        </p:grpSpPr>
        <p:sp>
          <p:nvSpPr>
            <p:cNvPr id="3" name="Freeform 3"/>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4" name="Group 4"/>
          <p:cNvGrpSpPr/>
          <p:nvPr/>
        </p:nvGrpSpPr>
        <p:grpSpPr>
          <a:xfrm>
            <a:off x="0" y="-79734"/>
            <a:ext cx="7556500" cy="1066647"/>
            <a:chOff x="0" y="-28575"/>
            <a:chExt cx="2805794" cy="382262"/>
          </a:xfrm>
        </p:grpSpPr>
        <p:sp>
          <p:nvSpPr>
            <p:cNvPr id="5" name="Freeform 5"/>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6" name="TextBox 6"/>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7" name="Freeform 7"/>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1375807" y="3171421"/>
            <a:ext cx="5846182"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wspieranie działań sprzyjających budowaniu pozytywnych relacji między osobami pracującymi/ wykonującymi zlecenie/ angażującymi się w wolontariacie;</a:t>
            </a:r>
          </a:p>
        </p:txBody>
      </p:sp>
      <p:sp>
        <p:nvSpPr>
          <p:cNvPr id="15" name="TextBox 15"/>
          <p:cNvSpPr txBox="1"/>
          <p:nvPr/>
        </p:nvSpPr>
        <p:spPr>
          <a:xfrm>
            <a:off x="1150848" y="3172854"/>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a. </a:t>
            </a:r>
          </a:p>
        </p:txBody>
      </p:sp>
      <p:sp>
        <p:nvSpPr>
          <p:cNvPr id="16" name="TextBox 16"/>
          <p:cNvSpPr txBox="1"/>
          <p:nvPr/>
        </p:nvSpPr>
        <p:spPr>
          <a:xfrm>
            <a:off x="1150848" y="3750541"/>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b.</a:t>
            </a:r>
          </a:p>
        </p:txBody>
      </p:sp>
      <p:sp>
        <p:nvSpPr>
          <p:cNvPr id="17" name="TextBox 17"/>
          <p:cNvSpPr txBox="1"/>
          <p:nvPr/>
        </p:nvSpPr>
        <p:spPr>
          <a:xfrm>
            <a:off x="1375807" y="3693391"/>
            <a:ext cx="5846182"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budowanie poczucia odpowiedzialności wśród osób pracujących/ wykonujących zlecenie/ wolontariat za poprawną komunikację oraz dobrą współpracę;</a:t>
            </a:r>
          </a:p>
        </p:txBody>
      </p:sp>
      <p:sp>
        <p:nvSpPr>
          <p:cNvPr id="18" name="TextBox 18"/>
          <p:cNvSpPr txBox="1"/>
          <p:nvPr/>
        </p:nvSpPr>
        <p:spPr>
          <a:xfrm>
            <a:off x="1150848" y="4266796"/>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c.</a:t>
            </a:r>
          </a:p>
        </p:txBody>
      </p:sp>
      <p:sp>
        <p:nvSpPr>
          <p:cNvPr id="19" name="TextBox 19"/>
          <p:cNvSpPr txBox="1"/>
          <p:nvPr/>
        </p:nvSpPr>
        <p:spPr>
          <a:xfrm>
            <a:off x="1339110" y="4215361"/>
            <a:ext cx="5834972"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uświadamianie osobom pracującym/ wykonujących zlecenie/ wolontariat, negatywnych skutków działań dyskryminujących i mobbingowych;</a:t>
            </a:r>
          </a:p>
        </p:txBody>
      </p:sp>
      <p:sp>
        <p:nvSpPr>
          <p:cNvPr id="20" name="TextBox 20"/>
          <p:cNvSpPr txBox="1"/>
          <p:nvPr/>
        </p:nvSpPr>
        <p:spPr>
          <a:xfrm>
            <a:off x="1150848" y="4786230"/>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d.</a:t>
            </a:r>
          </a:p>
        </p:txBody>
      </p:sp>
      <p:sp>
        <p:nvSpPr>
          <p:cNvPr id="21" name="TextBox 21"/>
          <p:cNvSpPr txBox="1"/>
          <p:nvPr/>
        </p:nvSpPr>
        <p:spPr>
          <a:xfrm>
            <a:off x="1339110" y="4737331"/>
            <a:ext cx="5772505" cy="63627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ochronę osób pracujących/ wykonujących zlecenie/ wolontariat, przed dyskryminacją            i mobbingiem w miejscu pracy/zaangażowania, bez względu na charakter wykonywanej pracy/zaangażowania lub zakres wykonywanych czynności;</a:t>
            </a:r>
          </a:p>
        </p:txBody>
      </p:sp>
      <p:sp>
        <p:nvSpPr>
          <p:cNvPr id="22" name="TextBox 22"/>
          <p:cNvSpPr txBox="1"/>
          <p:nvPr/>
        </p:nvSpPr>
        <p:spPr>
          <a:xfrm>
            <a:off x="1150848" y="5536509"/>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e.</a:t>
            </a:r>
          </a:p>
        </p:txBody>
      </p:sp>
      <p:sp>
        <p:nvSpPr>
          <p:cNvPr id="23" name="TextBox 23"/>
          <p:cNvSpPr txBox="1"/>
          <p:nvPr/>
        </p:nvSpPr>
        <p:spPr>
          <a:xfrm>
            <a:off x="1150848" y="6064807"/>
            <a:ext cx="177052" cy="180975"/>
          </a:xfrm>
          <a:prstGeom prst="rect">
            <a:avLst/>
          </a:prstGeom>
        </p:spPr>
        <p:txBody>
          <a:bodyPr lIns="0" tIns="0" rIns="0" bIns="0" rtlCol="0" anchor="t">
            <a:spAutoFit/>
          </a:bodyPr>
          <a:lstStyle/>
          <a:p>
            <a:pPr algn="l">
              <a:lnSpc>
                <a:spcPts val="1320"/>
              </a:lnSpc>
              <a:spcBef>
                <a:spcPct val="0"/>
              </a:spcBef>
            </a:pPr>
            <a:r>
              <a:rPr lang="en-US" sz="1100" spc="-44">
                <a:solidFill>
                  <a:srgbClr val="000000"/>
                </a:solidFill>
                <a:latin typeface="Arimo"/>
              </a:rPr>
              <a:t>f.</a:t>
            </a:r>
          </a:p>
        </p:txBody>
      </p:sp>
      <p:sp>
        <p:nvSpPr>
          <p:cNvPr id="24" name="TextBox 24"/>
          <p:cNvSpPr txBox="1"/>
          <p:nvPr/>
        </p:nvSpPr>
        <p:spPr>
          <a:xfrm>
            <a:off x="1327900" y="6027327"/>
            <a:ext cx="5783715"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pomoc i wsparcie osób pracujących/ wykonujących zlecenie/ wolontariat, zgłaszających obawę naruszenia ich godności.</a:t>
            </a:r>
          </a:p>
        </p:txBody>
      </p:sp>
      <p:sp>
        <p:nvSpPr>
          <p:cNvPr id="25" name="TextBox 25"/>
          <p:cNvSpPr txBox="1"/>
          <p:nvPr/>
        </p:nvSpPr>
        <p:spPr>
          <a:xfrm>
            <a:off x="3591692" y="6692494"/>
            <a:ext cx="643757" cy="359073"/>
          </a:xfrm>
          <a:prstGeom prst="rect">
            <a:avLst/>
          </a:prstGeom>
        </p:spPr>
        <p:txBody>
          <a:bodyPr wrap="square" lIns="0" tIns="0" rIns="0" bIns="0" rtlCol="0" anchor="t">
            <a:spAutoFit/>
          </a:bodyPr>
          <a:lstStyle/>
          <a:p>
            <a:pPr algn="ctr">
              <a:lnSpc>
                <a:spcPts val="1439"/>
              </a:lnSpc>
              <a:spcBef>
                <a:spcPct val="0"/>
              </a:spcBef>
            </a:pPr>
            <a:r>
              <a:rPr lang="en-US" sz="1200" spc="-48">
                <a:solidFill>
                  <a:srgbClr val="000000"/>
                </a:solidFill>
                <a:latin typeface="Arimo Bold"/>
                <a:ea typeface="Arimo Bold"/>
              </a:rPr>
              <a:t>§ 2</a:t>
            </a:r>
          </a:p>
          <a:p>
            <a:pPr algn="ctr">
              <a:lnSpc>
                <a:spcPts val="1439"/>
              </a:lnSpc>
              <a:spcBef>
                <a:spcPct val="0"/>
              </a:spcBef>
            </a:pPr>
            <a:r>
              <a:rPr lang="en-US" sz="1200" spc="-48" err="1">
                <a:solidFill>
                  <a:srgbClr val="000000"/>
                </a:solidFill>
                <a:latin typeface="Arimo Bold"/>
              </a:rPr>
              <a:t>Definicje</a:t>
            </a:r>
            <a:endParaRPr lang="en-US" sz="1200" spc="-48">
              <a:solidFill>
                <a:srgbClr val="000000"/>
              </a:solidFill>
              <a:latin typeface="Arimo Bold"/>
            </a:endParaRPr>
          </a:p>
        </p:txBody>
      </p:sp>
      <p:sp>
        <p:nvSpPr>
          <p:cNvPr id="26" name="TextBox 26"/>
          <p:cNvSpPr txBox="1"/>
          <p:nvPr/>
        </p:nvSpPr>
        <p:spPr>
          <a:xfrm>
            <a:off x="1106511" y="7311940"/>
            <a:ext cx="5346978" cy="200025"/>
          </a:xfrm>
          <a:prstGeom prst="rect">
            <a:avLst/>
          </a:prstGeom>
        </p:spPr>
        <p:txBody>
          <a:bodyPr lIns="0" tIns="0" rIns="0" bIns="0" rtlCol="0" anchor="t">
            <a:spAutoFit/>
          </a:bodyPr>
          <a:lstStyle/>
          <a:p>
            <a:pPr algn="ctr">
              <a:lnSpc>
                <a:spcPts val="1439"/>
              </a:lnSpc>
              <a:spcBef>
                <a:spcPct val="0"/>
              </a:spcBef>
            </a:pPr>
            <a:r>
              <a:rPr lang="en-US" sz="1200" spc="-48">
                <a:solidFill>
                  <a:srgbClr val="000000"/>
                </a:solidFill>
                <a:latin typeface="Arimo Bold"/>
              </a:rPr>
              <a:t>Pojęciom używanym w niniejszej Procedurze nadaje się następujące znaczenie: </a:t>
            </a:r>
          </a:p>
        </p:txBody>
      </p:sp>
      <p:sp>
        <p:nvSpPr>
          <p:cNvPr id="27" name="TextBox 27"/>
          <p:cNvSpPr txBox="1"/>
          <p:nvPr/>
        </p:nvSpPr>
        <p:spPr>
          <a:xfrm>
            <a:off x="679033" y="7627248"/>
            <a:ext cx="6326103" cy="1828800"/>
          </a:xfrm>
          <a:prstGeom prst="rect">
            <a:avLst/>
          </a:prstGeom>
        </p:spPr>
        <p:txBody>
          <a:bodyPr lIns="0" tIns="0" rIns="0" bIns="0" rtlCol="0" anchor="t">
            <a:spAutoFit/>
          </a:bodyPr>
          <a:lstStyle/>
          <a:p>
            <a:pPr algn="just">
              <a:lnSpc>
                <a:spcPts val="1439"/>
              </a:lnSpc>
              <a:spcBef>
                <a:spcPct val="0"/>
              </a:spcBef>
            </a:pPr>
            <a:r>
              <a:rPr lang="en-US" sz="1200" spc="-48">
                <a:solidFill>
                  <a:srgbClr val="000000"/>
                </a:solidFill>
                <a:latin typeface="Arimo"/>
              </a:rPr>
              <a:t>1.</a:t>
            </a:r>
            <a:r>
              <a:rPr lang="en-US" sz="1200" spc="-48">
                <a:solidFill>
                  <a:srgbClr val="000000"/>
                </a:solidFill>
                <a:latin typeface="Arimo Bold"/>
              </a:rPr>
              <a:t> „Kodeks pracy” lub „KP” </a:t>
            </a:r>
            <a:r>
              <a:rPr lang="en-US" sz="1200" spc="-48">
                <a:solidFill>
                  <a:srgbClr val="000000"/>
                </a:solidFill>
                <a:latin typeface="Arimo"/>
              </a:rPr>
              <a:t>–</a:t>
            </a:r>
            <a:r>
              <a:rPr lang="en-US" sz="1200" spc="-48">
                <a:solidFill>
                  <a:srgbClr val="000000"/>
                </a:solidFill>
                <a:latin typeface="Arimo Bold"/>
              </a:rPr>
              <a:t> </a:t>
            </a:r>
            <a:r>
              <a:rPr lang="en-US" sz="1200" spc="-48">
                <a:solidFill>
                  <a:srgbClr val="000000"/>
                </a:solidFill>
                <a:latin typeface="Arimo"/>
              </a:rPr>
              <a:t>obowiązujący akt normatywny uchwalony 26 czerwca 1974 r. jako Kodeks pracy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2.</a:t>
            </a:r>
            <a:r>
              <a:rPr lang="en-US" sz="1200" spc="-48">
                <a:solidFill>
                  <a:srgbClr val="000000"/>
                </a:solidFill>
                <a:latin typeface="Arimo Bold"/>
              </a:rPr>
              <a:t> „Kodeks cywilny” </a:t>
            </a:r>
            <a:r>
              <a:rPr lang="en-US" sz="1200" spc="-48">
                <a:solidFill>
                  <a:srgbClr val="000000"/>
                </a:solidFill>
                <a:latin typeface="Arimo"/>
              </a:rPr>
              <a:t>– obowiązujący akt normatywny uchwalony 23 kwietnia 1964 r. jako Kodeks cywilny (z późniejszymi modyfikacjami);</a:t>
            </a:r>
          </a:p>
          <a:p>
            <a:pPr algn="just">
              <a:lnSpc>
                <a:spcPts val="1439"/>
              </a:lnSpc>
              <a:spcBef>
                <a:spcPct val="0"/>
              </a:spcBef>
            </a:pPr>
            <a:endParaRPr lang="en-US" sz="1200" spc="-48">
              <a:solidFill>
                <a:srgbClr val="000000"/>
              </a:solidFill>
              <a:latin typeface="Arimo"/>
            </a:endParaRPr>
          </a:p>
          <a:p>
            <a:pPr algn="just">
              <a:lnSpc>
                <a:spcPts val="1439"/>
              </a:lnSpc>
              <a:spcBef>
                <a:spcPct val="0"/>
              </a:spcBef>
            </a:pPr>
            <a:r>
              <a:rPr lang="en-US" sz="1200" spc="-48">
                <a:solidFill>
                  <a:srgbClr val="000000"/>
                </a:solidFill>
                <a:latin typeface="Arimo"/>
              </a:rPr>
              <a:t>3. </a:t>
            </a:r>
            <a:r>
              <a:rPr lang="en-US" sz="1200" spc="-48">
                <a:solidFill>
                  <a:srgbClr val="000000"/>
                </a:solidFill>
                <a:latin typeface="Arimo Bold"/>
              </a:rPr>
              <a:t>„Ustawa o działalności pożytku publicznego i o wolontariacie”</a:t>
            </a:r>
            <a:r>
              <a:rPr lang="en-US" sz="1200" spc="-48">
                <a:solidFill>
                  <a:srgbClr val="000000"/>
                </a:solidFill>
                <a:latin typeface="Arimo"/>
              </a:rPr>
              <a:t> Ustawa z dnia 24 kwietnia 2003 r., regulująca działalność pożytku publicznego, w tym organizacji pożytku publicznego, oraz sposób sprawowania nadzoru nad działalnością pożytku publicznego;</a:t>
            </a:r>
          </a:p>
          <a:p>
            <a:pPr algn="just">
              <a:lnSpc>
                <a:spcPts val="1439"/>
              </a:lnSpc>
              <a:spcBef>
                <a:spcPct val="0"/>
              </a:spcBef>
            </a:pPr>
            <a:endParaRPr lang="en-US" sz="1200" spc="-48">
              <a:solidFill>
                <a:srgbClr val="000000"/>
              </a:solidFill>
              <a:latin typeface="Arimo"/>
            </a:endParaRPr>
          </a:p>
        </p:txBody>
      </p:sp>
      <p:sp>
        <p:nvSpPr>
          <p:cNvPr id="28" name="TextBox 28"/>
          <p:cNvSpPr txBox="1"/>
          <p:nvPr/>
        </p:nvSpPr>
        <p:spPr>
          <a:xfrm>
            <a:off x="1339110" y="5505357"/>
            <a:ext cx="5772505" cy="426720"/>
          </a:xfrm>
          <a:prstGeom prst="rect">
            <a:avLst/>
          </a:prstGeom>
        </p:spPr>
        <p:txBody>
          <a:bodyPr lIns="0" tIns="0" rIns="0" bIns="0" rtlCol="0" anchor="t">
            <a:spAutoFit/>
          </a:bodyPr>
          <a:lstStyle/>
          <a:p>
            <a:pPr algn="just">
              <a:lnSpc>
                <a:spcPts val="1679"/>
              </a:lnSpc>
            </a:pPr>
            <a:r>
              <a:rPr lang="en-US" sz="1200">
                <a:solidFill>
                  <a:srgbClr val="000000"/>
                </a:solidFill>
                <a:latin typeface="Arimo"/>
              </a:rPr>
              <a:t>ograniczanie i eliminowanie konfliktów naruszających zasady współżycia społecznego oraz ich szkodliwych następstw;</a:t>
            </a:r>
          </a:p>
        </p:txBody>
      </p:sp>
      <p:sp>
        <p:nvSpPr>
          <p:cNvPr id="29" name="TextBox 29"/>
          <p:cNvSpPr txBox="1"/>
          <p:nvPr/>
        </p:nvSpPr>
        <p:spPr>
          <a:xfrm>
            <a:off x="594512" y="9523140"/>
            <a:ext cx="1392236" cy="141001"/>
          </a:xfrm>
          <a:prstGeom prst="rect">
            <a:avLst/>
          </a:prstGeom>
        </p:spPr>
        <p:txBody>
          <a:bodyPr lIns="0" tIns="0" rIns="0" bIns="0" rtlCol="0" anchor="t">
            <a:spAutoFit/>
          </a:bodyPr>
          <a:lstStyle/>
          <a:p>
            <a:pPr algn="just">
              <a:lnSpc>
                <a:spcPts val="1225"/>
              </a:lnSpc>
            </a:pPr>
            <a:r>
              <a:rPr lang="en-US" sz="875" err="1">
                <a:solidFill>
                  <a:srgbClr val="34414A"/>
                </a:solidFill>
                <a:latin typeface="Arimo"/>
              </a:rPr>
              <a:t>Nazwa</a:t>
            </a:r>
            <a:r>
              <a:rPr lang="en-US" sz="875">
                <a:solidFill>
                  <a:srgbClr val="34414A"/>
                </a:solidFill>
                <a:latin typeface="Arimo"/>
              </a:rPr>
              <a:t> </a:t>
            </a:r>
            <a:r>
              <a:rPr lang="en-US" sz="875" err="1">
                <a:solidFill>
                  <a:srgbClr val="34414A"/>
                </a:solidFill>
                <a:latin typeface="Arimo"/>
              </a:rPr>
              <a:t>Fundacji</a:t>
            </a:r>
            <a:endParaRPr lang="en-US" sz="875">
              <a:solidFill>
                <a:srgbClr val="34414A"/>
              </a:solidFill>
              <a:latin typeface="Arimo"/>
            </a:endParaRPr>
          </a:p>
        </p:txBody>
      </p:sp>
      <p:sp>
        <p:nvSpPr>
          <p:cNvPr id="30" name="TextBox 30"/>
          <p:cNvSpPr txBox="1"/>
          <p:nvPr/>
        </p:nvSpPr>
        <p:spPr>
          <a:xfrm>
            <a:off x="497422" y="9542190"/>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1" name="TextBox 31"/>
          <p:cNvSpPr txBox="1"/>
          <p:nvPr/>
        </p:nvSpPr>
        <p:spPr>
          <a:xfrm>
            <a:off x="7174082" y="9654659"/>
            <a:ext cx="95814"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99</a:t>
            </a:r>
          </a:p>
        </p:txBody>
      </p:sp>
      <p:sp>
        <p:nvSpPr>
          <p:cNvPr id="32" name="TextBox 32"/>
          <p:cNvSpPr txBox="1"/>
          <p:nvPr/>
        </p:nvSpPr>
        <p:spPr>
          <a:xfrm>
            <a:off x="3667731" y="1311606"/>
            <a:ext cx="47907"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a:t>
            </a:r>
          </a:p>
        </p:txBody>
      </p:sp>
      <p:sp>
        <p:nvSpPr>
          <p:cNvPr id="33" name="TextBox 33"/>
          <p:cNvSpPr txBox="1"/>
          <p:nvPr/>
        </p:nvSpPr>
        <p:spPr>
          <a:xfrm>
            <a:off x="676596" y="1341360"/>
            <a:ext cx="6497486" cy="1724639"/>
          </a:xfrm>
          <a:prstGeom prst="rect">
            <a:avLst/>
          </a:prstGeom>
        </p:spPr>
        <p:txBody>
          <a:bodyPr lIns="0" tIns="0" rIns="0" bIns="0" rtlCol="0" anchor="t">
            <a:spAutoFit/>
          </a:bodyPr>
          <a:lstStyle/>
          <a:p>
            <a:pPr algn="just">
              <a:lnSpc>
                <a:spcPts val="1679"/>
              </a:lnSpc>
            </a:pPr>
            <a:r>
              <a:rPr lang="en-US" sz="1200">
                <a:solidFill>
                  <a:srgbClr val="000000"/>
                </a:solidFill>
                <a:latin typeface="Arimo"/>
              </a:rPr>
              <a:t>6. </a:t>
            </a:r>
            <a:r>
              <a:rPr lang="en-US" sz="1200" err="1">
                <a:solidFill>
                  <a:srgbClr val="000000"/>
                </a:solidFill>
                <a:latin typeface="Arimo"/>
              </a:rPr>
              <a:t>Fundacja</a:t>
            </a:r>
            <a:r>
              <a:rPr lang="en-US" sz="1200">
                <a:solidFill>
                  <a:srgbClr val="000000"/>
                </a:solidFill>
                <a:latin typeface="Arimo"/>
              </a:rPr>
              <a:t> „..............................................” </a:t>
            </a:r>
            <a:r>
              <a:rPr lang="en-US" sz="1200" err="1">
                <a:solidFill>
                  <a:srgbClr val="000000"/>
                </a:solidFill>
                <a:latin typeface="Arimo"/>
              </a:rPr>
              <a:t>dzięki</a:t>
            </a:r>
            <a:r>
              <a:rPr lang="en-US" sz="1200">
                <a:solidFill>
                  <a:srgbClr val="000000"/>
                </a:solidFill>
                <a:latin typeface="Arimo"/>
              </a:rPr>
              <a:t> </a:t>
            </a:r>
            <a:r>
              <a:rPr lang="en-US" sz="1200" err="1">
                <a:solidFill>
                  <a:srgbClr val="000000"/>
                </a:solidFill>
                <a:latin typeface="Arimo"/>
              </a:rPr>
              <a:t>wdrożeniu</a:t>
            </a:r>
            <a:r>
              <a:rPr lang="en-US" sz="1200">
                <a:solidFill>
                  <a:srgbClr val="000000"/>
                </a:solidFill>
                <a:latin typeface="Arimo"/>
              </a:rPr>
              <a:t> </a:t>
            </a:r>
            <a:r>
              <a:rPr lang="en-US" sz="1200" err="1">
                <a:solidFill>
                  <a:srgbClr val="000000"/>
                </a:solidFill>
                <a:latin typeface="Arimo"/>
              </a:rPr>
              <a:t>Procedury</a:t>
            </a:r>
            <a:r>
              <a:rPr lang="en-US" sz="1200">
                <a:solidFill>
                  <a:srgbClr val="000000"/>
                </a:solidFill>
                <a:latin typeface="Arimo"/>
              </a:rPr>
              <a:t> </a:t>
            </a:r>
            <a:r>
              <a:rPr lang="en-US" sz="1200" err="1">
                <a:solidFill>
                  <a:srgbClr val="000000"/>
                </a:solidFill>
                <a:latin typeface="Arimo"/>
              </a:rPr>
              <a:t>potępia</a:t>
            </a:r>
            <a:r>
              <a:rPr lang="en-US" sz="1200">
                <a:solidFill>
                  <a:srgbClr val="000000"/>
                </a:solidFill>
                <a:latin typeface="Arimo"/>
              </a:rPr>
              <a:t> i </a:t>
            </a:r>
            <a:r>
              <a:rPr lang="en-US" sz="1200" err="1">
                <a:solidFill>
                  <a:srgbClr val="000000"/>
                </a:solidFill>
                <a:latin typeface="Arimo"/>
              </a:rPr>
              <a:t>uznaje</a:t>
            </a:r>
            <a:r>
              <a:rPr lang="en-US" sz="1200">
                <a:solidFill>
                  <a:srgbClr val="000000"/>
                </a:solidFill>
                <a:latin typeface="Arimo"/>
              </a:rPr>
              <a:t> za </a:t>
            </a:r>
            <a:r>
              <a:rPr lang="en-US" sz="1200" err="1">
                <a:solidFill>
                  <a:srgbClr val="000000"/>
                </a:solidFill>
                <a:latin typeface="Arimo"/>
              </a:rPr>
              <a:t>szkodliwe</a:t>
            </a:r>
            <a:r>
              <a:rPr lang="en-US" sz="1200">
                <a:solidFill>
                  <a:srgbClr val="000000"/>
                </a:solidFill>
                <a:latin typeface="Arimo"/>
              </a:rPr>
              <a:t> i </a:t>
            </a:r>
            <a:r>
              <a:rPr lang="en-US" sz="1200" err="1">
                <a:solidFill>
                  <a:srgbClr val="000000"/>
                </a:solidFill>
                <a:latin typeface="Arimo"/>
              </a:rPr>
              <a:t>niedopuszczalne</a:t>
            </a:r>
            <a:r>
              <a:rPr lang="en-US" sz="1200">
                <a:solidFill>
                  <a:srgbClr val="000000"/>
                </a:solidFill>
                <a:latin typeface="Arimo"/>
              </a:rPr>
              <a:t> </a:t>
            </a:r>
            <a:r>
              <a:rPr lang="en-US" sz="1200" err="1">
                <a:solidFill>
                  <a:srgbClr val="000000"/>
                </a:solidFill>
                <a:latin typeface="Arimo"/>
              </a:rPr>
              <a:t>działania</a:t>
            </a:r>
            <a:r>
              <a:rPr lang="en-US" sz="1200">
                <a:solidFill>
                  <a:srgbClr val="000000"/>
                </a:solidFill>
                <a:latin typeface="Arimo"/>
              </a:rPr>
              <a:t> </a:t>
            </a:r>
            <a:r>
              <a:rPr lang="en-US" sz="1200" err="1">
                <a:solidFill>
                  <a:srgbClr val="000000"/>
                </a:solidFill>
                <a:latin typeface="Arimo"/>
              </a:rPr>
              <a:t>mające</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i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naruszające</a:t>
            </a:r>
            <a:r>
              <a:rPr lang="en-US" sz="1200">
                <a:solidFill>
                  <a:srgbClr val="000000"/>
                </a:solidFill>
                <a:latin typeface="Arimo"/>
              </a:rPr>
              <a:t> </a:t>
            </a:r>
            <a:r>
              <a:rPr lang="en-US" sz="1200" err="1">
                <a:solidFill>
                  <a:srgbClr val="000000"/>
                </a:solidFill>
                <a:latin typeface="Arimo"/>
              </a:rPr>
              <a:t>godność</a:t>
            </a:r>
            <a:r>
              <a:rPr lang="en-US" sz="1200">
                <a:solidFill>
                  <a:srgbClr val="000000"/>
                </a:solidFill>
                <a:latin typeface="Arimo"/>
              </a:rPr>
              <a:t> </a:t>
            </a:r>
            <a:r>
              <a:rPr lang="en-US" sz="1200" err="1">
                <a:solidFill>
                  <a:srgbClr val="000000"/>
                </a:solidFill>
                <a:latin typeface="Arimo"/>
              </a:rPr>
              <a:t>pracownic</a:t>
            </a:r>
            <a:r>
              <a:rPr lang="en-US" sz="1200">
                <a:solidFill>
                  <a:srgbClr val="000000"/>
                </a:solidFill>
                <a:latin typeface="Arimo"/>
              </a:rPr>
              <a:t>/</a:t>
            </a:r>
            <a:r>
              <a:rPr lang="en-US" sz="1200" err="1">
                <a:solidFill>
                  <a:srgbClr val="000000"/>
                </a:solidFill>
                <a:latin typeface="Arimo"/>
              </a:rPr>
              <a:t>ków</a:t>
            </a:r>
            <a:r>
              <a:rPr lang="en-US" sz="1200">
                <a:solidFill>
                  <a:srgbClr val="000000"/>
                </a:solidFill>
                <a:latin typeface="Arimo"/>
              </a:rPr>
              <a:t>, </a:t>
            </a:r>
            <a:r>
              <a:rPr lang="en-US" sz="1200" err="1">
                <a:solidFill>
                  <a:srgbClr val="000000"/>
                </a:solidFill>
                <a:latin typeface="Arimo"/>
              </a:rPr>
              <a:t>zleceniobiorczyń</a:t>
            </a:r>
            <a:r>
              <a:rPr lang="en-US" sz="1200">
                <a:solidFill>
                  <a:srgbClr val="000000"/>
                </a:solidFill>
                <a:latin typeface="Arimo"/>
              </a:rPr>
              <a:t>/</a:t>
            </a:r>
            <a:r>
              <a:rPr lang="en-US" sz="1200" err="1">
                <a:solidFill>
                  <a:srgbClr val="000000"/>
                </a:solidFill>
                <a:latin typeface="Arimo"/>
              </a:rPr>
              <a:t>ców</a:t>
            </a:r>
            <a:r>
              <a:rPr lang="en-US" sz="1200">
                <a:solidFill>
                  <a:srgbClr val="000000"/>
                </a:solidFill>
                <a:latin typeface="Arimo"/>
              </a:rPr>
              <a:t> i </a:t>
            </a:r>
            <a:r>
              <a:rPr lang="en-US" sz="1200" err="1">
                <a:solidFill>
                  <a:srgbClr val="000000"/>
                </a:solidFill>
                <a:latin typeface="Arimo"/>
              </a:rPr>
              <a:t>wolontariuszek</a:t>
            </a:r>
            <a:r>
              <a:rPr lang="en-US" sz="1200">
                <a:solidFill>
                  <a:srgbClr val="000000"/>
                </a:solidFill>
                <a:latin typeface="Arimo"/>
              </a:rPr>
              <a:t>/y oraz </a:t>
            </a:r>
            <a:r>
              <a:rPr lang="en-US" sz="1200" err="1">
                <a:solidFill>
                  <a:srgbClr val="000000"/>
                </a:solidFill>
                <a:latin typeface="Arimo"/>
              </a:rPr>
              <a:t>wszelkie</a:t>
            </a:r>
            <a:r>
              <a:rPr lang="en-US" sz="1200">
                <a:solidFill>
                  <a:srgbClr val="000000"/>
                </a:solidFill>
                <a:latin typeface="Arimo"/>
              </a:rPr>
              <a:t> </a:t>
            </a:r>
            <a:r>
              <a:rPr lang="en-US" sz="1200" err="1">
                <a:solidFill>
                  <a:srgbClr val="000000"/>
                </a:solidFill>
                <a:latin typeface="Arimo"/>
              </a:rPr>
              <a:t>eskalowanie</a:t>
            </a:r>
            <a:r>
              <a:rPr lang="en-US" sz="1200">
                <a:solidFill>
                  <a:srgbClr val="000000"/>
                </a:solidFill>
                <a:latin typeface="Arimo"/>
              </a:rPr>
              <a:t> </a:t>
            </a:r>
            <a:r>
              <a:rPr lang="en-US" sz="1200" err="1">
                <a:solidFill>
                  <a:srgbClr val="000000"/>
                </a:solidFill>
                <a:latin typeface="Arimo"/>
              </a:rPr>
              <a:t>sytuacji</a:t>
            </a:r>
            <a:r>
              <a:rPr lang="en-US" sz="1200">
                <a:solidFill>
                  <a:srgbClr val="000000"/>
                </a:solidFill>
                <a:latin typeface="Arimo"/>
              </a:rPr>
              <a:t> </a:t>
            </a:r>
            <a:r>
              <a:rPr lang="en-US" sz="1200" err="1">
                <a:solidFill>
                  <a:srgbClr val="000000"/>
                </a:solidFill>
                <a:latin typeface="Arimo"/>
              </a:rPr>
              <a:t>konfliktowych</a:t>
            </a:r>
            <a:r>
              <a:rPr lang="en-US" sz="1200">
                <a:solidFill>
                  <a:srgbClr val="000000"/>
                </a:solidFill>
                <a:latin typeface="Arimo"/>
              </a:rPr>
              <a:t>, </a:t>
            </a:r>
            <a:r>
              <a:rPr lang="en-US" sz="1200" err="1">
                <a:solidFill>
                  <a:srgbClr val="000000"/>
                </a:solidFill>
                <a:latin typeface="Arimo"/>
              </a:rPr>
              <a:t>naruszających</a:t>
            </a:r>
            <a:r>
              <a:rPr lang="en-US" sz="1200">
                <a:solidFill>
                  <a:srgbClr val="000000"/>
                </a:solidFill>
                <a:latin typeface="Arimo"/>
              </a:rPr>
              <a:t> </a:t>
            </a:r>
            <a:r>
              <a:rPr lang="en-US" sz="1200" err="1">
                <a:solidFill>
                  <a:srgbClr val="000000"/>
                </a:solidFill>
                <a:latin typeface="Arimo"/>
              </a:rPr>
              <a:t>zasady</a:t>
            </a:r>
            <a:r>
              <a:rPr lang="en-US" sz="1200">
                <a:solidFill>
                  <a:srgbClr val="000000"/>
                </a:solidFill>
                <a:latin typeface="Arimo"/>
              </a:rPr>
              <a:t> </a:t>
            </a:r>
            <a:r>
              <a:rPr lang="en-US" sz="1200" err="1">
                <a:solidFill>
                  <a:srgbClr val="000000"/>
                </a:solidFill>
                <a:latin typeface="Arimo"/>
              </a:rPr>
              <a:t>współżycia</a:t>
            </a:r>
            <a:r>
              <a:rPr lang="en-US" sz="1200">
                <a:solidFill>
                  <a:srgbClr val="000000"/>
                </a:solidFill>
                <a:latin typeface="Arimo"/>
              </a:rPr>
              <a:t> </a:t>
            </a:r>
            <a:r>
              <a:rPr lang="en-US" sz="1200" err="1">
                <a:solidFill>
                  <a:srgbClr val="000000"/>
                </a:solidFill>
                <a:latin typeface="Arimo"/>
              </a:rPr>
              <a:t>społecznego</a:t>
            </a:r>
            <a:r>
              <a:rPr lang="en-US" sz="1200">
                <a:solidFill>
                  <a:srgbClr val="000000"/>
                </a:solidFill>
                <a:latin typeface="Arimo"/>
              </a:rPr>
              <a:t> w </a:t>
            </a:r>
            <a:r>
              <a:rPr lang="en-US" sz="1200" err="1">
                <a:solidFill>
                  <a:srgbClr val="000000"/>
                </a:solidFill>
                <a:latin typeface="Arimo"/>
              </a:rPr>
              <a:t>środowisku</a:t>
            </a:r>
            <a:r>
              <a:rPr lang="en-US" sz="1200">
                <a:solidFill>
                  <a:srgbClr val="000000"/>
                </a:solidFill>
                <a:latin typeface="Arimo"/>
              </a:rPr>
              <a:t> </a:t>
            </a:r>
            <a:r>
              <a:rPr lang="en-US" sz="1200" err="1">
                <a:solidFill>
                  <a:srgbClr val="000000"/>
                </a:solidFill>
                <a:latin typeface="Arimo"/>
              </a:rPr>
              <a:t>pracowniczym</a:t>
            </a:r>
            <a:r>
              <a:rPr lang="en-US" sz="1200">
                <a:solidFill>
                  <a:srgbClr val="000000"/>
                </a:solidFill>
                <a:latin typeface="Arimo"/>
              </a:rPr>
              <a:t> i </a:t>
            </a:r>
            <a:r>
              <a:rPr lang="en-US" sz="1200" err="1">
                <a:solidFill>
                  <a:srgbClr val="000000"/>
                </a:solidFill>
                <a:latin typeface="Arimo"/>
              </a:rPr>
              <a:t>osób</a:t>
            </a:r>
            <a:r>
              <a:rPr lang="en-US" sz="1200">
                <a:solidFill>
                  <a:srgbClr val="000000"/>
                </a:solidFill>
                <a:latin typeface="Arimo"/>
              </a:rPr>
              <a:t> </a:t>
            </a:r>
            <a:r>
              <a:rPr lang="en-US" sz="1200" err="1">
                <a:solidFill>
                  <a:srgbClr val="000000"/>
                </a:solidFill>
                <a:latin typeface="Arimo"/>
              </a:rPr>
              <a:t>realizujących</a:t>
            </a:r>
            <a:r>
              <a:rPr lang="en-US" sz="1200">
                <a:solidFill>
                  <a:srgbClr val="000000"/>
                </a:solidFill>
                <a:latin typeface="Arimo"/>
              </a:rPr>
              <a:t> </a:t>
            </a:r>
            <a:r>
              <a:rPr lang="en-US" sz="1200" err="1">
                <a:solidFill>
                  <a:srgbClr val="000000"/>
                </a:solidFill>
                <a:latin typeface="Arimo"/>
              </a:rPr>
              <a:t>zlecenia</a:t>
            </a:r>
            <a:r>
              <a:rPr lang="en-US" sz="1200">
                <a:solidFill>
                  <a:srgbClr val="000000"/>
                </a:solidFill>
                <a:latin typeface="Arimo"/>
              </a:rPr>
              <a:t> i </a:t>
            </a:r>
            <a:r>
              <a:rPr lang="en-US" sz="1200" err="1">
                <a:solidFill>
                  <a:srgbClr val="000000"/>
                </a:solidFill>
                <a:latin typeface="Arimo"/>
              </a:rPr>
              <a:t>wolontariat</a:t>
            </a:r>
            <a:r>
              <a:rPr lang="en-US" sz="1200">
                <a:solidFill>
                  <a:srgbClr val="000000"/>
                </a:solidFill>
                <a:latin typeface="Arimo"/>
              </a:rPr>
              <a:t>.</a:t>
            </a:r>
          </a:p>
          <a:p>
            <a:pPr algn="just">
              <a:lnSpc>
                <a:spcPts val="1679"/>
              </a:lnSpc>
            </a:pPr>
            <a:endParaRPr lang="en-US" sz="1200">
              <a:solidFill>
                <a:srgbClr val="000000"/>
              </a:solidFill>
              <a:latin typeface="Arimo"/>
            </a:endParaRPr>
          </a:p>
          <a:p>
            <a:pPr algn="just">
              <a:lnSpc>
                <a:spcPts val="1679"/>
              </a:lnSpc>
            </a:pPr>
            <a:r>
              <a:rPr lang="en-US" sz="1200">
                <a:solidFill>
                  <a:srgbClr val="000000"/>
                </a:solidFill>
                <a:latin typeface="Arimo"/>
              </a:rPr>
              <a:t>7. </a:t>
            </a:r>
            <a:r>
              <a:rPr lang="en-US" sz="1200" err="1">
                <a:solidFill>
                  <a:srgbClr val="000000"/>
                </a:solidFill>
                <a:latin typeface="Arimo"/>
              </a:rPr>
              <a:t>Wdrożenie</a:t>
            </a:r>
            <a:r>
              <a:rPr lang="en-US" sz="1200">
                <a:solidFill>
                  <a:srgbClr val="000000"/>
                </a:solidFill>
                <a:latin typeface="Arimo"/>
              </a:rPr>
              <a:t> </a:t>
            </a:r>
            <a:r>
              <a:rPr lang="en-US" sz="1200" err="1">
                <a:solidFill>
                  <a:srgbClr val="000000"/>
                </a:solidFill>
                <a:latin typeface="Arimo"/>
              </a:rPr>
              <a:t>Procedury</a:t>
            </a:r>
            <a:r>
              <a:rPr lang="en-US" sz="1200">
                <a:solidFill>
                  <a:srgbClr val="000000"/>
                </a:solidFill>
                <a:latin typeface="Arimo"/>
              </a:rPr>
              <a:t>, tym </a:t>
            </a:r>
            <a:r>
              <a:rPr lang="en-US" sz="1200" err="1">
                <a:solidFill>
                  <a:srgbClr val="000000"/>
                </a:solidFill>
                <a:latin typeface="Arimo"/>
              </a:rPr>
              <a:t>samym</a:t>
            </a:r>
            <a:r>
              <a:rPr lang="en-US" sz="1200">
                <a:solidFill>
                  <a:srgbClr val="000000"/>
                </a:solidFill>
                <a:latin typeface="Arimo"/>
              </a:rPr>
              <a:t> </a:t>
            </a:r>
            <a:r>
              <a:rPr lang="en-US" sz="1200" err="1">
                <a:solidFill>
                  <a:srgbClr val="000000"/>
                </a:solidFill>
                <a:latin typeface="Arimo"/>
              </a:rPr>
              <a:t>przeciwdziałanie</a:t>
            </a:r>
            <a:r>
              <a:rPr lang="en-US" sz="1200">
                <a:solidFill>
                  <a:srgbClr val="000000"/>
                </a:solidFill>
                <a:latin typeface="Arimo"/>
              </a:rPr>
              <a:t> </a:t>
            </a:r>
            <a:r>
              <a:rPr lang="en-US" sz="1200" err="1">
                <a:solidFill>
                  <a:srgbClr val="000000"/>
                </a:solidFill>
                <a:latin typeface="Arimo"/>
              </a:rPr>
              <a:t>wszelkim</a:t>
            </a:r>
            <a:r>
              <a:rPr lang="en-US" sz="1200">
                <a:solidFill>
                  <a:srgbClr val="000000"/>
                </a:solidFill>
                <a:latin typeface="Arimo"/>
              </a:rPr>
              <a:t> </a:t>
            </a:r>
            <a:r>
              <a:rPr lang="en-US" sz="1200" err="1">
                <a:solidFill>
                  <a:srgbClr val="000000"/>
                </a:solidFill>
                <a:latin typeface="Arimo"/>
              </a:rPr>
              <a:t>przejawom</a:t>
            </a:r>
            <a:r>
              <a:rPr lang="en-US" sz="1200">
                <a:solidFill>
                  <a:srgbClr val="000000"/>
                </a:solidFill>
                <a:latin typeface="Arimo"/>
              </a:rPr>
              <a:t> </a:t>
            </a:r>
            <a:r>
              <a:rPr lang="en-US" sz="1200" err="1">
                <a:solidFill>
                  <a:srgbClr val="000000"/>
                </a:solidFill>
                <a:latin typeface="Arimo"/>
              </a:rPr>
              <a:t>sytuacji</a:t>
            </a:r>
            <a:r>
              <a:rPr lang="en-US" sz="1200">
                <a:solidFill>
                  <a:srgbClr val="000000"/>
                </a:solidFill>
                <a:latin typeface="Arimo"/>
              </a:rPr>
              <a:t> </a:t>
            </a:r>
            <a:r>
              <a:rPr lang="en-US" sz="1200" err="1">
                <a:solidFill>
                  <a:srgbClr val="000000"/>
                </a:solidFill>
                <a:latin typeface="Arimo"/>
              </a:rPr>
              <a:t>noszących</a:t>
            </a:r>
            <a:r>
              <a:rPr lang="en-US" sz="1200">
                <a:solidFill>
                  <a:srgbClr val="000000"/>
                </a:solidFill>
                <a:latin typeface="Arimo"/>
              </a:rPr>
              <a:t> </a:t>
            </a:r>
            <a:r>
              <a:rPr lang="en-US" sz="1200" err="1">
                <a:solidFill>
                  <a:srgbClr val="000000"/>
                </a:solidFill>
                <a:latin typeface="Arimo"/>
              </a:rPr>
              <a:t>znamiona</a:t>
            </a:r>
            <a:r>
              <a:rPr lang="en-US" sz="1200">
                <a:solidFill>
                  <a:srgbClr val="000000"/>
                </a:solidFill>
                <a:latin typeface="Arimo"/>
              </a:rPr>
              <a:t> </a:t>
            </a:r>
            <a:r>
              <a:rPr lang="en-US" sz="1200" err="1">
                <a:solidFill>
                  <a:srgbClr val="000000"/>
                </a:solidFill>
                <a:latin typeface="Arimo"/>
              </a:rPr>
              <a:t>dyskryminacji</a:t>
            </a:r>
            <a:r>
              <a:rPr lang="en-US" sz="1200">
                <a:solidFill>
                  <a:srgbClr val="000000"/>
                </a:solidFill>
                <a:latin typeface="Arimo"/>
              </a:rPr>
              <a:t> </a:t>
            </a:r>
            <a:r>
              <a:rPr lang="en-US" sz="1200" err="1">
                <a:solidFill>
                  <a:srgbClr val="000000"/>
                </a:solidFill>
                <a:latin typeface="Arimo"/>
              </a:rPr>
              <a:t>lub</a:t>
            </a:r>
            <a:r>
              <a:rPr lang="en-US" sz="1200">
                <a:solidFill>
                  <a:srgbClr val="000000"/>
                </a:solidFill>
                <a:latin typeface="Arimo"/>
              </a:rPr>
              <a:t> </a:t>
            </a:r>
            <a:r>
              <a:rPr lang="en-US" sz="1200" err="1">
                <a:solidFill>
                  <a:srgbClr val="000000"/>
                </a:solidFill>
                <a:latin typeface="Arimo"/>
              </a:rPr>
              <a:t>mobbingu</a:t>
            </a:r>
            <a:r>
              <a:rPr lang="en-US" sz="1200">
                <a:solidFill>
                  <a:srgbClr val="000000"/>
                </a:solidFill>
                <a:latin typeface="Arimo"/>
              </a:rPr>
              <a:t> </a:t>
            </a:r>
            <a:r>
              <a:rPr lang="en-US" sz="1200" err="1">
                <a:solidFill>
                  <a:srgbClr val="000000"/>
                </a:solidFill>
                <a:latin typeface="Arimo"/>
              </a:rPr>
              <a:t>następuje</a:t>
            </a:r>
            <a:r>
              <a:rPr lang="en-US" sz="1200">
                <a:solidFill>
                  <a:srgbClr val="000000"/>
                </a:solidFill>
                <a:latin typeface="Arimo"/>
              </a:rPr>
              <a:t> m.in. </a:t>
            </a:r>
            <a:r>
              <a:rPr lang="en-US" sz="1200" err="1">
                <a:solidFill>
                  <a:srgbClr val="000000"/>
                </a:solidFill>
                <a:latin typeface="Arimo"/>
              </a:rPr>
              <a:t>poprzez</a:t>
            </a:r>
            <a:r>
              <a:rPr lang="en-US" sz="1200">
                <a:solidFill>
                  <a:srgbClr val="000000"/>
                </a:solidFill>
                <a:latin typeface="Arimo"/>
              </a:rPr>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7556500" cy="986913"/>
            <a:chOff x="0" y="0"/>
            <a:chExt cx="2805794" cy="353687"/>
          </a:xfrm>
        </p:grpSpPr>
        <p:sp>
          <p:nvSpPr>
            <p:cNvPr id="3" name="Freeform 3"/>
            <p:cNvSpPr/>
            <p:nvPr/>
          </p:nvSpPr>
          <p:spPr>
            <a:xfrm>
              <a:off x="0" y="0"/>
              <a:ext cx="2805793" cy="353687"/>
            </a:xfrm>
            <a:custGeom>
              <a:avLst/>
              <a:gdLst/>
              <a:ahLst/>
              <a:cxnLst/>
              <a:rect l="l" t="t" r="r" b="b"/>
              <a:pathLst>
                <a:path w="2805793" h="353687">
                  <a:moveTo>
                    <a:pt x="0" y="0"/>
                  </a:moveTo>
                  <a:lnTo>
                    <a:pt x="2805793" y="0"/>
                  </a:lnTo>
                  <a:lnTo>
                    <a:pt x="2805793" y="353687"/>
                  </a:lnTo>
                  <a:lnTo>
                    <a:pt x="0" y="353687"/>
                  </a:lnTo>
                  <a:close/>
                </a:path>
              </a:pathLst>
            </a:custGeom>
            <a:solidFill>
              <a:srgbClr val="FFFFFF"/>
            </a:solidFill>
          </p:spPr>
          <p:txBody>
            <a:bodyPr/>
            <a:lstStyle/>
            <a:p>
              <a:endParaRPr lang="pl-PL"/>
            </a:p>
          </p:txBody>
        </p:sp>
        <p:sp>
          <p:nvSpPr>
            <p:cNvPr id="4" name="TextBox 4"/>
            <p:cNvSpPr txBox="1"/>
            <p:nvPr/>
          </p:nvSpPr>
          <p:spPr>
            <a:xfrm>
              <a:off x="0" y="-28575"/>
              <a:ext cx="2805794" cy="382262"/>
            </a:xfrm>
            <a:prstGeom prst="rect">
              <a:avLst/>
            </a:prstGeom>
          </p:spPr>
          <p:txBody>
            <a:bodyPr lIns="50800" tIns="50800" rIns="50800" bIns="50800" rtlCol="0" anchor="ctr"/>
            <a:lstStyle/>
            <a:p>
              <a:pPr algn="ctr">
                <a:lnSpc>
                  <a:spcPts val="2100"/>
                </a:lnSpc>
              </a:pPr>
              <a:endParaRPr/>
            </a:p>
          </p:txBody>
        </p:sp>
      </p:grpSp>
      <p:sp>
        <p:nvSpPr>
          <p:cNvPr id="5" name="Freeform 5"/>
          <p:cNvSpPr/>
          <p:nvPr/>
        </p:nvSpPr>
        <p:spPr>
          <a:xfrm>
            <a:off x="1150848" y="76178"/>
            <a:ext cx="5541938" cy="834558"/>
          </a:xfrm>
          <a:custGeom>
            <a:avLst/>
            <a:gdLst/>
            <a:ahLst/>
            <a:cxnLst/>
            <a:rect l="l" t="t" r="r" b="b"/>
            <a:pathLst>
              <a:path w="5541938" h="834558">
                <a:moveTo>
                  <a:pt x="0" y="0"/>
                </a:moveTo>
                <a:lnTo>
                  <a:pt x="5541937" y="0"/>
                </a:lnTo>
                <a:lnTo>
                  <a:pt x="5541937" y="834557"/>
                </a:lnTo>
                <a:lnTo>
                  <a:pt x="0" y="834557"/>
                </a:lnTo>
                <a:lnTo>
                  <a:pt x="0" y="0"/>
                </a:lnTo>
                <a:close/>
              </a:path>
            </a:pathLst>
          </a:custGeom>
          <a:blipFill>
            <a:blip r:embed="rId2"/>
            <a:stretch>
              <a:fillRect/>
            </a:stretch>
          </a:blipFill>
        </p:spPr>
        <p:txBody>
          <a:bodyPr/>
          <a:lstStyle/>
          <a:p>
            <a:endParaRPr lang="pl-PL"/>
          </a:p>
        </p:txBody>
      </p:sp>
      <p:grpSp>
        <p:nvGrpSpPr>
          <p:cNvPr id="9" name="Group 9"/>
          <p:cNvGrpSpPr/>
          <p:nvPr/>
        </p:nvGrpSpPr>
        <p:grpSpPr>
          <a:xfrm>
            <a:off x="286371" y="1180728"/>
            <a:ext cx="7070330" cy="8699041"/>
            <a:chOff x="0" y="0"/>
            <a:chExt cx="41509658" cy="51071764"/>
          </a:xfrm>
        </p:grpSpPr>
        <p:sp>
          <p:nvSpPr>
            <p:cNvPr id="10" name="Freeform 10"/>
            <p:cNvSpPr/>
            <p:nvPr/>
          </p:nvSpPr>
          <p:spPr>
            <a:xfrm>
              <a:off x="0" y="0"/>
              <a:ext cx="41509659" cy="51071763"/>
            </a:xfrm>
            <a:custGeom>
              <a:avLst/>
              <a:gdLst/>
              <a:ahLst/>
              <a:cxnLst/>
              <a:rect l="l" t="t" r="r" b="b"/>
              <a:pathLst>
                <a:path w="41509659" h="51071763">
                  <a:moveTo>
                    <a:pt x="0" y="0"/>
                  </a:moveTo>
                  <a:lnTo>
                    <a:pt x="0" y="51071763"/>
                  </a:lnTo>
                  <a:lnTo>
                    <a:pt x="41509659" y="51071763"/>
                  </a:lnTo>
                  <a:lnTo>
                    <a:pt x="41509659" y="0"/>
                  </a:lnTo>
                  <a:lnTo>
                    <a:pt x="0" y="0"/>
                  </a:lnTo>
                  <a:close/>
                  <a:moveTo>
                    <a:pt x="41448698" y="51010806"/>
                  </a:moveTo>
                  <a:lnTo>
                    <a:pt x="59690" y="51010806"/>
                  </a:lnTo>
                  <a:lnTo>
                    <a:pt x="59690" y="59690"/>
                  </a:lnTo>
                  <a:lnTo>
                    <a:pt x="41448698" y="59690"/>
                  </a:lnTo>
                  <a:lnTo>
                    <a:pt x="41448698" y="51010806"/>
                  </a:lnTo>
                  <a:close/>
                </a:path>
              </a:pathLst>
            </a:custGeom>
            <a:solidFill>
              <a:srgbClr val="000000"/>
            </a:solidFill>
          </p:spPr>
          <p:txBody>
            <a:bodyPr/>
            <a:lstStyle/>
            <a:p>
              <a:endParaRPr lang="pl-PL"/>
            </a:p>
          </p:txBody>
        </p:sp>
      </p:grpSp>
      <p:grpSp>
        <p:nvGrpSpPr>
          <p:cNvPr id="11" name="Group 11"/>
          <p:cNvGrpSpPr/>
          <p:nvPr/>
        </p:nvGrpSpPr>
        <p:grpSpPr>
          <a:xfrm>
            <a:off x="3547507" y="9575435"/>
            <a:ext cx="464985" cy="464985"/>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83B1B7"/>
            </a:solidFill>
          </p:spPr>
          <p:txBody>
            <a:bodyPr/>
            <a:lstStyle/>
            <a:p>
              <a:endParaRPr lang="pl-PL"/>
            </a:p>
          </p:txBody>
        </p:sp>
      </p:grpSp>
      <p:sp>
        <p:nvSpPr>
          <p:cNvPr id="13" name="TextBox 13"/>
          <p:cNvSpPr txBox="1"/>
          <p:nvPr/>
        </p:nvSpPr>
        <p:spPr>
          <a:xfrm>
            <a:off x="286371" y="10064059"/>
            <a:ext cx="6987259" cy="409575"/>
          </a:xfrm>
          <a:prstGeom prst="rect">
            <a:avLst/>
          </a:prstGeom>
        </p:spPr>
        <p:txBody>
          <a:bodyPr lIns="0" tIns="0" rIns="0" bIns="0" rtlCol="0" anchor="t">
            <a:spAutoFit/>
          </a:bodyPr>
          <a:lstStyle/>
          <a:p>
            <a:pPr algn="just">
              <a:lnSpc>
                <a:spcPts val="1080"/>
              </a:lnSpc>
              <a:spcBef>
                <a:spcPct val="0"/>
              </a:spcBef>
            </a:pPr>
            <a:r>
              <a:rPr lang="en-US" sz="900" spc="-36">
                <a:solidFill>
                  <a:srgbClr val="34414A"/>
                </a:solidFill>
                <a:latin typeface="Arimo Bold"/>
              </a:rPr>
              <a:t>Wzory Procedur przeciwdziałania zjawiskom niepożądanym w miejscu zatrudnienia/ zlecenia/zaangażowania wraz załącznikami opracowano w ramach projektu „Działasz – Szanujesz – Nie mobbingujesz!”   realizowanego z dotacji  programu Aktywni Obywatele – Fundusz Krajowy finansowanego przez Islandię, Liechtenstein i Norwegię w ramach Funduszy EOG.</a:t>
            </a:r>
          </a:p>
        </p:txBody>
      </p:sp>
      <p:sp>
        <p:nvSpPr>
          <p:cNvPr id="14" name="TextBox 14"/>
          <p:cNvSpPr txBox="1"/>
          <p:nvPr/>
        </p:nvSpPr>
        <p:spPr>
          <a:xfrm>
            <a:off x="577793" y="1463752"/>
            <a:ext cx="6487486" cy="8343900"/>
          </a:xfrm>
          <a:prstGeom prst="rect">
            <a:avLst/>
          </a:prstGeom>
        </p:spPr>
        <p:txBody>
          <a:bodyPr lIns="0" tIns="0" rIns="0" bIns="0" rtlCol="0" anchor="t">
            <a:spAutoFit/>
          </a:bodyPr>
          <a:lstStyle/>
          <a:p>
            <a:pPr algn="just">
              <a:lnSpc>
                <a:spcPts val="1439"/>
              </a:lnSpc>
            </a:pPr>
            <a:r>
              <a:rPr lang="en-US" sz="1200" spc="-48" dirty="0">
                <a:solidFill>
                  <a:srgbClr val="000000"/>
                </a:solidFill>
                <a:latin typeface="Arimo"/>
              </a:rPr>
              <a:t>4. </a:t>
            </a:r>
            <a:r>
              <a:rPr lang="en-US" sz="1200" spc="-48" dirty="0">
                <a:solidFill>
                  <a:srgbClr val="000000"/>
                </a:solidFill>
                <a:latin typeface="Arimo Bold"/>
              </a:rPr>
              <a:t>„</a:t>
            </a:r>
            <a:r>
              <a:rPr lang="en-US" sz="1200" spc="-48" dirty="0" err="1">
                <a:solidFill>
                  <a:srgbClr val="000000"/>
                </a:solidFill>
                <a:latin typeface="Arimo Bold"/>
              </a:rPr>
              <a:t>Ochrona</a:t>
            </a:r>
            <a:r>
              <a:rPr lang="en-US" sz="1200" spc="-48" dirty="0">
                <a:solidFill>
                  <a:srgbClr val="000000"/>
                </a:solidFill>
                <a:latin typeface="Arimo Bold"/>
              </a:rPr>
              <a:t> </a:t>
            </a:r>
            <a:r>
              <a:rPr lang="en-US" sz="1200" spc="-48" dirty="0" err="1">
                <a:solidFill>
                  <a:srgbClr val="000000"/>
                </a:solidFill>
                <a:latin typeface="Arimo Bold"/>
              </a:rPr>
              <a:t>dóbr</a:t>
            </a:r>
            <a:r>
              <a:rPr lang="en-US" sz="1200" spc="-48" dirty="0">
                <a:solidFill>
                  <a:srgbClr val="000000"/>
                </a:solidFill>
                <a:latin typeface="Arimo Bold"/>
              </a:rPr>
              <a:t> </a:t>
            </a:r>
            <a:r>
              <a:rPr lang="en-US" sz="1200" spc="-48" dirty="0" err="1">
                <a:solidFill>
                  <a:srgbClr val="000000"/>
                </a:solidFill>
                <a:latin typeface="Arimo Bold"/>
              </a:rPr>
              <a:t>osobistych</a:t>
            </a:r>
            <a:r>
              <a:rPr lang="en-US" sz="1200" spc="-48" dirty="0">
                <a:solidFill>
                  <a:srgbClr val="000000"/>
                </a:solidFill>
                <a:latin typeface="Arimo Bold"/>
              </a:rPr>
              <a:t>” </a:t>
            </a:r>
            <a:r>
              <a:rPr lang="en-US" sz="1200" spc="-48" dirty="0">
                <a:solidFill>
                  <a:srgbClr val="000000"/>
                </a:solidFill>
                <a:latin typeface="Arimo"/>
              </a:rPr>
              <a:t>– </a:t>
            </a:r>
            <a:r>
              <a:rPr lang="en-US" sz="1200" spc="-48" dirty="0" err="1">
                <a:solidFill>
                  <a:srgbClr val="000000"/>
                </a:solidFill>
                <a:latin typeface="Arimo"/>
              </a:rPr>
              <a:t>ochrona</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niemajątkowych</a:t>
            </a:r>
            <a:r>
              <a:rPr lang="en-US" sz="1200" spc="-48" dirty="0">
                <a:solidFill>
                  <a:srgbClr val="000000"/>
                </a:solidFill>
                <a:latin typeface="Arimo"/>
              </a:rPr>
              <a:t> </a:t>
            </a:r>
            <a:r>
              <a:rPr lang="en-US" sz="1200" spc="-48" dirty="0" err="1">
                <a:solidFill>
                  <a:srgbClr val="000000"/>
                </a:solidFill>
                <a:latin typeface="Arimo"/>
              </a:rPr>
              <a:t>przysługująca</a:t>
            </a:r>
            <a:r>
              <a:rPr lang="en-US" sz="1200" spc="-48" dirty="0">
                <a:solidFill>
                  <a:srgbClr val="000000"/>
                </a:solidFill>
                <a:latin typeface="Arimo"/>
              </a:rPr>
              <a:t> </a:t>
            </a:r>
            <a:r>
              <a:rPr lang="en-US" sz="1200" spc="-48" dirty="0" err="1">
                <a:solidFill>
                  <a:srgbClr val="000000"/>
                </a:solidFill>
                <a:latin typeface="Arimo"/>
              </a:rPr>
              <a:t>każdej</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fizycznej</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osobie</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związana</a:t>
            </a:r>
            <a:r>
              <a:rPr lang="en-US" sz="1200" spc="-48" dirty="0">
                <a:solidFill>
                  <a:srgbClr val="000000"/>
                </a:solidFill>
                <a:latin typeface="Arimo"/>
              </a:rPr>
              <a:t> z ich </a:t>
            </a:r>
            <a:r>
              <a:rPr lang="en-US" sz="1200" spc="-48" dirty="0" err="1">
                <a:solidFill>
                  <a:srgbClr val="000000"/>
                </a:solidFill>
                <a:latin typeface="Arimo"/>
              </a:rPr>
              <a:t>indywidualnym</a:t>
            </a:r>
            <a:r>
              <a:rPr lang="en-US" sz="1200" spc="-48" dirty="0">
                <a:solidFill>
                  <a:srgbClr val="000000"/>
                </a:solidFill>
                <a:latin typeface="Arimo"/>
              </a:rPr>
              <a:t> </a:t>
            </a:r>
            <a:r>
              <a:rPr lang="en-US" sz="1200" spc="-48" dirty="0" err="1">
                <a:solidFill>
                  <a:srgbClr val="000000"/>
                </a:solidFill>
                <a:latin typeface="Arimo"/>
              </a:rPr>
              <a:t>istnieniem</a:t>
            </a:r>
            <a:r>
              <a:rPr lang="en-US" sz="1200" spc="-48" dirty="0">
                <a:solidFill>
                  <a:srgbClr val="000000"/>
                </a:solidFill>
                <a:latin typeface="Arimo"/>
              </a:rPr>
              <a:t>. </a:t>
            </a:r>
            <a:r>
              <a:rPr lang="en-US" sz="1200" spc="-48" dirty="0" err="1">
                <a:solidFill>
                  <a:srgbClr val="000000"/>
                </a:solidFill>
                <a:latin typeface="Arimo"/>
              </a:rPr>
              <a:t>Kodeks</a:t>
            </a:r>
            <a:r>
              <a:rPr lang="en-US" sz="1200" spc="-48" dirty="0">
                <a:solidFill>
                  <a:srgbClr val="000000"/>
                </a:solidFill>
                <a:latin typeface="Arimo"/>
              </a:rPr>
              <a:t> </a:t>
            </a:r>
            <a:r>
              <a:rPr lang="en-US" sz="1200" spc="-48" dirty="0" err="1">
                <a:solidFill>
                  <a:srgbClr val="000000"/>
                </a:solidFill>
                <a:latin typeface="Arimo"/>
              </a:rPr>
              <a:t>cywilny</a:t>
            </a:r>
            <a:r>
              <a:rPr lang="en-US" sz="1200" spc="-48" dirty="0">
                <a:solidFill>
                  <a:srgbClr val="000000"/>
                </a:solidFill>
                <a:latin typeface="Arimo"/>
              </a:rPr>
              <a:t> </a:t>
            </a:r>
            <a:r>
              <a:rPr lang="en-US" sz="1200" spc="-48" dirty="0" err="1">
                <a:solidFill>
                  <a:srgbClr val="000000"/>
                </a:solidFill>
                <a:latin typeface="Arimo"/>
              </a:rPr>
              <a:t>wskazuje</a:t>
            </a:r>
            <a:r>
              <a:rPr lang="en-US" sz="1200" spc="-48" dirty="0">
                <a:solidFill>
                  <a:srgbClr val="000000"/>
                </a:solidFill>
                <a:latin typeface="Arimo"/>
              </a:rPr>
              <a:t> w art. 23 </a:t>
            </a:r>
            <a:r>
              <a:rPr lang="en-US" sz="1200" spc="-48" dirty="0" err="1">
                <a:solidFill>
                  <a:srgbClr val="000000"/>
                </a:solidFill>
                <a:latin typeface="Arimo"/>
              </a:rPr>
              <a:t>przykładowe</a:t>
            </a:r>
            <a:r>
              <a:rPr lang="en-US" sz="1200" spc="-48" dirty="0">
                <a:solidFill>
                  <a:srgbClr val="000000"/>
                </a:solidFill>
                <a:latin typeface="Arimo"/>
              </a:rPr>
              <a:t> </a:t>
            </a:r>
            <a:r>
              <a:rPr lang="en-US" sz="1200" spc="-48" dirty="0" err="1">
                <a:solidFill>
                  <a:srgbClr val="000000"/>
                </a:solidFill>
                <a:latin typeface="Arimo"/>
              </a:rPr>
              <a:t>rodzaje</a:t>
            </a:r>
            <a:r>
              <a:rPr lang="en-US" sz="1200" spc="-48" dirty="0">
                <a:solidFill>
                  <a:srgbClr val="000000"/>
                </a:solidFill>
                <a:latin typeface="Arimo"/>
              </a:rPr>
              <a:t> </a:t>
            </a:r>
            <a:r>
              <a:rPr lang="en-US" sz="1200" spc="-48" dirty="0" err="1">
                <a:solidFill>
                  <a:srgbClr val="000000"/>
                </a:solidFill>
                <a:latin typeface="Arimo"/>
              </a:rPr>
              <a:t>dóbr</a:t>
            </a:r>
            <a:r>
              <a:rPr lang="en-US" sz="1200" spc="-48" dirty="0">
                <a:solidFill>
                  <a:srgbClr val="000000"/>
                </a:solidFill>
                <a:latin typeface="Arimo"/>
              </a:rPr>
              <a:t> </a:t>
            </a:r>
            <a:r>
              <a:rPr lang="en-US" sz="1200" spc="-48" dirty="0" err="1">
                <a:solidFill>
                  <a:srgbClr val="000000"/>
                </a:solidFill>
                <a:latin typeface="Arimo"/>
              </a:rPr>
              <a:t>objętych</a:t>
            </a:r>
            <a:r>
              <a:rPr lang="en-US" sz="1200" spc="-48" dirty="0">
                <a:solidFill>
                  <a:srgbClr val="000000"/>
                </a:solidFill>
                <a:latin typeface="Arimo"/>
              </a:rPr>
              <a:t> </a:t>
            </a:r>
            <a:r>
              <a:rPr lang="en-US" sz="1200" spc="-48" dirty="0" err="1">
                <a:solidFill>
                  <a:srgbClr val="000000"/>
                </a:solidFill>
                <a:latin typeface="Arimo"/>
              </a:rPr>
              <a:t>ochroną</a:t>
            </a:r>
            <a:r>
              <a:rPr lang="en-US" sz="1200" spc="-48" dirty="0">
                <a:solidFill>
                  <a:srgbClr val="000000"/>
                </a:solidFill>
                <a:latin typeface="Arimo"/>
              </a:rPr>
              <a:t>, są </a:t>
            </a:r>
            <a:r>
              <a:rPr lang="en-US" sz="1200" spc="-48" dirty="0" err="1">
                <a:solidFill>
                  <a:srgbClr val="000000"/>
                </a:solidFill>
                <a:latin typeface="Arimo"/>
              </a:rPr>
              <a:t>nimi</a:t>
            </a:r>
            <a:r>
              <a:rPr lang="en-US" sz="1200" spc="-48" dirty="0">
                <a:solidFill>
                  <a:srgbClr val="000000"/>
                </a:solidFill>
                <a:latin typeface="Arimo"/>
              </a:rPr>
              <a:t> np. </a:t>
            </a:r>
            <a:r>
              <a:rPr lang="en-US" sz="1200" spc="-48" dirty="0" err="1">
                <a:solidFill>
                  <a:srgbClr val="000000"/>
                </a:solidFill>
                <a:latin typeface="Arimo"/>
              </a:rPr>
              <a:t>wolność</a:t>
            </a:r>
            <a:r>
              <a:rPr lang="en-US" sz="1200" spc="-48" dirty="0">
                <a:solidFill>
                  <a:srgbClr val="000000"/>
                </a:solidFill>
                <a:latin typeface="Arimo"/>
              </a:rPr>
              <a:t>, </a:t>
            </a:r>
            <a:r>
              <a:rPr lang="en-US" sz="1200" spc="-48" dirty="0" err="1">
                <a:solidFill>
                  <a:srgbClr val="000000"/>
                </a:solidFill>
                <a:latin typeface="Arimo"/>
              </a:rPr>
              <a:t>nazwisko</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pseudonim</a:t>
            </a:r>
            <a:r>
              <a:rPr lang="en-US" sz="1200" spc="-48" dirty="0">
                <a:solidFill>
                  <a:srgbClr val="000000"/>
                </a:solidFill>
                <a:latin typeface="Arimo"/>
              </a:rPr>
              <a:t>, </a:t>
            </a:r>
            <a:r>
              <a:rPr lang="en-US" sz="1200" spc="-48" dirty="0" err="1">
                <a:solidFill>
                  <a:srgbClr val="000000"/>
                </a:solidFill>
                <a:latin typeface="Arimo"/>
              </a:rPr>
              <a:t>wizerunek</a:t>
            </a:r>
            <a:r>
              <a:rPr lang="en-US" sz="1200" spc="-48" dirty="0">
                <a:solidFill>
                  <a:srgbClr val="000000"/>
                </a:solidFill>
                <a:latin typeface="Arimo"/>
              </a:rPr>
              <a:t>. Dobra </a:t>
            </a:r>
            <a:r>
              <a:rPr lang="en-US" sz="1200" spc="-48" dirty="0" err="1">
                <a:solidFill>
                  <a:srgbClr val="000000"/>
                </a:solidFill>
                <a:latin typeface="Arimo"/>
              </a:rPr>
              <a:t>osobiste</a:t>
            </a:r>
            <a:r>
              <a:rPr lang="en-US" sz="1200" spc="-48" dirty="0">
                <a:solidFill>
                  <a:srgbClr val="000000"/>
                </a:solidFill>
                <a:latin typeface="Arimo"/>
              </a:rPr>
              <a:t> </a:t>
            </a:r>
            <a:r>
              <a:rPr lang="en-US" sz="1200" spc="-48" dirty="0" err="1">
                <a:solidFill>
                  <a:srgbClr val="000000"/>
                </a:solidFill>
                <a:latin typeface="Arimo"/>
              </a:rPr>
              <a:t>odnoszą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uznanych</a:t>
            </a:r>
            <a:r>
              <a:rPr lang="en-US" sz="1200" spc="-48" dirty="0">
                <a:solidFill>
                  <a:srgbClr val="000000"/>
                </a:solidFill>
                <a:latin typeface="Arimo"/>
              </a:rPr>
              <a:t> </a:t>
            </a:r>
            <a:r>
              <a:rPr lang="en-US" sz="1200" spc="-48" dirty="0" err="1">
                <a:solidFill>
                  <a:srgbClr val="000000"/>
                </a:solidFill>
                <a:latin typeface="Arimo"/>
              </a:rPr>
              <a:t>przez</a:t>
            </a:r>
            <a:r>
              <a:rPr lang="en-US" sz="1200" spc="-48" dirty="0">
                <a:solidFill>
                  <a:srgbClr val="000000"/>
                </a:solidFill>
                <a:latin typeface="Arimo"/>
              </a:rPr>
              <a:t> </a:t>
            </a:r>
            <a:r>
              <a:rPr lang="en-US" sz="1200" spc="-48" dirty="0" err="1">
                <a:solidFill>
                  <a:srgbClr val="000000"/>
                </a:solidFill>
                <a:latin typeface="Arimo"/>
              </a:rPr>
              <a:t>społeczeństwo</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system prawny </a:t>
            </a:r>
            <a:r>
              <a:rPr lang="en-US" sz="1200" spc="-48" dirty="0" err="1">
                <a:solidFill>
                  <a:srgbClr val="000000"/>
                </a:solidFill>
                <a:latin typeface="Arimo"/>
              </a:rPr>
              <a:t>wartości</a:t>
            </a:r>
            <a:r>
              <a:rPr lang="en-US" sz="1200" spc="-48" dirty="0">
                <a:solidFill>
                  <a:srgbClr val="000000"/>
                </a:solidFill>
                <a:latin typeface="Arimo"/>
              </a:rPr>
              <a:t> </a:t>
            </a:r>
            <a:r>
              <a:rPr lang="en-US" sz="1200" spc="-48" dirty="0" err="1">
                <a:solidFill>
                  <a:srgbClr val="000000"/>
                </a:solidFill>
                <a:latin typeface="Arimo"/>
              </a:rPr>
              <a:t>obejmujących</a:t>
            </a:r>
            <a:r>
              <a:rPr lang="en-US" sz="1200" spc="-48" dirty="0">
                <a:solidFill>
                  <a:srgbClr val="000000"/>
                </a:solidFill>
                <a:latin typeface="Arimo"/>
              </a:rPr>
              <a:t> </a:t>
            </a:r>
            <a:r>
              <a:rPr lang="en-US" sz="1200" spc="-48" dirty="0" err="1">
                <a:solidFill>
                  <a:srgbClr val="000000"/>
                </a:solidFill>
                <a:latin typeface="Arimo"/>
              </a:rPr>
              <a:t>psychiczną</a:t>
            </a:r>
            <a:r>
              <a:rPr lang="en-US" sz="1200" spc="-48" dirty="0">
                <a:solidFill>
                  <a:srgbClr val="000000"/>
                </a:solidFill>
                <a:latin typeface="Arimo"/>
              </a:rPr>
              <a:t> i </a:t>
            </a:r>
            <a:r>
              <a:rPr lang="en-US" sz="1200" spc="-48" dirty="0" err="1">
                <a:solidFill>
                  <a:srgbClr val="000000"/>
                </a:solidFill>
                <a:latin typeface="Arimo"/>
              </a:rPr>
              <a:t>fizyczną</a:t>
            </a:r>
            <a:r>
              <a:rPr lang="en-US" sz="1200" spc="-48" dirty="0">
                <a:solidFill>
                  <a:srgbClr val="000000"/>
                </a:solidFill>
                <a:latin typeface="Arimo"/>
              </a:rPr>
              <a:t> </a:t>
            </a:r>
            <a:r>
              <a:rPr lang="en-US" sz="1200" spc="-48" dirty="0" err="1">
                <a:solidFill>
                  <a:srgbClr val="000000"/>
                </a:solidFill>
                <a:latin typeface="Arimo"/>
              </a:rPr>
              <a:t>integralność</a:t>
            </a:r>
            <a:r>
              <a:rPr lang="en-US" sz="1200" spc="-48" dirty="0">
                <a:solidFill>
                  <a:srgbClr val="000000"/>
                </a:solidFill>
                <a:latin typeface="Arimo"/>
              </a:rPr>
              <a:t> </a:t>
            </a:r>
            <a:r>
              <a:rPr lang="en-US" sz="1200" spc="-48" dirty="0" err="1">
                <a:solidFill>
                  <a:srgbClr val="000000"/>
                </a:solidFill>
                <a:latin typeface="Arimo"/>
              </a:rPr>
              <a:t>człowieka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prawnej</a:t>
            </a:r>
            <a:r>
              <a:rPr lang="en-US" sz="1200" spc="-48" dirty="0">
                <a:solidFill>
                  <a:srgbClr val="000000"/>
                </a:solidFill>
                <a:latin typeface="Arimo"/>
              </a:rPr>
              <a:t>), </a:t>
            </a:r>
            <a:r>
              <a:rPr lang="en-US" sz="1200" spc="-48" dirty="0" err="1">
                <a:solidFill>
                  <a:srgbClr val="000000"/>
                </a:solidFill>
                <a:latin typeface="Arimo"/>
              </a:rPr>
              <a:t>jego</a:t>
            </a:r>
            <a:r>
              <a:rPr lang="en-US" sz="1200" spc="-48" dirty="0">
                <a:solidFill>
                  <a:srgbClr val="000000"/>
                </a:solidFill>
                <a:latin typeface="Arimo"/>
              </a:rPr>
              <a:t> </a:t>
            </a:r>
            <a:r>
              <a:rPr lang="en-US" sz="1200" spc="-48" dirty="0" err="1">
                <a:solidFill>
                  <a:srgbClr val="000000"/>
                </a:solidFill>
                <a:latin typeface="Arimo"/>
              </a:rPr>
              <a:t>indywidualność</a:t>
            </a:r>
            <a:r>
              <a:rPr lang="en-US" sz="1200" spc="-48" dirty="0">
                <a:solidFill>
                  <a:srgbClr val="000000"/>
                </a:solidFill>
                <a:latin typeface="Arimo"/>
              </a:rPr>
              <a:t>, </a:t>
            </a:r>
            <a:r>
              <a:rPr lang="en-US" sz="1200" spc="-48" dirty="0" err="1">
                <a:solidFill>
                  <a:srgbClr val="000000"/>
                </a:solidFill>
                <a:latin typeface="Arimo"/>
              </a:rPr>
              <a:t>godność</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pozycję</a:t>
            </a:r>
            <a:r>
              <a:rPr lang="en-US" sz="1200" spc="-48" dirty="0">
                <a:solidFill>
                  <a:srgbClr val="000000"/>
                </a:solidFill>
                <a:latin typeface="Arimo"/>
              </a:rPr>
              <a:t> w </a:t>
            </a:r>
            <a:r>
              <a:rPr lang="en-US" sz="1200" spc="-48" dirty="0" err="1">
                <a:solidFill>
                  <a:srgbClr val="000000"/>
                </a:solidFill>
                <a:latin typeface="Arimo"/>
              </a:rPr>
              <a:t>społeczeństwie</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5. </a:t>
            </a:r>
            <a:r>
              <a:rPr lang="en-US" sz="1200" spc="-48" dirty="0">
                <a:solidFill>
                  <a:srgbClr val="000000"/>
                </a:solidFill>
                <a:latin typeface="Arimo Bold"/>
              </a:rPr>
              <a:t>„</a:t>
            </a:r>
            <a:r>
              <a:rPr lang="en-US" sz="1200" spc="-48" dirty="0" err="1">
                <a:solidFill>
                  <a:srgbClr val="000000"/>
                </a:solidFill>
                <a:latin typeface="Arimo Bold"/>
              </a:rPr>
              <a:t>Nierówne</a:t>
            </a:r>
            <a:r>
              <a:rPr lang="en-US" sz="1200" spc="-48" dirty="0">
                <a:solidFill>
                  <a:srgbClr val="000000"/>
                </a:solidFill>
                <a:latin typeface="Arimo Bold"/>
              </a:rPr>
              <a:t> </a:t>
            </a:r>
            <a:r>
              <a:rPr lang="en-US" sz="1200" spc="-48" dirty="0" err="1">
                <a:solidFill>
                  <a:srgbClr val="000000"/>
                </a:solidFill>
                <a:latin typeface="Arimo Bold"/>
              </a:rPr>
              <a:t>traktowanie</a:t>
            </a:r>
            <a:r>
              <a:rPr lang="en-US" sz="1200" spc="-48" dirty="0">
                <a:solidFill>
                  <a:srgbClr val="000000"/>
                </a:solidFill>
                <a:latin typeface="Arimo Bold"/>
              </a:rPr>
              <a:t>”</a:t>
            </a:r>
            <a:r>
              <a:rPr lang="en-US" sz="1200" spc="-48" dirty="0">
                <a:solidFill>
                  <a:srgbClr val="000000"/>
                </a:solidFill>
                <a:latin typeface="Arimo"/>
              </a:rPr>
              <a:t> – </a:t>
            </a:r>
            <a:r>
              <a:rPr lang="en-US" sz="1200" spc="-48" dirty="0" err="1">
                <a:solidFill>
                  <a:srgbClr val="000000"/>
                </a:solidFill>
                <a:latin typeface="Arimo"/>
              </a:rPr>
              <a:t>działanie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obiektywnymi</a:t>
            </a:r>
            <a:r>
              <a:rPr lang="en-US" sz="1200" spc="-48" dirty="0">
                <a:solidFill>
                  <a:srgbClr val="000000"/>
                </a:solidFill>
                <a:latin typeface="Arimo"/>
              </a:rPr>
              <a:t> </a:t>
            </a:r>
            <a:r>
              <a:rPr lang="en-US" sz="1200" spc="-48" dirty="0" err="1">
                <a:solidFill>
                  <a:srgbClr val="000000"/>
                </a:solidFill>
                <a:latin typeface="Arimo"/>
              </a:rPr>
              <a:t>przyczynami</a:t>
            </a:r>
            <a:r>
              <a:rPr lang="en-US" sz="1200" spc="-48" dirty="0">
                <a:solidFill>
                  <a:srgbClr val="000000"/>
                </a:solidFill>
                <a:latin typeface="Arimo"/>
              </a:rPr>
              <a:t>, </a:t>
            </a:r>
            <a:r>
              <a:rPr lang="en-US" sz="1200" spc="-48" dirty="0" err="1">
                <a:solidFill>
                  <a:srgbClr val="000000"/>
                </a:solidFill>
                <a:latin typeface="Arimo"/>
              </a:rPr>
              <a:t>polegające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nierównym</a:t>
            </a:r>
            <a:r>
              <a:rPr lang="en-US" sz="1200" spc="-48" dirty="0">
                <a:solidFill>
                  <a:srgbClr val="000000"/>
                </a:solidFill>
                <a:latin typeface="Arimo"/>
              </a:rPr>
              <a:t> </a:t>
            </a:r>
            <a:r>
              <a:rPr lang="en-US" sz="1200" spc="-48" dirty="0" err="1">
                <a:solidFill>
                  <a:srgbClr val="000000"/>
                </a:solidFill>
                <a:latin typeface="Arimo"/>
              </a:rPr>
              <a:t>traktowaniu</a:t>
            </a:r>
            <a:r>
              <a:rPr lang="en-US" sz="1200" spc="-48" dirty="0">
                <a:solidFill>
                  <a:srgbClr val="000000"/>
                </a:solidFill>
                <a:latin typeface="Arimo"/>
              </a:rPr>
              <a:t> </a:t>
            </a:r>
            <a:r>
              <a:rPr lang="en-US" sz="1200" spc="-48" dirty="0" err="1">
                <a:solidFill>
                  <a:srgbClr val="000000"/>
                </a:solidFill>
                <a:latin typeface="Arimo"/>
              </a:rPr>
              <a:t>pracownicy</a:t>
            </a:r>
            <a:r>
              <a:rPr lang="en-US" sz="1200" spc="-48" dirty="0">
                <a:solidFill>
                  <a:srgbClr val="000000"/>
                </a:solidFill>
                <a:latin typeface="Arimo"/>
              </a:rPr>
              <a:t>/ka w </a:t>
            </a:r>
            <a:r>
              <a:rPr lang="en-US" sz="1200" spc="-48" dirty="0" err="1">
                <a:solidFill>
                  <a:srgbClr val="000000"/>
                </a:solidFill>
                <a:latin typeface="Arimo"/>
              </a:rPr>
              <a:t>zakresie</a:t>
            </a:r>
            <a:r>
              <a:rPr lang="en-US" sz="1200" spc="-48" dirty="0">
                <a:solidFill>
                  <a:srgbClr val="000000"/>
                </a:solidFill>
                <a:latin typeface="Arimo"/>
              </a:rPr>
              <a:t>: </a:t>
            </a:r>
            <a:r>
              <a:rPr lang="en-US" sz="1200" spc="-48" dirty="0" err="1">
                <a:solidFill>
                  <a:srgbClr val="000000"/>
                </a:solidFill>
                <a:latin typeface="Arimo"/>
              </a:rPr>
              <a:t>nawiązania</a:t>
            </a:r>
            <a:r>
              <a:rPr lang="en-US" sz="1200" spc="-48" dirty="0">
                <a:solidFill>
                  <a:srgbClr val="000000"/>
                </a:solidFill>
                <a:latin typeface="Arimo"/>
              </a:rPr>
              <a:t> i </a:t>
            </a:r>
            <a:r>
              <a:rPr lang="en-US" sz="1200" spc="-48" dirty="0" err="1">
                <a:solidFill>
                  <a:srgbClr val="000000"/>
                </a:solidFill>
                <a:latin typeface="Arimo"/>
              </a:rPr>
              <a:t>rozwiązania</a:t>
            </a:r>
            <a:r>
              <a:rPr lang="en-US" sz="1200" spc="-48" dirty="0">
                <a:solidFill>
                  <a:srgbClr val="000000"/>
                </a:solidFill>
                <a:latin typeface="Arimo"/>
              </a:rPr>
              <a:t> </a:t>
            </a:r>
            <a:r>
              <a:rPr lang="en-US" sz="1200" spc="-48" dirty="0" err="1">
                <a:solidFill>
                  <a:srgbClr val="000000"/>
                </a:solidFill>
                <a:latin typeface="Arimo"/>
              </a:rPr>
              <a:t>stosunku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r>
              <a:rPr lang="en-US" sz="1200" spc="-48" dirty="0" err="1">
                <a:solidFill>
                  <a:srgbClr val="000000"/>
                </a:solidFill>
                <a:latin typeface="Arimo"/>
              </a:rPr>
              <a:t>warunków</a:t>
            </a:r>
            <a:r>
              <a:rPr lang="en-US" sz="1200" spc="-48" dirty="0">
                <a:solidFill>
                  <a:srgbClr val="000000"/>
                </a:solidFill>
                <a:latin typeface="Arimo"/>
              </a:rPr>
              <a:t> </a:t>
            </a:r>
            <a:r>
              <a:rPr lang="en-US" sz="1200" spc="-48" dirty="0" err="1">
                <a:solidFill>
                  <a:srgbClr val="000000"/>
                </a:solidFill>
                <a:latin typeface="Arimo"/>
              </a:rPr>
              <a:t>zatrudnienia</a:t>
            </a:r>
            <a:r>
              <a:rPr lang="en-US" sz="1200" spc="-48" dirty="0">
                <a:solidFill>
                  <a:srgbClr val="000000"/>
                </a:solidFill>
                <a:latin typeface="Arimo"/>
              </a:rPr>
              <a:t>, </a:t>
            </a:r>
            <a:r>
              <a:rPr lang="en-US" sz="1200" spc="-48" dirty="0" err="1">
                <a:solidFill>
                  <a:srgbClr val="000000"/>
                </a:solidFill>
                <a:latin typeface="Arimo"/>
              </a:rPr>
              <a:t>awansowania</a:t>
            </a:r>
            <a:r>
              <a:rPr lang="en-US" sz="1200" spc="-48" dirty="0">
                <a:solidFill>
                  <a:srgbClr val="000000"/>
                </a:solidFill>
                <a:latin typeface="Arimo"/>
              </a:rPr>
              <a:t> </a:t>
            </a:r>
            <a:r>
              <a:rPr lang="en-US" sz="1200" spc="-48" dirty="0" err="1">
                <a:solidFill>
                  <a:srgbClr val="000000"/>
                </a:solidFill>
                <a:latin typeface="Arimo"/>
              </a:rPr>
              <a:t>oraz</a:t>
            </a:r>
            <a:r>
              <a:rPr lang="en-US" sz="1200" spc="-48" dirty="0">
                <a:solidFill>
                  <a:srgbClr val="000000"/>
                </a:solidFill>
                <a:latin typeface="Arimo"/>
              </a:rPr>
              <a:t> </a:t>
            </a:r>
            <a:r>
              <a:rPr lang="en-US" sz="1200" spc="-48" dirty="0" err="1">
                <a:solidFill>
                  <a:srgbClr val="000000"/>
                </a:solidFill>
                <a:latin typeface="Arimo"/>
              </a:rPr>
              <a:t>dostępu</a:t>
            </a:r>
            <a:r>
              <a:rPr lang="en-US" sz="1200" spc="-48" dirty="0">
                <a:solidFill>
                  <a:srgbClr val="000000"/>
                </a:solidFill>
                <a:latin typeface="Arimo"/>
              </a:rPr>
              <a:t> do </a:t>
            </a:r>
            <a:r>
              <a:rPr lang="en-US" sz="1200" spc="-48" dirty="0" err="1">
                <a:solidFill>
                  <a:srgbClr val="000000"/>
                </a:solidFill>
                <a:latin typeface="Arimo"/>
              </a:rPr>
              <a:t>szkolenia</a:t>
            </a:r>
            <a:r>
              <a:rPr lang="en-US" sz="1200" spc="-48" dirty="0">
                <a:solidFill>
                  <a:srgbClr val="000000"/>
                </a:solidFill>
                <a:latin typeface="Arimo"/>
              </a:rPr>
              <a:t> w </a:t>
            </a:r>
            <a:r>
              <a:rPr lang="en-US" sz="1200" spc="-48" dirty="0" err="1">
                <a:solidFill>
                  <a:srgbClr val="000000"/>
                </a:solidFill>
                <a:latin typeface="Arimo"/>
              </a:rPr>
              <a:t>celu</a:t>
            </a:r>
            <a:r>
              <a:rPr lang="en-US" sz="1200" spc="-48" dirty="0">
                <a:solidFill>
                  <a:srgbClr val="000000"/>
                </a:solidFill>
                <a:latin typeface="Arimo"/>
              </a:rPr>
              <a:t> </a:t>
            </a:r>
            <a:r>
              <a:rPr lang="en-US" sz="1200" spc="-48" dirty="0" err="1">
                <a:solidFill>
                  <a:srgbClr val="000000"/>
                </a:solidFill>
                <a:latin typeface="Arimo"/>
              </a:rPr>
              <a:t>podnoszenia</a:t>
            </a:r>
            <a:r>
              <a:rPr lang="en-US" sz="1200" spc="-48" dirty="0">
                <a:solidFill>
                  <a:srgbClr val="000000"/>
                </a:solidFill>
                <a:latin typeface="Arimo"/>
              </a:rPr>
              <a:t> </a:t>
            </a:r>
            <a:r>
              <a:rPr lang="en-US" sz="1200" spc="-48" dirty="0" err="1">
                <a:solidFill>
                  <a:srgbClr val="000000"/>
                </a:solidFill>
                <a:latin typeface="Arimo"/>
              </a:rPr>
              <a:t>kwalifikacji</a:t>
            </a:r>
            <a:r>
              <a:rPr lang="en-US" sz="1200" spc="-48" dirty="0">
                <a:solidFill>
                  <a:srgbClr val="000000"/>
                </a:solidFill>
                <a:latin typeface="Arimo"/>
              </a:rPr>
              <a:t> </a:t>
            </a:r>
            <a:r>
              <a:rPr lang="en-US" sz="1200" spc="-48" dirty="0" err="1">
                <a:solidFill>
                  <a:srgbClr val="000000"/>
                </a:solidFill>
                <a:latin typeface="Arimo"/>
              </a:rPr>
              <a:t>zawodowych</a:t>
            </a:r>
            <a:r>
              <a:rPr lang="en-US" sz="1200" spc="-48" dirty="0">
                <a:solidFill>
                  <a:srgbClr val="000000"/>
                </a:solidFill>
                <a:latin typeface="Arimo"/>
              </a:rPr>
              <a:t>. </a:t>
            </a:r>
            <a:r>
              <a:rPr lang="en-US" sz="1200" spc="-48" dirty="0" err="1">
                <a:solidFill>
                  <a:srgbClr val="000000"/>
                </a:solidFill>
                <a:latin typeface="Arimo"/>
              </a:rPr>
              <a:t>Szczególnym</a:t>
            </a:r>
            <a:r>
              <a:rPr lang="en-US" sz="1200" spc="-48" dirty="0">
                <a:solidFill>
                  <a:srgbClr val="000000"/>
                </a:solidFill>
                <a:latin typeface="Arimo"/>
              </a:rPr>
              <a:t> </a:t>
            </a:r>
            <a:r>
              <a:rPr lang="en-US" sz="1200" spc="-48" dirty="0" err="1">
                <a:solidFill>
                  <a:srgbClr val="000000"/>
                </a:solidFill>
                <a:latin typeface="Arimo"/>
              </a:rPr>
              <a:t>przypadkiem</a:t>
            </a:r>
            <a:r>
              <a:rPr lang="en-US" sz="1200" spc="-48" dirty="0">
                <a:solidFill>
                  <a:srgbClr val="000000"/>
                </a:solidFill>
                <a:latin typeface="Arimo"/>
              </a:rPr>
              <a:t> </a:t>
            </a:r>
            <a:r>
              <a:rPr lang="en-US" sz="1200" spc="-48" dirty="0" err="1">
                <a:solidFill>
                  <a:srgbClr val="000000"/>
                </a:solidFill>
                <a:latin typeface="Arimo"/>
              </a:rPr>
              <a:t>nierównego</a:t>
            </a:r>
            <a:r>
              <a:rPr lang="en-US" sz="1200" spc="-48" dirty="0">
                <a:solidFill>
                  <a:srgbClr val="000000"/>
                </a:solidFill>
                <a:latin typeface="Arimo"/>
              </a:rPr>
              <a:t> </a:t>
            </a:r>
            <a:r>
              <a:rPr lang="en-US" sz="1200" spc="-48" dirty="0" err="1">
                <a:solidFill>
                  <a:srgbClr val="000000"/>
                </a:solidFill>
                <a:latin typeface="Arimo"/>
              </a:rPr>
              <a:t>traktowania</a:t>
            </a:r>
            <a:r>
              <a:rPr lang="en-US" sz="1200" spc="-48" dirty="0">
                <a:solidFill>
                  <a:srgbClr val="000000"/>
                </a:solidFill>
                <a:latin typeface="Arimo"/>
              </a:rPr>
              <a:t> jest </a:t>
            </a:r>
            <a:r>
              <a:rPr lang="en-US" sz="1200" spc="-48" dirty="0" err="1">
                <a:solidFill>
                  <a:srgbClr val="000000"/>
                </a:solidFill>
                <a:latin typeface="Arimo Bold"/>
              </a:rPr>
              <a:t>dyskryminacja</a:t>
            </a:r>
            <a:r>
              <a:rPr lang="en-US" sz="1200" spc="-48" dirty="0">
                <a:solidFill>
                  <a:srgbClr val="000000"/>
                </a:solidFill>
                <a:latin typeface="Arimo"/>
              </a:rPr>
              <a:t> </a:t>
            </a:r>
            <a:r>
              <a:rPr lang="en-US" sz="1200" spc="-48" dirty="0" err="1">
                <a:solidFill>
                  <a:srgbClr val="000000"/>
                </a:solidFill>
                <a:latin typeface="Arimo"/>
              </a:rPr>
              <a:t>czyli</a:t>
            </a:r>
            <a:r>
              <a:rPr lang="en-US" sz="1200" spc="-48" dirty="0">
                <a:solidFill>
                  <a:srgbClr val="000000"/>
                </a:solidFill>
                <a:latin typeface="Arimo"/>
              </a:rPr>
              <a:t> </a:t>
            </a:r>
            <a:r>
              <a:rPr lang="en-US" sz="1200" spc="-48" dirty="0" err="1">
                <a:solidFill>
                  <a:srgbClr val="000000"/>
                </a:solidFill>
                <a:latin typeface="Arimo"/>
              </a:rPr>
              <a:t>nierówne</a:t>
            </a:r>
            <a:r>
              <a:rPr lang="en-US" sz="1200" spc="-48" dirty="0">
                <a:solidFill>
                  <a:srgbClr val="000000"/>
                </a:solidFill>
                <a:latin typeface="Arimo"/>
              </a:rPr>
              <a:t> </a:t>
            </a:r>
            <a:r>
              <a:rPr lang="en-US" sz="1200" spc="-48" dirty="0" err="1">
                <a:solidFill>
                  <a:srgbClr val="000000"/>
                </a:solidFill>
                <a:latin typeface="Arimo"/>
              </a:rPr>
              <a:t>traktowanie</a:t>
            </a:r>
            <a:r>
              <a:rPr lang="en-US" sz="1200" spc="-48" dirty="0">
                <a:solidFill>
                  <a:srgbClr val="000000"/>
                </a:solidFill>
                <a:latin typeface="Arimo"/>
              </a:rPr>
              <a:t> z </a:t>
            </a:r>
            <a:r>
              <a:rPr lang="en-US" sz="1200" spc="-48" dirty="0" err="1">
                <a:solidFill>
                  <a:srgbClr val="000000"/>
                </a:solidFill>
                <a:latin typeface="Arimo"/>
              </a:rPr>
              <a:t>uwagi</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nieuzasadnione</a:t>
            </a:r>
            <a:r>
              <a:rPr lang="en-US" sz="1200" spc="-48" dirty="0">
                <a:solidFill>
                  <a:srgbClr val="000000"/>
                </a:solidFill>
                <a:latin typeface="Arimo"/>
              </a:rPr>
              <a:t> </a:t>
            </a:r>
            <a:r>
              <a:rPr lang="en-US" sz="1200" spc="-48" dirty="0" err="1">
                <a:solidFill>
                  <a:srgbClr val="000000"/>
                </a:solidFill>
                <a:latin typeface="Arimo"/>
              </a:rPr>
              <a:t>kryterium</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ze </a:t>
            </a:r>
            <a:r>
              <a:rPr lang="en-US" sz="1200" spc="-48" dirty="0" err="1">
                <a:solidFill>
                  <a:srgbClr val="000000"/>
                </a:solidFill>
                <a:latin typeface="Arimo"/>
              </a:rPr>
              <a:t>względu</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płeć</a:t>
            </a:r>
            <a:r>
              <a:rPr lang="en-US" sz="1200" spc="-48" dirty="0">
                <a:solidFill>
                  <a:srgbClr val="000000"/>
                </a:solidFill>
                <a:latin typeface="Arimo"/>
              </a:rPr>
              <a:t>, </a:t>
            </a:r>
            <a:r>
              <a:rPr lang="en-US" sz="1200" spc="-48" dirty="0" err="1">
                <a:solidFill>
                  <a:srgbClr val="000000"/>
                </a:solidFill>
                <a:latin typeface="Arimo"/>
              </a:rPr>
              <a:t>wiek</a:t>
            </a:r>
            <a:r>
              <a:rPr lang="en-US" sz="1200" spc="-48" dirty="0">
                <a:solidFill>
                  <a:srgbClr val="000000"/>
                </a:solidFill>
                <a:latin typeface="Arimo"/>
              </a:rPr>
              <a:t>, </a:t>
            </a:r>
            <a:r>
              <a:rPr lang="en-US" sz="1200" spc="-48" dirty="0" err="1">
                <a:solidFill>
                  <a:srgbClr val="000000"/>
                </a:solidFill>
                <a:latin typeface="Arimo"/>
              </a:rPr>
              <a:t>niepełnosprawność</a:t>
            </a:r>
            <a:r>
              <a:rPr lang="en-US" sz="1200" spc="-48" dirty="0">
                <a:solidFill>
                  <a:srgbClr val="000000"/>
                </a:solidFill>
                <a:latin typeface="Arimo"/>
              </a:rPr>
              <a:t>, </a:t>
            </a:r>
            <a:r>
              <a:rPr lang="en-US" sz="1200" spc="-48" dirty="0" err="1">
                <a:solidFill>
                  <a:srgbClr val="000000"/>
                </a:solidFill>
                <a:latin typeface="Arimo"/>
              </a:rPr>
              <a:t>rasę</a:t>
            </a:r>
            <a:r>
              <a:rPr lang="en-US" sz="1200" spc="-48" dirty="0">
                <a:solidFill>
                  <a:srgbClr val="000000"/>
                </a:solidFill>
                <a:latin typeface="Arimo"/>
              </a:rPr>
              <a:t>, </a:t>
            </a:r>
            <a:r>
              <a:rPr lang="en-US" sz="1200" spc="-48" dirty="0" err="1">
                <a:solidFill>
                  <a:srgbClr val="000000"/>
                </a:solidFill>
                <a:latin typeface="Arimo"/>
              </a:rPr>
              <a:t>religię</a:t>
            </a:r>
            <a:r>
              <a:rPr lang="en-US" sz="1200" spc="-48" dirty="0">
                <a:solidFill>
                  <a:srgbClr val="000000"/>
                </a:solidFill>
                <a:latin typeface="Arimo"/>
              </a:rPr>
              <a:t>, </a:t>
            </a:r>
            <a:r>
              <a:rPr lang="en-US" sz="1200" spc="-48" dirty="0" err="1">
                <a:solidFill>
                  <a:srgbClr val="000000"/>
                </a:solidFill>
                <a:latin typeface="Arimo"/>
              </a:rPr>
              <a:t>narodowość</a:t>
            </a:r>
            <a:r>
              <a:rPr lang="en-US" sz="1200" spc="-48" dirty="0">
                <a:solidFill>
                  <a:srgbClr val="000000"/>
                </a:solidFill>
                <a:latin typeface="Arimo"/>
              </a:rPr>
              <a:t>, </a:t>
            </a:r>
            <a:r>
              <a:rPr lang="en-US" sz="1200" spc="-48" dirty="0" err="1">
                <a:solidFill>
                  <a:srgbClr val="000000"/>
                </a:solidFill>
                <a:latin typeface="Arimo"/>
              </a:rPr>
              <a:t>przekonania</a:t>
            </a:r>
            <a:r>
              <a:rPr lang="en-US" sz="1200" spc="-48" dirty="0">
                <a:solidFill>
                  <a:srgbClr val="000000"/>
                </a:solidFill>
                <a:latin typeface="Arimo"/>
              </a:rPr>
              <a:t> </a:t>
            </a:r>
            <a:r>
              <a:rPr lang="en-US" sz="1200" spc="-48" dirty="0" err="1">
                <a:solidFill>
                  <a:srgbClr val="000000"/>
                </a:solidFill>
                <a:latin typeface="Arimo"/>
              </a:rPr>
              <a:t>polityczne</a:t>
            </a:r>
            <a:r>
              <a:rPr lang="en-US" sz="1200" spc="-48" dirty="0">
                <a:solidFill>
                  <a:srgbClr val="000000"/>
                </a:solidFill>
                <a:latin typeface="Arimo"/>
              </a:rPr>
              <a:t>, </a:t>
            </a:r>
            <a:r>
              <a:rPr lang="en-US" sz="1200" spc="-48" dirty="0" err="1">
                <a:solidFill>
                  <a:srgbClr val="000000"/>
                </a:solidFill>
                <a:latin typeface="Arimo"/>
              </a:rPr>
              <a:t>przynależność</a:t>
            </a:r>
            <a:r>
              <a:rPr lang="en-US" sz="1200" spc="-48" dirty="0">
                <a:solidFill>
                  <a:srgbClr val="000000"/>
                </a:solidFill>
                <a:latin typeface="Arimo"/>
              </a:rPr>
              <a:t> </a:t>
            </a:r>
            <a:r>
              <a:rPr lang="en-US" sz="1200" spc="-48" dirty="0" err="1">
                <a:solidFill>
                  <a:srgbClr val="000000"/>
                </a:solidFill>
                <a:latin typeface="Arimo"/>
              </a:rPr>
              <a:t>związkową</a:t>
            </a:r>
            <a:r>
              <a:rPr lang="en-US" sz="1200" spc="-48" dirty="0">
                <a:solidFill>
                  <a:srgbClr val="000000"/>
                </a:solidFill>
                <a:latin typeface="Arimo"/>
              </a:rPr>
              <a:t>, </a:t>
            </a:r>
            <a:r>
              <a:rPr lang="en-US" sz="1200" spc="-48" dirty="0" err="1">
                <a:solidFill>
                  <a:srgbClr val="000000"/>
                </a:solidFill>
                <a:latin typeface="Arimo"/>
              </a:rPr>
              <a:t>pochodzenie</a:t>
            </a:r>
            <a:r>
              <a:rPr lang="en-US" sz="1200" spc="-48" dirty="0">
                <a:solidFill>
                  <a:srgbClr val="000000"/>
                </a:solidFill>
                <a:latin typeface="Arimo"/>
              </a:rPr>
              <a:t> </a:t>
            </a:r>
            <a:r>
              <a:rPr lang="en-US" sz="1200" spc="-48" dirty="0" err="1">
                <a:solidFill>
                  <a:srgbClr val="000000"/>
                </a:solidFill>
                <a:latin typeface="Arimo"/>
              </a:rPr>
              <a:t>etniczne</a:t>
            </a:r>
            <a:r>
              <a:rPr lang="en-US" sz="1200" spc="-48" dirty="0">
                <a:solidFill>
                  <a:srgbClr val="000000"/>
                </a:solidFill>
                <a:latin typeface="Arimo"/>
              </a:rPr>
              <a:t>, </a:t>
            </a:r>
            <a:r>
              <a:rPr lang="en-US" sz="1200" spc="-48" dirty="0" err="1">
                <a:solidFill>
                  <a:srgbClr val="000000"/>
                </a:solidFill>
                <a:latin typeface="Arimo"/>
              </a:rPr>
              <a:t>wyznanie</a:t>
            </a:r>
            <a:r>
              <a:rPr lang="en-US" sz="1200" spc="-48" dirty="0">
                <a:solidFill>
                  <a:srgbClr val="000000"/>
                </a:solidFill>
                <a:latin typeface="Arimo"/>
              </a:rPr>
              <a:t>, </a:t>
            </a:r>
            <a:r>
              <a:rPr lang="en-US" sz="1200" spc="-48" dirty="0" err="1">
                <a:solidFill>
                  <a:srgbClr val="000000"/>
                </a:solidFill>
                <a:latin typeface="Arimo"/>
              </a:rPr>
              <a:t>orientację</a:t>
            </a:r>
            <a:r>
              <a:rPr lang="en-US" sz="1200" spc="-48" dirty="0">
                <a:solidFill>
                  <a:srgbClr val="000000"/>
                </a:solidFill>
                <a:latin typeface="Arimo"/>
              </a:rPr>
              <a:t> </a:t>
            </a:r>
            <a:r>
              <a:rPr lang="en-US" sz="1200" spc="-48" dirty="0" err="1">
                <a:solidFill>
                  <a:srgbClr val="000000"/>
                </a:solidFill>
                <a:latin typeface="Arimo"/>
              </a:rPr>
              <a:t>seksualną</a:t>
            </a:r>
            <a:r>
              <a:rPr lang="en-US" sz="1200" spc="-48" dirty="0">
                <a:solidFill>
                  <a:srgbClr val="000000"/>
                </a:solidFill>
                <a:latin typeface="Arimo"/>
              </a:rPr>
              <a:t>, </a:t>
            </a:r>
            <a:r>
              <a:rPr lang="en-US" sz="1200" spc="-48" dirty="0" err="1">
                <a:solidFill>
                  <a:srgbClr val="000000"/>
                </a:solidFill>
                <a:latin typeface="Arimo"/>
              </a:rPr>
              <a:t>zatrudnienie</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czas</a:t>
            </a:r>
            <a:r>
              <a:rPr lang="en-US" sz="1200" spc="-48" dirty="0">
                <a:solidFill>
                  <a:srgbClr val="000000"/>
                </a:solidFill>
                <a:latin typeface="Arimo"/>
              </a:rPr>
              <a:t> </a:t>
            </a:r>
            <a:r>
              <a:rPr lang="en-US" sz="1200" spc="-48" dirty="0" err="1">
                <a:solidFill>
                  <a:srgbClr val="000000"/>
                </a:solidFill>
                <a:latin typeface="Arimo"/>
              </a:rPr>
              <a:t>określony</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nieokreślony</a:t>
            </a:r>
            <a:r>
              <a:rPr lang="en-US" sz="1200" spc="-48" dirty="0">
                <a:solidFill>
                  <a:srgbClr val="000000"/>
                </a:solidFill>
                <a:latin typeface="Arimo"/>
              </a:rPr>
              <a:t> </a:t>
            </a:r>
            <a:r>
              <a:rPr lang="en-US" sz="1200" spc="-48" dirty="0" err="1">
                <a:solidFill>
                  <a:srgbClr val="000000"/>
                </a:solidFill>
                <a:latin typeface="Arimo"/>
              </a:rPr>
              <a:t>albo</a:t>
            </a:r>
            <a:r>
              <a:rPr lang="en-US" sz="1200" spc="-48" dirty="0">
                <a:solidFill>
                  <a:srgbClr val="000000"/>
                </a:solidFill>
                <a:latin typeface="Arimo"/>
              </a:rPr>
              <a:t> w </a:t>
            </a:r>
            <a:r>
              <a:rPr lang="en-US" sz="1200" spc="-48" dirty="0" err="1">
                <a:solidFill>
                  <a:srgbClr val="000000"/>
                </a:solidFill>
                <a:latin typeface="Arimo"/>
              </a:rPr>
              <a:t>pełnym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w </a:t>
            </a:r>
            <a:r>
              <a:rPr lang="en-US" sz="1200" spc="-48" dirty="0" err="1">
                <a:solidFill>
                  <a:srgbClr val="000000"/>
                </a:solidFill>
                <a:latin typeface="Arimo"/>
              </a:rPr>
              <a:t>niepełnym</a:t>
            </a:r>
            <a:r>
              <a:rPr lang="en-US" sz="1200" spc="-48" dirty="0">
                <a:solidFill>
                  <a:srgbClr val="000000"/>
                </a:solidFill>
                <a:latin typeface="Arimo"/>
              </a:rPr>
              <a:t> </a:t>
            </a:r>
            <a:r>
              <a:rPr lang="en-US" sz="1200" spc="-48" dirty="0" err="1">
                <a:solidFill>
                  <a:srgbClr val="000000"/>
                </a:solidFill>
                <a:latin typeface="Arimo"/>
              </a:rPr>
              <a:t>wymiarze</a:t>
            </a:r>
            <a:r>
              <a:rPr lang="en-US" sz="1200" spc="-48" dirty="0">
                <a:solidFill>
                  <a:srgbClr val="000000"/>
                </a:solidFill>
                <a:latin typeface="Arimo"/>
              </a:rPr>
              <a:t> </a:t>
            </a:r>
            <a:r>
              <a:rPr lang="en-US" sz="1200" spc="-48" dirty="0" err="1">
                <a:solidFill>
                  <a:srgbClr val="000000"/>
                </a:solidFill>
                <a:latin typeface="Arimo"/>
              </a:rPr>
              <a:t>czasu</a:t>
            </a:r>
            <a:r>
              <a:rPr lang="en-US" sz="1200" spc="-48" dirty="0">
                <a:solidFill>
                  <a:srgbClr val="000000"/>
                </a:solidFill>
                <a:latin typeface="Arimo"/>
              </a:rPr>
              <a:t> </a:t>
            </a:r>
            <a:r>
              <a:rPr lang="en-US" sz="1200" spc="-48" dirty="0" err="1">
                <a:solidFill>
                  <a:srgbClr val="000000"/>
                </a:solidFill>
                <a:latin typeface="Arimo"/>
              </a:rPr>
              <a:t>pracy</a:t>
            </a:r>
            <a:r>
              <a:rPr lang="en-US" sz="1200" spc="-48" dirty="0">
                <a:solidFill>
                  <a:srgbClr val="000000"/>
                </a:solidFill>
                <a:latin typeface="Arimo"/>
              </a:rPr>
              <a:t>. </a:t>
            </a:r>
          </a:p>
          <a:p>
            <a:pPr algn="just">
              <a:lnSpc>
                <a:spcPts val="1439"/>
              </a:lnSpc>
            </a:pPr>
            <a:endParaRPr lang="en-US" sz="1200" spc="-48" dirty="0">
              <a:solidFill>
                <a:srgbClr val="000000"/>
              </a:solidFill>
              <a:latin typeface="Arimo"/>
            </a:endParaRPr>
          </a:p>
          <a:p>
            <a:pPr algn="just">
              <a:lnSpc>
                <a:spcPts val="1439"/>
              </a:lnSpc>
            </a:pPr>
            <a:r>
              <a:rPr lang="en-US" sz="1200" spc="-48" dirty="0">
                <a:solidFill>
                  <a:srgbClr val="000000"/>
                </a:solidFill>
                <a:latin typeface="Arimo"/>
              </a:rPr>
              <a:t>6. </a:t>
            </a:r>
            <a:r>
              <a:rPr lang="en-US" sz="1200" spc="-48" dirty="0">
                <a:solidFill>
                  <a:srgbClr val="000000"/>
                </a:solidFill>
                <a:latin typeface="Arimo Bold"/>
              </a:rPr>
              <a:t>„</a:t>
            </a:r>
            <a:r>
              <a:rPr lang="en-US" sz="1200" spc="-48" dirty="0" err="1">
                <a:solidFill>
                  <a:srgbClr val="000000"/>
                </a:solidFill>
                <a:latin typeface="Arimo Bold"/>
              </a:rPr>
              <a:t>Dyskryminacja</a:t>
            </a:r>
            <a:r>
              <a:rPr lang="en-US" sz="1200" spc="-48" dirty="0">
                <a:solidFill>
                  <a:srgbClr val="000000"/>
                </a:solidFill>
                <a:latin typeface="Arimo Bold"/>
              </a:rPr>
              <a:t>”</a:t>
            </a:r>
            <a:r>
              <a:rPr lang="en-US" sz="1200" spc="-48" dirty="0">
                <a:solidFill>
                  <a:srgbClr val="000000"/>
                </a:solidFill>
                <a:latin typeface="Arimo"/>
                <a:ea typeface="Arimo"/>
              </a:rPr>
              <a:t> – </a:t>
            </a:r>
            <a:r>
              <a:rPr lang="en-US" sz="1200" spc="-48" dirty="0" err="1">
                <a:solidFill>
                  <a:srgbClr val="000000"/>
                </a:solidFill>
                <a:latin typeface="Arimo"/>
                <a:ea typeface="Arimo"/>
              </a:rPr>
              <a:t>nierówne</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gorsze</a:t>
            </a:r>
            <a:r>
              <a:rPr lang="en-US" sz="1200" spc="-48" dirty="0">
                <a:solidFill>
                  <a:srgbClr val="000000"/>
                </a:solidFill>
                <a:latin typeface="Arimo"/>
                <a:ea typeface="Arimo"/>
              </a:rPr>
              <a:t> </a:t>
            </a:r>
            <a:r>
              <a:rPr lang="en-US" sz="1200" spc="-48" dirty="0" err="1">
                <a:solidFill>
                  <a:srgbClr val="000000"/>
                </a:solidFill>
                <a:latin typeface="Arimo"/>
                <a:ea typeface="Arimo"/>
              </a:rPr>
              <a:t>traktowanie</a:t>
            </a:r>
            <a:r>
              <a:rPr lang="en-US" sz="1200" spc="-48" dirty="0">
                <a:solidFill>
                  <a:srgbClr val="000000"/>
                </a:solidFill>
                <a:latin typeface="Arimo"/>
                <a:ea typeface="Arimo"/>
              </a:rPr>
              <a:t> </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grupy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w </a:t>
            </a:r>
            <a:r>
              <a:rPr lang="en-US" sz="1200" spc="-48" dirty="0" err="1">
                <a:solidFill>
                  <a:srgbClr val="000000"/>
                </a:solidFill>
                <a:latin typeface="Arimo"/>
                <a:ea typeface="Arimo"/>
              </a:rPr>
              <a:t>każdej</a:t>
            </a:r>
            <a:r>
              <a:rPr lang="en-US" sz="1200" spc="-48" dirty="0">
                <a:solidFill>
                  <a:srgbClr val="000000"/>
                </a:solidFill>
                <a:latin typeface="Arimo"/>
                <a:ea typeface="Arimo"/>
              </a:rPr>
              <a:t>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począwszy</a:t>
            </a:r>
            <a:r>
              <a:rPr lang="en-US" sz="1200" spc="-48" dirty="0">
                <a:solidFill>
                  <a:srgbClr val="000000"/>
                </a:solidFill>
                <a:latin typeface="Arimo"/>
                <a:ea typeface="Arimo"/>
              </a:rPr>
              <a:t> do </a:t>
            </a:r>
            <a:r>
              <a:rPr lang="en-US" sz="1200" spc="-48" dirty="0" err="1">
                <a:solidFill>
                  <a:srgbClr val="000000"/>
                </a:solidFill>
                <a:latin typeface="Arimo"/>
                <a:ea typeface="Arimo"/>
              </a:rPr>
              <a:t>procesu</a:t>
            </a:r>
            <a:r>
              <a:rPr lang="en-US" sz="1200" spc="-48" dirty="0">
                <a:solidFill>
                  <a:srgbClr val="000000"/>
                </a:solidFill>
                <a:latin typeface="Arimo"/>
                <a:ea typeface="Arimo"/>
              </a:rPr>
              <a:t> </a:t>
            </a:r>
            <a:r>
              <a:rPr lang="en-US" sz="1200" spc="-48" dirty="0" err="1">
                <a:solidFill>
                  <a:srgbClr val="000000"/>
                </a:solidFill>
                <a:latin typeface="Arimo"/>
                <a:ea typeface="Arimo"/>
              </a:rPr>
              <a:t>rekrutacji</a:t>
            </a:r>
            <a:r>
              <a:rPr lang="en-US" sz="1200" spc="-48" dirty="0">
                <a:solidFill>
                  <a:srgbClr val="000000"/>
                </a:solidFill>
                <a:latin typeface="Arimo"/>
                <a:ea typeface="Arimo"/>
              </a:rPr>
              <a:t>, </a:t>
            </a:r>
            <a:r>
              <a:rPr lang="en-US" sz="1200" spc="-48" dirty="0" err="1">
                <a:solidFill>
                  <a:srgbClr val="000000"/>
                </a:solidFill>
                <a:latin typeface="Arimo"/>
                <a:ea typeface="Arimo"/>
              </a:rPr>
              <a:t>poprzez</a:t>
            </a:r>
            <a:r>
              <a:rPr lang="en-US" sz="1200" spc="-48" dirty="0">
                <a:solidFill>
                  <a:srgbClr val="000000"/>
                </a:solidFill>
                <a:latin typeface="Arimo"/>
                <a:ea typeface="Arimo"/>
              </a:rPr>
              <a:t> </a:t>
            </a:r>
            <a:r>
              <a:rPr lang="en-US" sz="1200" spc="-48" dirty="0" err="1">
                <a:solidFill>
                  <a:srgbClr val="000000"/>
                </a:solidFill>
                <a:latin typeface="Arimo"/>
                <a:ea typeface="Arimo"/>
              </a:rPr>
              <a:t>fazę</a:t>
            </a:r>
            <a:r>
              <a:rPr lang="en-US" sz="1200" spc="-48" dirty="0">
                <a:solidFill>
                  <a:srgbClr val="000000"/>
                </a:solidFill>
                <a:latin typeface="Arimo"/>
                <a:ea typeface="Arimo"/>
              </a:rPr>
              <a:t> </a:t>
            </a:r>
            <a:r>
              <a:rPr lang="en-US" sz="1200" spc="-48" dirty="0" err="1">
                <a:solidFill>
                  <a:srgbClr val="000000"/>
                </a:solidFill>
                <a:latin typeface="Arimo"/>
                <a:ea typeface="Arimo"/>
              </a:rPr>
              <a:t>realizacji</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pl-PL" sz="1200" spc="-48" dirty="0">
                <a:solidFill>
                  <a:srgbClr val="000000"/>
                </a:solidFill>
                <a:latin typeface="Arimo"/>
                <a:ea typeface="Arimo"/>
              </a:rPr>
              <a:t>  </a:t>
            </a:r>
            <a:r>
              <a:rPr lang="en-US" sz="1200" spc="-48" dirty="0">
                <a:solidFill>
                  <a:srgbClr val="000000"/>
                </a:solidFill>
                <a:latin typeface="Arimo"/>
                <a:ea typeface="Arimo"/>
              </a:rPr>
              <a:t>a </a:t>
            </a:r>
            <a:r>
              <a:rPr lang="en-US" sz="1200" spc="-48" dirty="0" err="1">
                <a:solidFill>
                  <a:srgbClr val="000000"/>
                </a:solidFill>
                <a:latin typeface="Arimo"/>
                <a:ea typeface="Arimo"/>
              </a:rPr>
              <a:t>także</a:t>
            </a:r>
            <a:r>
              <a:rPr lang="en-US" sz="1200" spc="-48" dirty="0">
                <a:solidFill>
                  <a:srgbClr val="000000"/>
                </a:solidFill>
                <a:latin typeface="Arimo"/>
                <a:ea typeface="Arimo"/>
              </a:rPr>
              <a:t> w </a:t>
            </a:r>
            <a:r>
              <a:rPr lang="en-US" sz="1200" spc="-48" dirty="0" err="1">
                <a:solidFill>
                  <a:srgbClr val="000000"/>
                </a:solidFill>
                <a:latin typeface="Arimo"/>
                <a:ea typeface="Arimo"/>
              </a:rPr>
              <a:t>fazie</a:t>
            </a:r>
            <a:r>
              <a:rPr lang="en-US" sz="1200" spc="-48" dirty="0">
                <a:solidFill>
                  <a:srgbClr val="000000"/>
                </a:solidFill>
                <a:latin typeface="Arimo"/>
                <a:ea typeface="Arimo"/>
              </a:rPr>
              <a:t> </a:t>
            </a:r>
            <a:r>
              <a:rPr lang="en-US" sz="1200" spc="-48" dirty="0" err="1">
                <a:solidFill>
                  <a:srgbClr val="000000"/>
                </a:solidFill>
                <a:latin typeface="Arimo"/>
                <a:ea typeface="Arimo"/>
              </a:rPr>
              <a:t>zakończenia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z </a:t>
            </a:r>
            <a:r>
              <a:rPr lang="en-US" sz="1200" spc="-48" dirty="0" err="1">
                <a:solidFill>
                  <a:srgbClr val="000000"/>
                </a:solidFill>
                <a:latin typeface="Arimo"/>
                <a:ea typeface="Arimo"/>
              </a:rPr>
              <a:t>powodu</a:t>
            </a:r>
            <a:r>
              <a:rPr lang="en-US" sz="1200" spc="-48" dirty="0">
                <a:solidFill>
                  <a:srgbClr val="000000"/>
                </a:solidFill>
                <a:latin typeface="Arimo"/>
                <a:ea typeface="Arimo"/>
              </a:rPr>
              <a:t>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niezwiązanych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jakością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sposobem</a:t>
            </a:r>
            <a:r>
              <a:rPr lang="en-US" sz="1200" spc="-48" dirty="0">
                <a:solidFill>
                  <a:srgbClr val="000000"/>
                </a:solidFill>
                <a:latin typeface="Arimo"/>
                <a:ea typeface="Arimo"/>
              </a:rPr>
              <a:t> </a:t>
            </a:r>
            <a:r>
              <a:rPr lang="en-US" sz="1200" spc="-48" dirty="0" err="1">
                <a:solidFill>
                  <a:srgbClr val="000000"/>
                </a:solidFill>
                <a:latin typeface="Arimo"/>
                <a:ea typeface="Arimo"/>
              </a:rPr>
              <a:t>wykonywania</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stażem</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poziomem</a:t>
            </a:r>
            <a:r>
              <a:rPr lang="en-US" sz="1200" spc="-48" dirty="0">
                <a:solidFill>
                  <a:srgbClr val="000000"/>
                </a:solidFill>
                <a:latin typeface="Arimo"/>
                <a:ea typeface="Arimo"/>
              </a:rPr>
              <a:t> </a:t>
            </a:r>
            <a:r>
              <a:rPr lang="en-US" sz="1200" spc="-48" dirty="0" err="1">
                <a:solidFill>
                  <a:srgbClr val="000000"/>
                </a:solidFill>
                <a:latin typeface="Arimo"/>
                <a:ea typeface="Arimo"/>
              </a:rPr>
              <a:t>wykształcenia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posiadanym</a:t>
            </a:r>
            <a:r>
              <a:rPr lang="en-US" sz="1200" spc="-48" dirty="0">
                <a:solidFill>
                  <a:srgbClr val="000000"/>
                </a:solidFill>
                <a:latin typeface="Arimo"/>
                <a:ea typeface="Arimo"/>
              </a:rPr>
              <a:t> </a:t>
            </a:r>
            <a:r>
              <a:rPr lang="en-US" sz="1200" spc="-48" dirty="0" err="1">
                <a:solidFill>
                  <a:srgbClr val="000000"/>
                </a:solidFill>
                <a:latin typeface="Arimo"/>
                <a:ea typeface="Arimo"/>
              </a:rPr>
              <a:t>doświadczeniem</a:t>
            </a:r>
            <a:r>
              <a:rPr lang="en-US" sz="1200" spc="-48" dirty="0">
                <a:solidFill>
                  <a:srgbClr val="000000"/>
                </a:solidFill>
                <a:latin typeface="Arimo"/>
                <a:ea typeface="Arimo"/>
              </a:rPr>
              <a:t> </a:t>
            </a:r>
            <a:r>
              <a:rPr lang="en-US" sz="1200" spc="-48" dirty="0" err="1">
                <a:solidFill>
                  <a:srgbClr val="000000"/>
                </a:solidFill>
                <a:latin typeface="Arimo"/>
                <a:ea typeface="Arimo"/>
              </a:rPr>
              <a:t>zawodowym</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1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tj</a:t>
            </a:r>
            <a:r>
              <a:rPr lang="en-US" sz="1200" spc="-48" dirty="0">
                <a:solidFill>
                  <a:srgbClr val="000000"/>
                </a:solidFill>
                <a:latin typeface="Arimo"/>
                <a:ea typeface="Arimo"/>
              </a:rPr>
              <a:t>. </a:t>
            </a:r>
            <a:r>
              <a:rPr lang="en-US" sz="1200" spc="-48" dirty="0" err="1">
                <a:solidFill>
                  <a:srgbClr val="000000"/>
                </a:solidFill>
                <a:latin typeface="Arimo"/>
                <a:ea typeface="Arimo"/>
              </a:rPr>
              <a:t>płeć</a:t>
            </a:r>
            <a:r>
              <a:rPr lang="en-US" sz="1200" spc="-48" dirty="0">
                <a:solidFill>
                  <a:srgbClr val="000000"/>
                </a:solidFill>
                <a:latin typeface="Arimo"/>
                <a:ea typeface="Arimo"/>
              </a:rPr>
              <a:t>, </a:t>
            </a:r>
            <a:r>
              <a:rPr lang="en-US" sz="1200" spc="-48" dirty="0" err="1">
                <a:solidFill>
                  <a:srgbClr val="000000"/>
                </a:solidFill>
                <a:latin typeface="Arimo"/>
                <a:ea typeface="Arimo"/>
              </a:rPr>
              <a:t>wiek</a:t>
            </a:r>
            <a:r>
              <a:rPr lang="en-US" sz="1200" spc="-48" dirty="0">
                <a:solidFill>
                  <a:srgbClr val="000000"/>
                </a:solidFill>
                <a:latin typeface="Arimo"/>
                <a:ea typeface="Arimo"/>
              </a:rPr>
              <a:t>, </a:t>
            </a:r>
            <a:r>
              <a:rPr lang="en-US" sz="1200" spc="-48" dirty="0" err="1">
                <a:solidFill>
                  <a:srgbClr val="000000"/>
                </a:solidFill>
                <a:latin typeface="Arimo"/>
                <a:ea typeface="Arimo"/>
              </a:rPr>
              <a:t>niepełnosprawność</a:t>
            </a:r>
            <a:r>
              <a:rPr lang="en-US" sz="1200" spc="-48" dirty="0">
                <a:solidFill>
                  <a:srgbClr val="000000"/>
                </a:solidFill>
                <a:latin typeface="Arimo"/>
                <a:ea typeface="Arimo"/>
              </a:rPr>
              <a:t>, </a:t>
            </a:r>
            <a:r>
              <a:rPr lang="en-US" sz="1200" spc="-48" dirty="0" err="1">
                <a:solidFill>
                  <a:srgbClr val="000000"/>
                </a:solidFill>
                <a:latin typeface="Arimo"/>
                <a:ea typeface="Arimo"/>
              </a:rPr>
              <a:t>rasę</a:t>
            </a:r>
            <a:r>
              <a:rPr lang="en-US" sz="1200" spc="-48" dirty="0">
                <a:solidFill>
                  <a:srgbClr val="000000"/>
                </a:solidFill>
                <a:latin typeface="Arimo"/>
                <a:ea typeface="Arimo"/>
              </a:rPr>
              <a:t>, </a:t>
            </a:r>
            <a:r>
              <a:rPr lang="en-US" sz="1200" spc="-48" dirty="0" err="1">
                <a:solidFill>
                  <a:srgbClr val="000000"/>
                </a:solidFill>
                <a:latin typeface="Arimo"/>
                <a:ea typeface="Arimo"/>
              </a:rPr>
              <a:t>religię</a:t>
            </a:r>
            <a:r>
              <a:rPr lang="en-US" sz="1200" spc="-48" dirty="0">
                <a:solidFill>
                  <a:srgbClr val="000000"/>
                </a:solidFill>
                <a:latin typeface="Arimo"/>
                <a:ea typeface="Arimo"/>
              </a:rPr>
              <a:t>, </a:t>
            </a:r>
            <a:r>
              <a:rPr lang="en-US" sz="1200" spc="-48" dirty="0" err="1">
                <a:solidFill>
                  <a:srgbClr val="000000"/>
                </a:solidFill>
                <a:latin typeface="Arimo"/>
                <a:ea typeface="Arimo"/>
              </a:rPr>
              <a:t>wyznanie</a:t>
            </a:r>
            <a:r>
              <a:rPr lang="en-US" sz="1200" spc="-48" dirty="0">
                <a:solidFill>
                  <a:srgbClr val="000000"/>
                </a:solidFill>
                <a:latin typeface="Arimo"/>
                <a:ea typeface="Arimo"/>
              </a:rPr>
              <a:t>, </a:t>
            </a:r>
            <a:r>
              <a:rPr lang="en-US" sz="1200" spc="-48" dirty="0" err="1">
                <a:solidFill>
                  <a:srgbClr val="000000"/>
                </a:solidFill>
                <a:latin typeface="Arimo"/>
                <a:ea typeface="Arimo"/>
              </a:rPr>
              <a:t>narodowość</a:t>
            </a:r>
            <a:r>
              <a:rPr lang="en-US" sz="1200" spc="-48" dirty="0">
                <a:solidFill>
                  <a:srgbClr val="000000"/>
                </a:solidFill>
                <a:latin typeface="Arimo"/>
                <a:ea typeface="Arimo"/>
              </a:rPr>
              <a:t>, </a:t>
            </a:r>
            <a:r>
              <a:rPr lang="en-US" sz="1200" spc="-48" dirty="0" err="1">
                <a:solidFill>
                  <a:srgbClr val="000000"/>
                </a:solidFill>
                <a:latin typeface="Arimo"/>
                <a:ea typeface="Arimo"/>
              </a:rPr>
              <a:t>pochodzenie</a:t>
            </a:r>
            <a:r>
              <a:rPr lang="en-US" sz="1200" spc="-48" dirty="0">
                <a:solidFill>
                  <a:srgbClr val="000000"/>
                </a:solidFill>
                <a:latin typeface="Arimo"/>
                <a:ea typeface="Arimo"/>
              </a:rPr>
              <a:t> </a:t>
            </a:r>
            <a:r>
              <a:rPr lang="en-US" sz="1200" spc="-48" dirty="0" err="1">
                <a:solidFill>
                  <a:srgbClr val="000000"/>
                </a:solidFill>
                <a:latin typeface="Arimo"/>
                <a:ea typeface="Arimo"/>
              </a:rPr>
              <a:t>etniczne</a:t>
            </a:r>
            <a:r>
              <a:rPr lang="en-US" sz="1200" spc="-48" dirty="0">
                <a:solidFill>
                  <a:srgbClr val="000000"/>
                </a:solidFill>
                <a:latin typeface="Arimo"/>
                <a:ea typeface="Arimo"/>
              </a:rPr>
              <a:t>, </a:t>
            </a:r>
            <a:r>
              <a:rPr lang="en-US" sz="1200" spc="-48" dirty="0" err="1">
                <a:solidFill>
                  <a:srgbClr val="000000"/>
                </a:solidFill>
                <a:latin typeface="Arimo"/>
                <a:ea typeface="Arimo"/>
              </a:rPr>
              <a:t>przekonania</a:t>
            </a:r>
            <a:r>
              <a:rPr lang="en-US" sz="1200" spc="-48" dirty="0">
                <a:solidFill>
                  <a:srgbClr val="000000"/>
                </a:solidFill>
                <a:latin typeface="Arimo"/>
                <a:ea typeface="Arimo"/>
              </a:rPr>
              <a:t> </a:t>
            </a:r>
            <a:r>
              <a:rPr lang="en-US" sz="1200" spc="-48" dirty="0" err="1">
                <a:solidFill>
                  <a:srgbClr val="000000"/>
                </a:solidFill>
                <a:latin typeface="Arimo"/>
                <a:ea typeface="Arimo"/>
              </a:rPr>
              <a:t>polityczne</a:t>
            </a:r>
            <a:r>
              <a:rPr lang="en-US" sz="1200" spc="-48" dirty="0">
                <a:solidFill>
                  <a:srgbClr val="000000"/>
                </a:solidFill>
                <a:latin typeface="Arimo"/>
                <a:ea typeface="Arimo"/>
              </a:rPr>
              <a:t>, </a:t>
            </a:r>
            <a:r>
              <a:rPr lang="en-US" sz="1200" spc="-48" dirty="0" err="1">
                <a:solidFill>
                  <a:srgbClr val="000000"/>
                </a:solidFill>
                <a:latin typeface="Arimo"/>
                <a:ea typeface="Arimo"/>
              </a:rPr>
              <a:t>przynależność</a:t>
            </a:r>
            <a:r>
              <a:rPr lang="en-US" sz="1200" spc="-48" dirty="0">
                <a:solidFill>
                  <a:srgbClr val="000000"/>
                </a:solidFill>
                <a:latin typeface="Arimo"/>
                <a:ea typeface="Arimo"/>
              </a:rPr>
              <a:t> </a:t>
            </a:r>
            <a:r>
              <a:rPr lang="en-US" sz="1200" spc="-48" dirty="0" err="1">
                <a:solidFill>
                  <a:srgbClr val="000000"/>
                </a:solidFill>
                <a:latin typeface="Arimo"/>
                <a:ea typeface="Arimo"/>
              </a:rPr>
              <a:t>związkową</a:t>
            </a:r>
            <a:r>
              <a:rPr lang="en-US" sz="1200" spc="-48" dirty="0">
                <a:solidFill>
                  <a:srgbClr val="000000"/>
                </a:solidFill>
                <a:latin typeface="Arimo"/>
                <a:ea typeface="Arimo"/>
              </a:rPr>
              <a:t>, </a:t>
            </a:r>
            <a:r>
              <a:rPr lang="en-US" sz="1200" spc="-48" dirty="0" err="1">
                <a:solidFill>
                  <a:srgbClr val="000000"/>
                </a:solidFill>
                <a:latin typeface="Arimo"/>
                <a:ea typeface="Arimo"/>
              </a:rPr>
              <a:t>orientację</a:t>
            </a:r>
            <a:r>
              <a:rPr lang="en-US" sz="1200" spc="-48" dirty="0">
                <a:solidFill>
                  <a:srgbClr val="000000"/>
                </a:solidFill>
                <a:latin typeface="Arimo"/>
                <a:ea typeface="Arimo"/>
              </a:rPr>
              <a:t> </a:t>
            </a:r>
            <a:r>
              <a:rPr lang="en-US" sz="1200" spc="-48" dirty="0" err="1">
                <a:solidFill>
                  <a:srgbClr val="000000"/>
                </a:solidFill>
                <a:latin typeface="Arimo"/>
                <a:ea typeface="Arimo"/>
              </a:rPr>
              <a:t>seksualną</a:t>
            </a:r>
            <a:r>
              <a:rPr lang="en-US" sz="1200" spc="-48" dirty="0">
                <a:solidFill>
                  <a:srgbClr val="000000"/>
                </a:solidFill>
                <a:latin typeface="Arimo"/>
                <a:ea typeface="Arimo"/>
              </a:rPr>
              <a:t>, </a:t>
            </a:r>
            <a:r>
              <a:rPr lang="en-US" sz="1200" spc="-48" dirty="0" err="1">
                <a:solidFill>
                  <a:srgbClr val="000000"/>
                </a:solidFill>
                <a:latin typeface="Arimo"/>
                <a:ea typeface="Arimo"/>
              </a:rPr>
              <a:t>czas</a:t>
            </a:r>
            <a:r>
              <a:rPr lang="en-US" sz="1200" spc="-48" dirty="0">
                <a:solidFill>
                  <a:srgbClr val="000000"/>
                </a:solidFill>
                <a:latin typeface="Arimo"/>
                <a:ea typeface="Arimo"/>
              </a:rPr>
              <a:t> </a:t>
            </a:r>
            <a:r>
              <a:rPr lang="en-US" sz="1200" spc="-48" dirty="0" err="1">
                <a:solidFill>
                  <a:srgbClr val="000000"/>
                </a:solidFill>
                <a:latin typeface="Arimo"/>
                <a:ea typeface="Arimo"/>
              </a:rPr>
              <a:t>trwania</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rodzaj</a:t>
            </a:r>
            <a:r>
              <a:rPr lang="en-US" sz="1200" spc="-48" dirty="0">
                <a:solidFill>
                  <a:srgbClr val="000000"/>
                </a:solidFill>
                <a:latin typeface="Arimo"/>
                <a:ea typeface="Arimo"/>
              </a:rPr>
              <a:t> </a:t>
            </a:r>
            <a:r>
              <a:rPr lang="en-US" sz="1200" spc="-48" dirty="0" err="1">
                <a:solidFill>
                  <a:srgbClr val="000000"/>
                </a:solidFill>
                <a:latin typeface="Arimo"/>
                <a:ea typeface="Arimo"/>
              </a:rPr>
              <a:t>umowy</a:t>
            </a:r>
            <a:r>
              <a:rPr lang="en-US" sz="1200" spc="-48" dirty="0">
                <a:solidFill>
                  <a:srgbClr val="000000"/>
                </a:solidFill>
                <a:latin typeface="Arimo"/>
                <a:ea typeface="Arimo"/>
              </a:rPr>
              <a:t> o </a:t>
            </a:r>
            <a:r>
              <a:rPr lang="en-US" sz="1200" spc="-48" dirty="0" err="1">
                <a:solidFill>
                  <a:srgbClr val="000000"/>
                </a:solidFill>
                <a:latin typeface="Arimo"/>
                <a:ea typeface="Arimo"/>
              </a:rPr>
              <a:t>pracę</a:t>
            </a:r>
            <a:r>
              <a:rPr lang="en-US" sz="1200" spc="-48" dirty="0">
                <a:solidFill>
                  <a:srgbClr val="000000"/>
                </a:solidFill>
                <a:latin typeface="Arimo"/>
                <a:ea typeface="Arimo"/>
              </a:rPr>
              <a:t>, </a:t>
            </a:r>
            <a:r>
              <a:rPr lang="en-US" sz="1200" spc="-48" dirty="0" err="1">
                <a:solidFill>
                  <a:srgbClr val="000000"/>
                </a:solidFill>
                <a:latin typeface="Arimo"/>
                <a:ea typeface="Arimo"/>
              </a:rPr>
              <a:t>wymiar</a:t>
            </a:r>
            <a:r>
              <a:rPr lang="en-US" sz="1200" spc="-48" dirty="0">
                <a:solidFill>
                  <a:srgbClr val="000000"/>
                </a:solidFill>
                <a:latin typeface="Arimo"/>
                <a:ea typeface="Arimo"/>
              </a:rPr>
              <a:t> </a:t>
            </a:r>
            <a:r>
              <a:rPr lang="en-US" sz="1200" spc="-48" dirty="0" err="1">
                <a:solidFill>
                  <a:srgbClr val="000000"/>
                </a:solidFill>
                <a:latin typeface="Arimo"/>
                <a:ea typeface="Arimo"/>
              </a:rPr>
              <a:t>etatu</a:t>
            </a:r>
            <a:r>
              <a:rPr lang="en-US" sz="1200" spc="-48" dirty="0">
                <a:solidFill>
                  <a:srgbClr val="000000"/>
                </a:solidFill>
                <a:latin typeface="Arimo"/>
                <a:ea typeface="Arimo"/>
              </a:rPr>
              <a:t>. </a:t>
            </a:r>
            <a:r>
              <a:rPr lang="en-US" sz="1200" spc="-48" dirty="0" err="1">
                <a:solidFill>
                  <a:srgbClr val="000000"/>
                </a:solidFill>
                <a:latin typeface="Arimo"/>
                <a:ea typeface="Arimo"/>
              </a:rPr>
              <a:t>Dyskryminacja</a:t>
            </a:r>
            <a:r>
              <a:rPr lang="en-US" sz="1200" spc="-48" dirty="0">
                <a:solidFill>
                  <a:srgbClr val="000000"/>
                </a:solidFill>
                <a:latin typeface="Arimo"/>
                <a:ea typeface="Arimo"/>
              </a:rPr>
              <a:t> </a:t>
            </a:r>
            <a:r>
              <a:rPr lang="en-US" sz="1200" spc="-48" dirty="0" err="1">
                <a:solidFill>
                  <a:srgbClr val="000000"/>
                </a:solidFill>
                <a:latin typeface="Arimo"/>
                <a:ea typeface="Arimo"/>
              </a:rPr>
              <a:t>może</a:t>
            </a:r>
            <a:r>
              <a:rPr lang="en-US" sz="1200" spc="-48" dirty="0">
                <a:solidFill>
                  <a:srgbClr val="000000"/>
                </a:solidFill>
                <a:latin typeface="Arimo"/>
                <a:ea typeface="Arimo"/>
              </a:rPr>
              <a:t> </a:t>
            </a:r>
            <a:r>
              <a:rPr lang="en-US" sz="1200" spc="-48" dirty="0" err="1">
                <a:solidFill>
                  <a:srgbClr val="000000"/>
                </a:solidFill>
                <a:latin typeface="Arimo"/>
                <a:ea typeface="Arimo"/>
              </a:rPr>
              <a:t>polegać</a:t>
            </a:r>
            <a:r>
              <a:rPr lang="en-US" sz="1200" spc="-48" dirty="0">
                <a:solidFill>
                  <a:srgbClr val="000000"/>
                </a:solidFill>
                <a:latin typeface="Arimo"/>
                <a:ea typeface="Arimo"/>
              </a:rPr>
              <a:t> w </a:t>
            </a:r>
            <a:r>
              <a:rPr lang="en-US" sz="1200" spc="-48" dirty="0" err="1">
                <a:solidFill>
                  <a:srgbClr val="000000"/>
                </a:solidFill>
                <a:latin typeface="Arimo"/>
                <a:ea typeface="Arimo"/>
              </a:rPr>
              <a:t>szczególności</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odmowie</a:t>
            </a:r>
            <a:r>
              <a:rPr lang="en-US" sz="1200" spc="-48" dirty="0">
                <a:solidFill>
                  <a:srgbClr val="000000"/>
                </a:solidFill>
                <a:latin typeface="Arimo"/>
                <a:ea typeface="Arimo"/>
              </a:rPr>
              <a:t> </a:t>
            </a:r>
            <a:r>
              <a:rPr lang="en-US" sz="1200" spc="-48" dirty="0" err="1">
                <a:solidFill>
                  <a:srgbClr val="000000"/>
                </a:solidFill>
                <a:latin typeface="Arimo"/>
                <a:ea typeface="Arimo"/>
              </a:rPr>
              <a:t>nawiązania</a:t>
            </a:r>
            <a:r>
              <a:rPr lang="en-US" sz="1200" spc="-48" dirty="0">
                <a:solidFill>
                  <a:srgbClr val="000000"/>
                </a:solidFill>
                <a:latin typeface="Arimo"/>
                <a:ea typeface="Arimo"/>
              </a:rPr>
              <a:t> </a:t>
            </a:r>
            <a:r>
              <a:rPr lang="en-US" sz="1200" spc="-48" dirty="0" err="1">
                <a:solidFill>
                  <a:srgbClr val="000000"/>
                </a:solidFill>
                <a:latin typeface="Arimo"/>
                <a:ea typeface="Arimo"/>
              </a:rPr>
              <a:t>stosunku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nieuzasadnionym</a:t>
            </a:r>
            <a:r>
              <a:rPr lang="en-US" sz="1200" spc="-48" dirty="0">
                <a:solidFill>
                  <a:srgbClr val="000000"/>
                </a:solidFill>
                <a:latin typeface="Arimo"/>
                <a:ea typeface="Arimo"/>
              </a:rPr>
              <a:t> </a:t>
            </a:r>
            <a:r>
              <a:rPr lang="en-US" sz="1200" spc="-48" dirty="0" err="1">
                <a:solidFill>
                  <a:srgbClr val="000000"/>
                </a:solidFill>
                <a:latin typeface="Arimo"/>
                <a:ea typeface="Arimo"/>
              </a:rPr>
              <a:t>różnicowaniu</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zatrudnienia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wynagradzania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awansowania</a:t>
            </a:r>
            <a:r>
              <a:rPr lang="en-US" sz="1200" spc="-48" dirty="0">
                <a:solidFill>
                  <a:srgbClr val="000000"/>
                </a:solidFill>
                <a:latin typeface="Arimo"/>
                <a:ea typeface="Arimo"/>
              </a:rPr>
              <a:t>, </a:t>
            </a:r>
            <a:r>
              <a:rPr lang="en-US" sz="1200" spc="-48" dirty="0" err="1">
                <a:solidFill>
                  <a:srgbClr val="000000"/>
                </a:solidFill>
                <a:latin typeface="Arimo"/>
                <a:ea typeface="Arimo"/>
              </a:rPr>
              <a:t>warunków</a:t>
            </a:r>
            <a:r>
              <a:rPr lang="en-US" sz="1200" spc="-48" dirty="0">
                <a:solidFill>
                  <a:srgbClr val="000000"/>
                </a:solidFill>
                <a:latin typeface="Arimo"/>
                <a:ea typeface="Arimo"/>
              </a:rPr>
              <a:t> </a:t>
            </a:r>
            <a:r>
              <a:rPr lang="en-US" sz="1200" spc="-48" dirty="0" err="1">
                <a:solidFill>
                  <a:srgbClr val="000000"/>
                </a:solidFill>
                <a:latin typeface="Arimo"/>
                <a:ea typeface="Arimo"/>
              </a:rPr>
              <a:t>dostępu</a:t>
            </a:r>
            <a:r>
              <a:rPr lang="en-US" sz="1200" spc="-48" dirty="0">
                <a:solidFill>
                  <a:srgbClr val="000000"/>
                </a:solidFill>
                <a:latin typeface="Arimo"/>
                <a:ea typeface="Arimo"/>
              </a:rPr>
              <a:t> do szkoleń w </a:t>
            </a:r>
            <a:r>
              <a:rPr lang="en-US" sz="1200" spc="-48" dirty="0" err="1">
                <a:solidFill>
                  <a:srgbClr val="000000"/>
                </a:solidFill>
                <a:latin typeface="Arimo"/>
                <a:ea typeface="Arimo"/>
              </a:rPr>
              <a:t>celu</a:t>
            </a:r>
            <a:r>
              <a:rPr lang="en-US" sz="1200" spc="-48" dirty="0">
                <a:solidFill>
                  <a:srgbClr val="000000"/>
                </a:solidFill>
                <a:latin typeface="Arimo"/>
                <a:ea typeface="Arimo"/>
              </a:rPr>
              <a:t> </a:t>
            </a:r>
            <a:r>
              <a:rPr lang="en-US" sz="1200" spc="-48" dirty="0" err="1">
                <a:solidFill>
                  <a:srgbClr val="000000"/>
                </a:solidFill>
                <a:latin typeface="Arimo"/>
                <a:ea typeface="Arimo"/>
              </a:rPr>
              <a:t>podnoszenia</a:t>
            </a:r>
            <a:r>
              <a:rPr lang="en-US" sz="1200" spc="-48" dirty="0">
                <a:solidFill>
                  <a:srgbClr val="000000"/>
                </a:solidFill>
                <a:latin typeface="Arimo"/>
                <a:ea typeface="Arimo"/>
              </a:rPr>
              <a:t> </a:t>
            </a:r>
            <a:r>
              <a:rPr lang="en-US" sz="1200" spc="-48" dirty="0" err="1">
                <a:solidFill>
                  <a:srgbClr val="000000"/>
                </a:solidFill>
                <a:latin typeface="Arimo"/>
                <a:ea typeface="Arimo"/>
              </a:rPr>
              <a:t>kwalifikacji</a:t>
            </a:r>
            <a:r>
              <a:rPr lang="en-US" sz="1200" spc="-48" dirty="0">
                <a:solidFill>
                  <a:srgbClr val="000000"/>
                </a:solidFill>
                <a:latin typeface="Arimo"/>
                <a:ea typeface="Arimo"/>
              </a:rPr>
              <a:t> </a:t>
            </a:r>
            <a:r>
              <a:rPr lang="en-US" sz="1200" spc="-48" dirty="0" err="1">
                <a:solidFill>
                  <a:srgbClr val="000000"/>
                </a:solidFill>
                <a:latin typeface="Arimo"/>
                <a:ea typeface="Arimo"/>
              </a:rPr>
              <a:t>zawodowych</a:t>
            </a:r>
            <a:r>
              <a:rPr lang="en-US" sz="1200" spc="-48" dirty="0">
                <a:solidFill>
                  <a:srgbClr val="000000"/>
                </a:solidFill>
                <a:latin typeface="Arimo"/>
                <a:ea typeface="Arimo"/>
              </a:rPr>
              <a:t>. </a:t>
            </a:r>
            <a:r>
              <a:rPr lang="en-US" sz="1200" spc="-48" dirty="0" err="1">
                <a:solidFill>
                  <a:srgbClr val="000000"/>
                </a:solidFill>
                <a:latin typeface="Arimo"/>
                <a:ea typeface="Arimo"/>
              </a:rPr>
              <a:t>Przejawem</a:t>
            </a:r>
            <a:r>
              <a:rPr lang="en-US" sz="1200" spc="-48" dirty="0">
                <a:solidFill>
                  <a:srgbClr val="000000"/>
                </a:solidFill>
                <a:latin typeface="Arimo"/>
                <a:ea typeface="Arimo"/>
              </a:rPr>
              <a:t> </a:t>
            </a:r>
            <a:r>
              <a:rPr lang="en-US" sz="1200" spc="-48" dirty="0" err="1">
                <a:solidFill>
                  <a:srgbClr val="000000"/>
                </a:solidFill>
                <a:latin typeface="Arimo"/>
                <a:ea typeface="Arimo"/>
              </a:rPr>
              <a:t>dyskryminowania</a:t>
            </a:r>
            <a:r>
              <a:rPr lang="en-US" sz="1200" spc="-48" dirty="0">
                <a:solidFill>
                  <a:srgbClr val="000000"/>
                </a:solidFill>
                <a:latin typeface="Arimo"/>
                <a:ea typeface="Arimo"/>
              </a:rPr>
              <a:t> jest </a:t>
            </a:r>
            <a:r>
              <a:rPr lang="en-US" sz="1200" spc="-48" dirty="0" err="1">
                <a:solidFill>
                  <a:srgbClr val="000000"/>
                </a:solidFill>
                <a:latin typeface="Arimo"/>
                <a:ea typeface="Arimo"/>
              </a:rPr>
              <a:t>także</a:t>
            </a:r>
            <a:r>
              <a:rPr lang="en-US" sz="1200" spc="-48" dirty="0">
                <a:solidFill>
                  <a:srgbClr val="000000"/>
                </a:solidFill>
                <a:latin typeface="Arimo"/>
                <a:ea typeface="Arimo"/>
              </a:rPr>
              <a:t> </a:t>
            </a:r>
            <a:r>
              <a:rPr lang="en-US" sz="1200" spc="-48" dirty="0" err="1">
                <a:solidFill>
                  <a:srgbClr val="000000"/>
                </a:solidFill>
                <a:latin typeface="Arimo"/>
                <a:ea typeface="Arimo"/>
              </a:rPr>
              <a:t>działanie</a:t>
            </a:r>
            <a:r>
              <a:rPr lang="en-US" sz="1200" spc="-48" dirty="0">
                <a:solidFill>
                  <a:srgbClr val="000000"/>
                </a:solidFill>
                <a:latin typeface="Arimo"/>
                <a:ea typeface="Arimo"/>
              </a:rPr>
              <a:t> </a:t>
            </a:r>
            <a:r>
              <a:rPr lang="en-US" sz="1200" spc="-48" dirty="0" err="1">
                <a:solidFill>
                  <a:srgbClr val="000000"/>
                </a:solidFill>
                <a:latin typeface="Arimo"/>
                <a:ea typeface="Arimo"/>
              </a:rPr>
              <a:t>polegające</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zachęcaniu</a:t>
            </a:r>
            <a:r>
              <a:rPr lang="en-US" sz="1200" spc="-48" dirty="0">
                <a:solidFill>
                  <a:srgbClr val="000000"/>
                </a:solidFill>
                <a:latin typeface="Arimo"/>
                <a:ea typeface="Arimo"/>
              </a:rPr>
              <a:t> </a:t>
            </a:r>
            <a:r>
              <a:rPr lang="en-US" sz="1200" spc="-48" dirty="0" err="1">
                <a:solidFill>
                  <a:srgbClr val="000000"/>
                </a:solidFill>
                <a:latin typeface="Arimo"/>
                <a:ea typeface="Arimo"/>
              </a:rPr>
              <a:t>innej</a:t>
            </a:r>
            <a:r>
              <a:rPr lang="en-US" sz="1200" spc="-48" dirty="0">
                <a:solidFill>
                  <a:srgbClr val="000000"/>
                </a:solidFill>
                <a:latin typeface="Arimo"/>
                <a:ea typeface="Arimo"/>
              </a:rPr>
              <a:t> </a:t>
            </a:r>
            <a:r>
              <a:rPr lang="en-US" sz="1200" spc="-48" dirty="0" err="1">
                <a:solidFill>
                  <a:srgbClr val="000000"/>
                </a:solidFill>
                <a:latin typeface="Arimo"/>
                <a:ea typeface="Arimo"/>
              </a:rPr>
              <a:t>osoby</a:t>
            </a:r>
            <a:r>
              <a:rPr lang="en-US" sz="1200" spc="-48" dirty="0">
                <a:solidFill>
                  <a:srgbClr val="000000"/>
                </a:solidFill>
                <a:latin typeface="Arimo"/>
                <a:ea typeface="Arimo"/>
              </a:rPr>
              <a:t> do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nakazaniu</a:t>
            </a:r>
            <a:r>
              <a:rPr lang="en-US" sz="1200" spc="-48" dirty="0">
                <a:solidFill>
                  <a:srgbClr val="000000"/>
                </a:solidFill>
                <a:latin typeface="Arimo"/>
                <a:ea typeface="Arimo"/>
              </a:rPr>
              <a:t> </a:t>
            </a:r>
            <a:r>
              <a:rPr lang="en-US" sz="1200" spc="-48" dirty="0" err="1">
                <a:solidFill>
                  <a:srgbClr val="000000"/>
                </a:solidFill>
                <a:latin typeface="Arimo"/>
                <a:ea typeface="Arimo"/>
              </a:rPr>
              <a:t>jej</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tej</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Nie</a:t>
            </a:r>
            <a:r>
              <a:rPr lang="en-US" sz="1200" spc="-48" dirty="0">
                <a:solidFill>
                  <a:srgbClr val="000000"/>
                </a:solidFill>
                <a:latin typeface="Arimo"/>
                <a:ea typeface="Arimo"/>
              </a:rPr>
              <a:t> </a:t>
            </a:r>
            <a:r>
              <a:rPr lang="en-US" sz="1200" spc="-48" dirty="0" err="1">
                <a:solidFill>
                  <a:srgbClr val="000000"/>
                </a:solidFill>
                <a:latin typeface="Arimo"/>
                <a:ea typeface="Arimo"/>
              </a:rPr>
              <a:t>stanowią</a:t>
            </a:r>
            <a:r>
              <a:rPr lang="en-US" sz="1200" spc="-48" dirty="0">
                <a:solidFill>
                  <a:srgbClr val="000000"/>
                </a:solidFill>
                <a:latin typeface="Arimo"/>
                <a:ea typeface="Arimo"/>
              </a:rPr>
              <a:t> </a:t>
            </a:r>
            <a:r>
              <a:rPr lang="en-US" sz="1200" spc="-48" dirty="0" err="1">
                <a:solidFill>
                  <a:srgbClr val="000000"/>
                </a:solidFill>
                <a:latin typeface="Arimo"/>
                <a:ea typeface="Arimo"/>
              </a:rPr>
              <a:t>naruszenia</a:t>
            </a:r>
            <a:r>
              <a:rPr lang="en-US" sz="1200" spc="-48" dirty="0">
                <a:solidFill>
                  <a:srgbClr val="000000"/>
                </a:solidFill>
                <a:latin typeface="Arimo"/>
                <a:ea typeface="Arimo"/>
              </a:rPr>
              <a:t> </a:t>
            </a:r>
            <a:r>
              <a:rPr lang="en-US" sz="1200" spc="-48" dirty="0" err="1">
                <a:solidFill>
                  <a:srgbClr val="000000"/>
                </a:solidFill>
                <a:latin typeface="Arimo"/>
                <a:ea typeface="Arimo"/>
              </a:rPr>
              <a:t>zasady</a:t>
            </a:r>
            <a:r>
              <a:rPr lang="en-US" sz="1200" spc="-48" dirty="0">
                <a:solidFill>
                  <a:srgbClr val="000000"/>
                </a:solidFill>
                <a:latin typeface="Arimo"/>
                <a:ea typeface="Arimo"/>
              </a:rPr>
              <a:t> </a:t>
            </a:r>
            <a:r>
              <a:rPr lang="en-US" sz="1200" spc="-48" dirty="0" err="1">
                <a:solidFill>
                  <a:srgbClr val="000000"/>
                </a:solidFill>
                <a:latin typeface="Arimo"/>
                <a:ea typeface="Arimo"/>
              </a:rPr>
              <a:t>równego</a:t>
            </a:r>
            <a:r>
              <a:rPr lang="en-US" sz="1200" spc="-48" dirty="0">
                <a:solidFill>
                  <a:srgbClr val="000000"/>
                </a:solidFill>
                <a:latin typeface="Arimo"/>
                <a:ea typeface="Arimo"/>
              </a:rPr>
              <a:t> </a:t>
            </a:r>
            <a:r>
              <a:rPr lang="en-US" sz="1200" spc="-48" dirty="0" err="1">
                <a:solidFill>
                  <a:srgbClr val="000000"/>
                </a:solidFill>
                <a:latin typeface="Arimo"/>
                <a:ea typeface="Arimo"/>
              </a:rPr>
              <a:t>traktowania</a:t>
            </a:r>
            <a:r>
              <a:rPr lang="en-US" sz="1200" spc="-48" dirty="0">
                <a:solidFill>
                  <a:srgbClr val="000000"/>
                </a:solidFill>
                <a:latin typeface="Arimo"/>
                <a:ea typeface="Arimo"/>
              </a:rPr>
              <a:t> </a:t>
            </a:r>
            <a:r>
              <a:rPr lang="pl-PL" sz="1200" spc="-48" dirty="0">
                <a:solidFill>
                  <a:srgbClr val="000000"/>
                </a:solidFill>
                <a:latin typeface="Arimo"/>
                <a:ea typeface="Arimo"/>
              </a:rPr>
              <a:t>                       </a:t>
            </a:r>
            <a:r>
              <a:rPr lang="en-US" sz="1200" spc="-48" dirty="0">
                <a:solidFill>
                  <a:srgbClr val="000000"/>
                </a:solidFill>
                <a:latin typeface="Arimo"/>
                <a:ea typeface="Arimo"/>
              </a:rPr>
              <a:t>w </a:t>
            </a:r>
            <a:r>
              <a:rPr lang="en-US" sz="1200" spc="-48" dirty="0" err="1">
                <a:solidFill>
                  <a:srgbClr val="000000"/>
                </a:solidFill>
                <a:latin typeface="Arimo"/>
                <a:ea typeface="Arimo"/>
              </a:rPr>
              <a:t>zatrudnieniu</a:t>
            </a:r>
            <a:r>
              <a:rPr lang="en-US" sz="1200" spc="-48" dirty="0">
                <a:solidFill>
                  <a:srgbClr val="000000"/>
                </a:solidFill>
                <a:latin typeface="Arimo"/>
                <a:ea typeface="Arimo"/>
              </a:rPr>
              <a:t> </a:t>
            </a:r>
            <a:r>
              <a:rPr lang="en-US" sz="1200" spc="-48" dirty="0" err="1">
                <a:solidFill>
                  <a:srgbClr val="000000"/>
                </a:solidFill>
                <a:latin typeface="Arimo"/>
                <a:ea typeface="Arimo"/>
              </a:rPr>
              <a:t>działania</a:t>
            </a:r>
            <a:r>
              <a:rPr lang="en-US" sz="1200" spc="-48" dirty="0">
                <a:solidFill>
                  <a:srgbClr val="000000"/>
                </a:solidFill>
                <a:latin typeface="Arimo"/>
                <a:ea typeface="Arimo"/>
              </a:rPr>
              <a:t> </a:t>
            </a:r>
            <a:r>
              <a:rPr lang="en-US" sz="1200" spc="-48" dirty="0" err="1">
                <a:solidFill>
                  <a:srgbClr val="000000"/>
                </a:solidFill>
                <a:latin typeface="Arimo"/>
                <a:ea typeface="Arimo"/>
              </a:rPr>
              <a:t>podejmowane</a:t>
            </a:r>
            <a:r>
              <a:rPr lang="en-US" sz="1200" spc="-48" dirty="0">
                <a:solidFill>
                  <a:srgbClr val="000000"/>
                </a:solidFill>
                <a:latin typeface="Arimo"/>
                <a:ea typeface="Arimo"/>
              </a:rPr>
              <a:t> </a:t>
            </a:r>
            <a:r>
              <a:rPr lang="en-US" sz="1200" spc="-48" dirty="0" err="1">
                <a:solidFill>
                  <a:srgbClr val="000000"/>
                </a:solidFill>
                <a:latin typeface="Arimo"/>
                <a:ea typeface="Arimo"/>
              </a:rPr>
              <a:t>przez</a:t>
            </a:r>
            <a:r>
              <a:rPr lang="en-US" sz="1200" spc="-48" dirty="0">
                <a:solidFill>
                  <a:srgbClr val="000000"/>
                </a:solidFill>
                <a:latin typeface="Arimo"/>
                <a:ea typeface="Arimo"/>
              </a:rPr>
              <a:t> </a:t>
            </a:r>
            <a:r>
              <a:rPr lang="en-US" sz="1200" spc="-48" dirty="0" err="1">
                <a:solidFill>
                  <a:srgbClr val="000000"/>
                </a:solidFill>
                <a:latin typeface="Arimo"/>
                <a:ea typeface="Arimo"/>
              </a:rPr>
              <a:t>pracodawcę</a:t>
            </a:r>
            <a:r>
              <a:rPr lang="en-US" sz="1200" spc="-48" dirty="0">
                <a:solidFill>
                  <a:srgbClr val="000000"/>
                </a:solidFill>
                <a:latin typeface="Arimo"/>
                <a:ea typeface="Arimo"/>
              </a:rPr>
              <a:t> w </a:t>
            </a:r>
            <a:r>
              <a:rPr lang="en-US" sz="1200" spc="-48" dirty="0" err="1">
                <a:solidFill>
                  <a:srgbClr val="000000"/>
                </a:solidFill>
                <a:latin typeface="Arimo"/>
                <a:ea typeface="Arimo"/>
              </a:rPr>
              <a:t>określonym</a:t>
            </a:r>
            <a:r>
              <a:rPr lang="en-US" sz="1200" spc="-48" dirty="0">
                <a:solidFill>
                  <a:srgbClr val="000000"/>
                </a:solidFill>
                <a:latin typeface="Arimo"/>
                <a:ea typeface="Arimo"/>
              </a:rPr>
              <a:t> </a:t>
            </a:r>
            <a:r>
              <a:rPr lang="en-US" sz="1200" spc="-48" dirty="0" err="1">
                <a:solidFill>
                  <a:srgbClr val="000000"/>
                </a:solidFill>
                <a:latin typeface="Arimo"/>
                <a:ea typeface="Arimo"/>
              </a:rPr>
              <a:t>czasie</a:t>
            </a:r>
            <a:r>
              <a:rPr lang="en-US" sz="1200" spc="-48" dirty="0">
                <a:solidFill>
                  <a:srgbClr val="000000"/>
                </a:solidFill>
                <a:latin typeface="Arimo"/>
                <a:ea typeface="Arimo"/>
              </a:rPr>
              <a:t>, </a:t>
            </a:r>
            <a:r>
              <a:rPr lang="en-US" sz="1200" spc="-48" dirty="0" err="1">
                <a:solidFill>
                  <a:srgbClr val="000000"/>
                </a:solidFill>
                <a:latin typeface="Arimo"/>
                <a:ea typeface="Arimo"/>
              </a:rPr>
              <a:t>zmierzające</a:t>
            </a:r>
            <a:r>
              <a:rPr lang="en-US" sz="1200" spc="-48" dirty="0">
                <a:solidFill>
                  <a:srgbClr val="000000"/>
                </a:solidFill>
                <a:latin typeface="Arimo"/>
                <a:ea typeface="Arimo"/>
              </a:rPr>
              <a:t> do </a:t>
            </a:r>
            <a:r>
              <a:rPr lang="en-US" sz="1200" spc="-48" dirty="0" err="1">
                <a:solidFill>
                  <a:srgbClr val="000000"/>
                </a:solidFill>
                <a:latin typeface="Arimo"/>
                <a:ea typeface="Arimo"/>
              </a:rPr>
              <a:t>wyrównywania</a:t>
            </a:r>
            <a:r>
              <a:rPr lang="en-US" sz="1200" spc="-48" dirty="0">
                <a:solidFill>
                  <a:srgbClr val="000000"/>
                </a:solidFill>
                <a:latin typeface="Arimo"/>
                <a:ea typeface="Arimo"/>
              </a:rPr>
              <a:t> </a:t>
            </a:r>
            <a:r>
              <a:rPr lang="en-US" sz="1200" spc="-48" dirty="0" err="1">
                <a:solidFill>
                  <a:srgbClr val="000000"/>
                </a:solidFill>
                <a:latin typeface="Arimo"/>
                <a:ea typeface="Arimo"/>
              </a:rPr>
              <a:t>szans</a:t>
            </a:r>
            <a:r>
              <a:rPr lang="en-US" sz="1200" spc="-48" dirty="0">
                <a:solidFill>
                  <a:srgbClr val="000000"/>
                </a:solidFill>
                <a:latin typeface="Arimo"/>
                <a:ea typeface="Arimo"/>
              </a:rPr>
              <a:t> </a:t>
            </a:r>
            <a:r>
              <a:rPr lang="en-US" sz="1200" spc="-48" dirty="0" err="1">
                <a:solidFill>
                  <a:srgbClr val="000000"/>
                </a:solidFill>
                <a:latin typeface="Arimo"/>
                <a:ea typeface="Arimo"/>
              </a:rPr>
              <a:t>wszystkich</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znacznej</a:t>
            </a:r>
            <a:r>
              <a:rPr lang="en-US" sz="1200" spc="-48" dirty="0">
                <a:solidFill>
                  <a:srgbClr val="000000"/>
                </a:solidFill>
                <a:latin typeface="Arimo"/>
                <a:ea typeface="Arimo"/>
              </a:rPr>
              <a:t> </a:t>
            </a:r>
            <a:r>
              <a:rPr lang="en-US" sz="1200" spc="-48" dirty="0" err="1">
                <a:solidFill>
                  <a:srgbClr val="000000"/>
                </a:solidFill>
                <a:latin typeface="Arimo"/>
                <a:ea typeface="Arimo"/>
              </a:rPr>
              <a:t>liczby</a:t>
            </a:r>
            <a:r>
              <a:rPr lang="en-US" sz="1200" spc="-48" dirty="0">
                <a:solidFill>
                  <a:srgbClr val="000000"/>
                </a:solidFill>
                <a:latin typeface="Arimo"/>
                <a:ea typeface="Arimo"/>
              </a:rPr>
              <a:t> </a:t>
            </a:r>
            <a:r>
              <a:rPr lang="en-US" sz="1200" spc="-48" dirty="0" err="1">
                <a:solidFill>
                  <a:srgbClr val="000000"/>
                </a:solidFill>
                <a:latin typeface="Arimo"/>
                <a:ea typeface="Arimo"/>
              </a:rPr>
              <a:t>pracowników</a:t>
            </a:r>
            <a:r>
              <a:rPr lang="en-US" sz="1200" spc="-48" dirty="0">
                <a:solidFill>
                  <a:srgbClr val="000000"/>
                </a:solidFill>
                <a:latin typeface="Arimo"/>
                <a:ea typeface="Arimo"/>
              </a:rPr>
              <a:t> </a:t>
            </a:r>
            <a:r>
              <a:rPr lang="en-US" sz="1200" spc="-48" dirty="0" err="1">
                <a:solidFill>
                  <a:srgbClr val="000000"/>
                </a:solidFill>
                <a:latin typeface="Arimo"/>
                <a:ea typeface="Arimo"/>
              </a:rPr>
              <a:t>wyróżnionych</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 </a:t>
            </a:r>
            <a:r>
              <a:rPr lang="en-US" sz="1200" spc="-48" dirty="0" err="1">
                <a:solidFill>
                  <a:srgbClr val="000000"/>
                </a:solidFill>
                <a:latin typeface="Arimo"/>
                <a:ea typeface="Arimo"/>
              </a:rPr>
              <a:t>jednej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kilku</a:t>
            </a:r>
            <a:r>
              <a:rPr lang="en-US" sz="1200" spc="-48" dirty="0">
                <a:solidFill>
                  <a:srgbClr val="000000"/>
                </a:solidFill>
                <a:latin typeface="Arimo"/>
                <a:ea typeface="Arimo"/>
              </a:rPr>
              <a:t> ww. </a:t>
            </a:r>
            <a:r>
              <a:rPr lang="en-US" sz="1200" spc="-48" dirty="0" err="1">
                <a:solidFill>
                  <a:srgbClr val="000000"/>
                </a:solidFill>
                <a:latin typeface="Arimo"/>
                <a:ea typeface="Arimo"/>
              </a:rPr>
              <a:t>przyczyn</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7.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a:t>
            </a:r>
            <a:r>
              <a:rPr lang="en-US" sz="1200" spc="-48" dirty="0">
                <a:solidFill>
                  <a:srgbClr val="000000"/>
                </a:solidFill>
                <a:latin typeface="Arimo"/>
                <a:ea typeface="Arimo"/>
              </a:rPr>
              <a:t> – forma </a:t>
            </a:r>
            <a:r>
              <a:rPr lang="en-US" sz="1200" spc="-48" dirty="0" err="1">
                <a:solidFill>
                  <a:srgbClr val="000000"/>
                </a:solidFill>
                <a:latin typeface="Arimo"/>
                <a:ea typeface="Arimo"/>
              </a:rPr>
              <a:t>dyskryminacji</a:t>
            </a:r>
            <a:r>
              <a:rPr lang="en-US" sz="1200" spc="-48" dirty="0">
                <a:solidFill>
                  <a:srgbClr val="000000"/>
                </a:solidFill>
                <a:latin typeface="Arimo"/>
                <a:ea typeface="Arimo"/>
              </a:rPr>
              <a:t>, </a:t>
            </a:r>
            <a:r>
              <a:rPr lang="en-US" sz="1200" spc="-48" dirty="0" err="1">
                <a:solidFill>
                  <a:srgbClr val="000000"/>
                </a:solidFill>
                <a:latin typeface="Arimo"/>
                <a:ea typeface="Arimo"/>
              </a:rPr>
              <a:t>przykładowo</a:t>
            </a:r>
            <a:r>
              <a:rPr lang="en-US" sz="1200" spc="-48" dirty="0">
                <a:solidFill>
                  <a:srgbClr val="000000"/>
                </a:solidFill>
                <a:latin typeface="Arimo"/>
                <a:ea typeface="Arimo"/>
              </a:rPr>
              <a:t> ze </a:t>
            </a:r>
            <a:r>
              <a:rPr lang="en-US" sz="1200" spc="-48" dirty="0" err="1">
                <a:solidFill>
                  <a:srgbClr val="000000"/>
                </a:solidFill>
                <a:latin typeface="Arimo"/>
                <a:ea typeface="Arimo"/>
              </a:rPr>
              <a:t>względu</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jedną</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kilka</a:t>
            </a:r>
            <a:r>
              <a:rPr lang="en-US" sz="1200" spc="-48" dirty="0">
                <a:solidFill>
                  <a:srgbClr val="000000"/>
                </a:solidFill>
                <a:latin typeface="Arimo"/>
                <a:ea typeface="Arimo"/>
              </a:rPr>
              <a:t> </a:t>
            </a:r>
            <a:r>
              <a:rPr lang="en-US" sz="1200" spc="-48" dirty="0" err="1">
                <a:solidFill>
                  <a:srgbClr val="000000"/>
                </a:solidFill>
                <a:latin typeface="Arimo"/>
                <a:ea typeface="Arimo"/>
              </a:rPr>
              <a:t>przyczyn</a:t>
            </a:r>
            <a:r>
              <a:rPr lang="en-US" sz="1200" spc="-48" dirty="0">
                <a:solidFill>
                  <a:srgbClr val="000000"/>
                </a:solidFill>
                <a:latin typeface="Arimo"/>
                <a:ea typeface="Arimo"/>
              </a:rPr>
              <a:t> </a:t>
            </a:r>
            <a:r>
              <a:rPr lang="en-US" sz="1200" spc="-48" dirty="0" err="1">
                <a:solidFill>
                  <a:srgbClr val="000000"/>
                </a:solidFill>
                <a:latin typeface="Arimo"/>
                <a:ea typeface="Arimo"/>
              </a:rPr>
              <a:t>określonych</a:t>
            </a:r>
            <a:r>
              <a:rPr lang="en-US" sz="1200" spc="-48" dirty="0">
                <a:solidFill>
                  <a:srgbClr val="000000"/>
                </a:solidFill>
                <a:latin typeface="Arimo"/>
                <a:ea typeface="Arimo"/>
              </a:rPr>
              <a:t> w art. 18</a:t>
            </a:r>
            <a:r>
              <a:rPr lang="pl-PL" sz="1200" spc="-48" dirty="0">
                <a:solidFill>
                  <a:srgbClr val="000000"/>
                </a:solidFill>
                <a:latin typeface="Arimo"/>
                <a:ea typeface="Arimo"/>
              </a:rPr>
              <a:t> </a:t>
            </a:r>
            <a:r>
              <a:rPr lang="en-US" sz="1200" spc="-48" dirty="0">
                <a:solidFill>
                  <a:srgbClr val="000000"/>
                </a:solidFill>
                <a:latin typeface="Arimo"/>
                <a:ea typeface="Arimo"/>
              </a:rPr>
              <a:t> </a:t>
            </a:r>
            <a:r>
              <a:rPr lang="pl-PL" sz="1200" spc="-48" dirty="0">
                <a:solidFill>
                  <a:srgbClr val="000000"/>
                </a:solidFill>
                <a:latin typeface="Arimo"/>
                <a:ea typeface="Arimo"/>
              </a:rPr>
              <a:t> </a:t>
            </a:r>
            <a:r>
              <a:rPr lang="en-US" sz="1200" spc="-48" dirty="0">
                <a:solidFill>
                  <a:srgbClr val="000000"/>
                </a:solidFill>
                <a:latin typeface="Arimo"/>
                <a:ea typeface="Arimo"/>
              </a:rPr>
              <a:t>§ 5 pkt 2 </a:t>
            </a:r>
            <a:r>
              <a:rPr lang="en-US" sz="1200" spc="-48" dirty="0" err="1">
                <a:solidFill>
                  <a:srgbClr val="000000"/>
                </a:solidFill>
                <a:latin typeface="Arimo"/>
                <a:ea typeface="Arimo"/>
              </a:rPr>
              <a:t>Kodeksu</a:t>
            </a:r>
            <a:r>
              <a:rPr lang="en-US" sz="1200" spc="-48" dirty="0">
                <a:solidFill>
                  <a:srgbClr val="000000"/>
                </a:solidFill>
                <a:latin typeface="Arimo"/>
                <a:ea typeface="Arimo"/>
              </a:rPr>
              <a:t> </a:t>
            </a:r>
            <a:r>
              <a:rPr lang="en-US" sz="1200" spc="-48" dirty="0" err="1">
                <a:solidFill>
                  <a:srgbClr val="000000"/>
                </a:solidFill>
                <a:latin typeface="Arimo"/>
                <a:ea typeface="Arimo"/>
              </a:rPr>
              <a:t>pracy</a:t>
            </a:r>
            <a:r>
              <a:rPr lang="en-US" sz="1200" spc="-48" dirty="0">
                <a:solidFill>
                  <a:srgbClr val="000000"/>
                </a:solidFill>
                <a:latin typeface="Arimo"/>
                <a:ea typeface="Arimo"/>
              </a:rPr>
              <a:t>, </a:t>
            </a:r>
            <a:r>
              <a:rPr lang="en-US" sz="1200" spc="-48" dirty="0" err="1">
                <a:solidFill>
                  <a:srgbClr val="000000"/>
                </a:solidFill>
                <a:latin typeface="Arimo"/>
                <a:ea typeface="Arimo"/>
              </a:rPr>
              <a:t>polegająca</a:t>
            </a:r>
            <a:r>
              <a:rPr lang="en-US" sz="1200" spc="-48" dirty="0">
                <a:solidFill>
                  <a:srgbClr val="000000"/>
                </a:solidFill>
                <a:latin typeface="Arimo"/>
                <a:ea typeface="Arimo"/>
              </a:rPr>
              <a:t> </a:t>
            </a:r>
            <a:r>
              <a:rPr lang="en-US" sz="1200" spc="-48" dirty="0" err="1">
                <a:solidFill>
                  <a:srgbClr val="000000"/>
                </a:solidFill>
                <a:latin typeface="Arimo"/>
                <a:ea typeface="Arimo"/>
              </a:rPr>
              <a:t>na</a:t>
            </a:r>
            <a:r>
              <a:rPr lang="en-US" sz="1200" spc="-48" dirty="0">
                <a:solidFill>
                  <a:srgbClr val="000000"/>
                </a:solidFill>
                <a:latin typeface="Arimo"/>
                <a:ea typeface="Arimo"/>
              </a:rPr>
              <a:t> </a:t>
            </a:r>
            <a:r>
              <a:rPr lang="en-US" sz="1200" spc="-48" dirty="0" err="1">
                <a:solidFill>
                  <a:srgbClr val="000000"/>
                </a:solidFill>
                <a:latin typeface="Arimo"/>
                <a:ea typeface="Arimo"/>
              </a:rPr>
              <a:t>zachowaniu</a:t>
            </a:r>
            <a:r>
              <a:rPr lang="en-US" sz="1200" spc="-48" dirty="0">
                <a:solidFill>
                  <a:srgbClr val="000000"/>
                </a:solidFill>
                <a:latin typeface="Arimo"/>
                <a:ea typeface="Arimo"/>
              </a:rPr>
              <a:t>, </a:t>
            </a:r>
            <a:r>
              <a:rPr lang="en-US" sz="1200" spc="-48" dirty="0" err="1">
                <a:solidFill>
                  <a:srgbClr val="000000"/>
                </a:solidFill>
                <a:latin typeface="Arimo"/>
                <a:ea typeface="Arimo"/>
              </a:rPr>
              <a:t>którego</a:t>
            </a:r>
            <a:r>
              <a:rPr lang="en-US" sz="1200" spc="-48" dirty="0">
                <a:solidFill>
                  <a:srgbClr val="000000"/>
                </a:solidFill>
                <a:latin typeface="Arimo"/>
                <a:ea typeface="Arimo"/>
              </a:rPr>
              <a:t> </a:t>
            </a:r>
            <a:r>
              <a:rPr lang="en-US" sz="1200" spc="-48" dirty="0" err="1">
                <a:solidFill>
                  <a:srgbClr val="000000"/>
                </a:solidFill>
                <a:latin typeface="Arimo"/>
                <a:ea typeface="Arimo"/>
              </a:rPr>
              <a:t>celem</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skutkiem</a:t>
            </a:r>
            <a:r>
              <a:rPr lang="en-US" sz="1200" spc="-48" dirty="0">
                <a:solidFill>
                  <a:srgbClr val="000000"/>
                </a:solidFill>
                <a:latin typeface="Arimo"/>
                <a:ea typeface="Arimo"/>
              </a:rPr>
              <a:t> jest </a:t>
            </a:r>
            <a:r>
              <a:rPr lang="en-US" sz="1200" spc="-48" dirty="0" err="1">
                <a:solidFill>
                  <a:srgbClr val="000000"/>
                </a:solidFill>
                <a:latin typeface="Arimo"/>
                <a:ea typeface="Arimo"/>
              </a:rPr>
              <a:t>naruszenie</a:t>
            </a:r>
            <a:r>
              <a:rPr lang="en-US" sz="1200" spc="-48" dirty="0">
                <a:solidFill>
                  <a:srgbClr val="000000"/>
                </a:solidFill>
                <a:latin typeface="Arimo"/>
                <a:ea typeface="Arimo"/>
              </a:rPr>
              <a:t> </a:t>
            </a:r>
            <a:r>
              <a:rPr lang="en-US" sz="1200" spc="-48" dirty="0" err="1">
                <a:solidFill>
                  <a:srgbClr val="000000"/>
                </a:solidFill>
                <a:latin typeface="Arimo"/>
                <a:ea typeface="Arimo"/>
              </a:rPr>
              <a:t>godności</a:t>
            </a:r>
            <a:r>
              <a:rPr lang="en-US" sz="1200" spc="-48" dirty="0">
                <a:solidFill>
                  <a:srgbClr val="000000"/>
                </a:solidFill>
                <a:latin typeface="Arimo"/>
                <a:ea typeface="Arimo"/>
              </a:rPr>
              <a:t> i </a:t>
            </a:r>
            <a:r>
              <a:rPr lang="en-US" sz="1200" spc="-48" dirty="0" err="1">
                <a:solidFill>
                  <a:srgbClr val="000000"/>
                </a:solidFill>
                <a:latin typeface="Arimo"/>
                <a:ea typeface="Arimo"/>
              </a:rPr>
              <a:t>stworzenie</a:t>
            </a:r>
            <a:r>
              <a:rPr lang="en-US" sz="1200" spc="-48" dirty="0">
                <a:solidFill>
                  <a:srgbClr val="000000"/>
                </a:solidFill>
                <a:latin typeface="Arimo"/>
                <a:ea typeface="Arimo"/>
              </a:rPr>
              <a:t> </a:t>
            </a:r>
            <a:r>
              <a:rPr lang="en-US" sz="1200" spc="-48" dirty="0" err="1">
                <a:solidFill>
                  <a:srgbClr val="000000"/>
                </a:solidFill>
                <a:latin typeface="Arimo"/>
                <a:ea typeface="Arimo"/>
              </a:rPr>
              <a:t>wobec</a:t>
            </a:r>
            <a:r>
              <a:rPr lang="en-US" sz="1200" spc="-48" dirty="0">
                <a:solidFill>
                  <a:srgbClr val="000000"/>
                </a:solidFill>
                <a:latin typeface="Arimo"/>
                <a:ea typeface="Arimo"/>
              </a:rPr>
              <a:t> </a:t>
            </a:r>
            <a:r>
              <a:rPr lang="en-US" sz="1200" spc="-48" dirty="0" err="1">
                <a:solidFill>
                  <a:srgbClr val="000000"/>
                </a:solidFill>
                <a:latin typeface="Arimo"/>
                <a:ea typeface="Arimo"/>
              </a:rPr>
              <a:t>pracownicy</a:t>
            </a:r>
            <a:r>
              <a:rPr lang="en-US" sz="1200" spc="-48" dirty="0">
                <a:solidFill>
                  <a:srgbClr val="000000"/>
                </a:solidFill>
                <a:latin typeface="Arimo"/>
                <a:ea typeface="Arimo"/>
              </a:rPr>
              <a:t>/</a:t>
            </a:r>
            <a:r>
              <a:rPr lang="en-US" sz="1200" spc="-48" dirty="0" err="1">
                <a:solidFill>
                  <a:srgbClr val="000000"/>
                </a:solidFill>
                <a:latin typeface="Arimo"/>
                <a:ea typeface="Arimo"/>
              </a:rPr>
              <a:t>pracownika</a:t>
            </a:r>
            <a:r>
              <a:rPr lang="en-US" sz="1200" spc="-48" dirty="0">
                <a:solidFill>
                  <a:srgbClr val="000000"/>
                </a:solidFill>
                <a:latin typeface="Arimo"/>
                <a:ea typeface="Arimo"/>
              </a:rPr>
              <a:t> </a:t>
            </a:r>
            <a:r>
              <a:rPr lang="en-US" sz="1200" spc="-48" dirty="0" err="1">
                <a:solidFill>
                  <a:srgbClr val="000000"/>
                </a:solidFill>
                <a:latin typeface="Arimo"/>
                <a:ea typeface="Arimo"/>
              </a:rPr>
              <a:t>zastraszającej</a:t>
            </a:r>
            <a:r>
              <a:rPr lang="en-US" sz="1200" spc="-48" dirty="0">
                <a:solidFill>
                  <a:srgbClr val="000000"/>
                </a:solidFill>
                <a:latin typeface="Arimo"/>
                <a:ea typeface="Arimo"/>
              </a:rPr>
              <a:t>, </a:t>
            </a:r>
            <a:r>
              <a:rPr lang="en-US" sz="1200" spc="-48" dirty="0" err="1">
                <a:solidFill>
                  <a:srgbClr val="000000"/>
                </a:solidFill>
                <a:latin typeface="Arimo"/>
                <a:ea typeface="Arimo"/>
              </a:rPr>
              <a:t>wrogiej</a:t>
            </a:r>
            <a:r>
              <a:rPr lang="en-US" sz="1200" spc="-48" dirty="0">
                <a:solidFill>
                  <a:srgbClr val="000000"/>
                </a:solidFill>
                <a:latin typeface="Arimo"/>
                <a:ea typeface="Arimo"/>
              </a:rPr>
              <a:t>, </a:t>
            </a:r>
            <a:r>
              <a:rPr lang="en-US" sz="1200" spc="-48" dirty="0" err="1">
                <a:solidFill>
                  <a:srgbClr val="000000"/>
                </a:solidFill>
                <a:latin typeface="Arimo"/>
                <a:ea typeface="Arimo"/>
              </a:rPr>
              <a:t>poniżającej</a:t>
            </a:r>
            <a:r>
              <a:rPr lang="en-US" sz="1200" spc="-48" dirty="0">
                <a:solidFill>
                  <a:srgbClr val="000000"/>
                </a:solidFill>
                <a:latin typeface="Arimo"/>
                <a:ea typeface="Arimo"/>
              </a:rPr>
              <a:t>, </a:t>
            </a:r>
            <a:r>
              <a:rPr lang="en-US" sz="1200" spc="-48" dirty="0" err="1">
                <a:solidFill>
                  <a:srgbClr val="000000"/>
                </a:solidFill>
                <a:latin typeface="Arimo"/>
                <a:ea typeface="Arimo"/>
              </a:rPr>
              <a:t>upokarzającej</a:t>
            </a:r>
            <a:r>
              <a:rPr lang="en-US" sz="1200" spc="-48" dirty="0">
                <a:solidFill>
                  <a:srgbClr val="000000"/>
                </a:solidFill>
                <a:latin typeface="Arimo"/>
                <a:ea typeface="Arimo"/>
              </a:rPr>
              <a:t> </a:t>
            </a:r>
            <a:r>
              <a:rPr lang="en-US" sz="1200" spc="-48" dirty="0" err="1">
                <a:solidFill>
                  <a:srgbClr val="000000"/>
                </a:solidFill>
                <a:latin typeface="Arimo"/>
                <a:ea typeface="Arimo"/>
              </a:rPr>
              <a:t>lub</a:t>
            </a:r>
            <a:r>
              <a:rPr lang="en-US" sz="1200" spc="-48" dirty="0">
                <a:solidFill>
                  <a:srgbClr val="000000"/>
                </a:solidFill>
                <a:latin typeface="Arimo"/>
                <a:ea typeface="Arimo"/>
              </a:rPr>
              <a:t> </a:t>
            </a:r>
            <a:r>
              <a:rPr lang="en-US" sz="1200" spc="-48" dirty="0" err="1">
                <a:solidFill>
                  <a:srgbClr val="000000"/>
                </a:solidFill>
                <a:latin typeface="Arimo"/>
                <a:ea typeface="Arimo"/>
              </a:rPr>
              <a:t>uwłaczającej</a:t>
            </a:r>
            <a:r>
              <a:rPr lang="en-US" sz="1200" spc="-48" dirty="0">
                <a:solidFill>
                  <a:srgbClr val="000000"/>
                </a:solidFill>
                <a:latin typeface="Arimo"/>
                <a:ea typeface="Arimo"/>
              </a:rPr>
              <a:t> </a:t>
            </a:r>
            <a:r>
              <a:rPr lang="en-US" sz="1200" spc="-48" dirty="0" err="1">
                <a:solidFill>
                  <a:srgbClr val="000000"/>
                </a:solidFill>
                <a:latin typeface="Arimo"/>
                <a:ea typeface="Arimo"/>
              </a:rPr>
              <a:t>atmosfery</a:t>
            </a:r>
            <a:r>
              <a:rPr lang="en-US" sz="1200" spc="-48" dirty="0">
                <a:solidFill>
                  <a:srgbClr val="000000"/>
                </a:solidFill>
                <a:latin typeface="Arimo"/>
                <a:ea typeface="Arimo"/>
              </a:rPr>
              <a:t>;</a:t>
            </a:r>
          </a:p>
          <a:p>
            <a:pPr algn="just">
              <a:lnSpc>
                <a:spcPts val="1439"/>
              </a:lnSpc>
            </a:pPr>
            <a:endParaRPr lang="en-US" sz="1200" spc="-48" dirty="0">
              <a:solidFill>
                <a:srgbClr val="000000"/>
              </a:solidFill>
              <a:latin typeface="Arimo"/>
              <a:ea typeface="Arimo"/>
            </a:endParaRPr>
          </a:p>
          <a:p>
            <a:pPr algn="just">
              <a:lnSpc>
                <a:spcPts val="1439"/>
              </a:lnSpc>
            </a:pPr>
            <a:r>
              <a:rPr lang="en-US" sz="1200" spc="-48" dirty="0">
                <a:solidFill>
                  <a:srgbClr val="000000"/>
                </a:solidFill>
                <a:latin typeface="Arimo"/>
              </a:rPr>
              <a:t>8. </a:t>
            </a:r>
            <a:r>
              <a:rPr lang="en-US" sz="1200" spc="-48" dirty="0">
                <a:solidFill>
                  <a:srgbClr val="000000"/>
                </a:solidFill>
                <a:latin typeface="Arimo Bold"/>
              </a:rPr>
              <a:t>„</a:t>
            </a:r>
            <a:r>
              <a:rPr lang="en-US" sz="1200" spc="-48" dirty="0" err="1">
                <a:solidFill>
                  <a:srgbClr val="000000"/>
                </a:solidFill>
                <a:latin typeface="Arimo Bold"/>
              </a:rPr>
              <a:t>Molestowanie</a:t>
            </a:r>
            <a:r>
              <a:rPr lang="en-US" sz="1200" spc="-48" dirty="0">
                <a:solidFill>
                  <a:srgbClr val="000000"/>
                </a:solidFill>
                <a:latin typeface="Arimo Bold"/>
              </a:rPr>
              <a:t> </a:t>
            </a:r>
            <a:r>
              <a:rPr lang="en-US" sz="1200" spc="-48" dirty="0" err="1">
                <a:solidFill>
                  <a:srgbClr val="000000"/>
                </a:solidFill>
                <a:latin typeface="Arimo Bold"/>
              </a:rPr>
              <a:t>seksualne</a:t>
            </a:r>
            <a:r>
              <a:rPr lang="en-US" sz="1200" spc="-48" dirty="0">
                <a:solidFill>
                  <a:srgbClr val="000000"/>
                </a:solidFill>
                <a:latin typeface="Arimo Bold"/>
              </a:rPr>
              <a:t>”</a:t>
            </a:r>
            <a:r>
              <a:rPr lang="en-US" sz="1200" spc="-48" dirty="0">
                <a:solidFill>
                  <a:srgbClr val="000000"/>
                </a:solidFill>
                <a:latin typeface="Arimo Italics"/>
              </a:rPr>
              <a:t> </a:t>
            </a:r>
            <a:r>
              <a:rPr lang="en-US" sz="1200" spc="-48" dirty="0">
                <a:solidFill>
                  <a:srgbClr val="000000"/>
                </a:solidFill>
                <a:latin typeface="Arimo"/>
              </a:rPr>
              <a:t>- </a:t>
            </a:r>
            <a:r>
              <a:rPr lang="en-US" sz="1200" spc="-48" dirty="0" err="1">
                <a:solidFill>
                  <a:srgbClr val="000000"/>
                </a:solidFill>
                <a:latin typeface="Arimo"/>
              </a:rPr>
              <a:t>szczególna</a:t>
            </a:r>
            <a:r>
              <a:rPr lang="en-US" sz="1200" spc="-48" dirty="0">
                <a:solidFill>
                  <a:srgbClr val="000000"/>
                </a:solidFill>
                <a:latin typeface="Arimo"/>
              </a:rPr>
              <a:t> forma </a:t>
            </a:r>
            <a:r>
              <a:rPr lang="en-US" sz="1200" spc="-48" dirty="0" err="1">
                <a:solidFill>
                  <a:srgbClr val="000000"/>
                </a:solidFill>
                <a:latin typeface="Arimo"/>
              </a:rPr>
              <a:t>dyskryminacji</a:t>
            </a:r>
            <a:r>
              <a:rPr lang="en-US" sz="1200" spc="-48" dirty="0">
                <a:solidFill>
                  <a:srgbClr val="000000"/>
                </a:solidFill>
                <a:latin typeface="Arimo"/>
              </a:rPr>
              <a:t> </a:t>
            </a:r>
            <a:r>
              <a:rPr lang="en-US" sz="1200" spc="-48" dirty="0" err="1">
                <a:solidFill>
                  <a:srgbClr val="000000"/>
                </a:solidFill>
                <a:latin typeface="Arimo"/>
              </a:rPr>
              <a:t>polegająca</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niepożądanym</a:t>
            </a:r>
            <a:r>
              <a:rPr lang="en-US" sz="1200" spc="-48" dirty="0">
                <a:solidFill>
                  <a:srgbClr val="000000"/>
                </a:solidFill>
                <a:latin typeface="Arimo"/>
              </a:rPr>
              <a:t> </a:t>
            </a:r>
            <a:r>
              <a:rPr lang="en-US" sz="1200" spc="-48" dirty="0" err="1">
                <a:solidFill>
                  <a:srgbClr val="000000"/>
                </a:solidFill>
                <a:latin typeface="Arimo"/>
              </a:rPr>
              <a:t>zachowaniu</a:t>
            </a:r>
            <a:r>
              <a:rPr lang="en-US" sz="1200" spc="-48" dirty="0">
                <a:solidFill>
                  <a:srgbClr val="000000"/>
                </a:solidFill>
                <a:latin typeface="Arimo"/>
              </a:rPr>
              <a:t> o </a:t>
            </a:r>
            <a:r>
              <a:rPr lang="en-US" sz="1200" spc="-48" dirty="0" err="1">
                <a:solidFill>
                  <a:srgbClr val="000000"/>
                </a:solidFill>
                <a:latin typeface="Arimo"/>
              </a:rPr>
              <a:t>charakterze</a:t>
            </a:r>
            <a:r>
              <a:rPr lang="en-US" sz="1200" spc="-48" dirty="0">
                <a:solidFill>
                  <a:srgbClr val="000000"/>
                </a:solidFill>
                <a:latin typeface="Arimo"/>
              </a:rPr>
              <a:t> </a:t>
            </a:r>
            <a:r>
              <a:rPr lang="en-US" sz="1200" spc="-48" dirty="0" err="1">
                <a:solidFill>
                  <a:srgbClr val="000000"/>
                </a:solidFill>
                <a:latin typeface="Arimo"/>
              </a:rPr>
              <a:t>seksualnym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odnoszącym</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do </a:t>
            </a:r>
            <a:r>
              <a:rPr lang="en-US" sz="1200" spc="-48" dirty="0" err="1">
                <a:solidFill>
                  <a:srgbClr val="000000"/>
                </a:solidFill>
                <a:latin typeface="Arimo"/>
              </a:rPr>
              <a:t>płci</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pracującej</a:t>
            </a:r>
            <a:r>
              <a:rPr lang="en-US" sz="1200" spc="-48" dirty="0">
                <a:solidFill>
                  <a:srgbClr val="000000"/>
                </a:solidFill>
                <a:latin typeface="Arimo"/>
              </a:rPr>
              <a:t>, </a:t>
            </a:r>
            <a:r>
              <a:rPr lang="en-US" sz="1200" spc="-48" dirty="0" err="1">
                <a:solidFill>
                  <a:srgbClr val="000000"/>
                </a:solidFill>
                <a:latin typeface="Arimo"/>
              </a:rPr>
              <a:t>którego</a:t>
            </a:r>
            <a:r>
              <a:rPr lang="en-US" sz="1200" spc="-48" dirty="0">
                <a:solidFill>
                  <a:srgbClr val="000000"/>
                </a:solidFill>
                <a:latin typeface="Arimo"/>
              </a:rPr>
              <a:t> </a:t>
            </a:r>
            <a:r>
              <a:rPr lang="en-US" sz="1200" spc="-48" dirty="0" err="1">
                <a:solidFill>
                  <a:srgbClr val="000000"/>
                </a:solidFill>
                <a:latin typeface="Arimo"/>
              </a:rPr>
              <a:t>celem</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skutkiem</a:t>
            </a:r>
            <a:r>
              <a:rPr lang="en-US" sz="1200" spc="-48" dirty="0">
                <a:solidFill>
                  <a:srgbClr val="000000"/>
                </a:solidFill>
                <a:latin typeface="Arimo"/>
              </a:rPr>
              <a:t> jest </a:t>
            </a:r>
            <a:r>
              <a:rPr lang="en-US" sz="1200" spc="-48" dirty="0" err="1">
                <a:solidFill>
                  <a:srgbClr val="000000"/>
                </a:solidFill>
                <a:latin typeface="Arimo"/>
              </a:rPr>
              <a:t>naruszenie</a:t>
            </a:r>
            <a:r>
              <a:rPr lang="en-US" sz="1200" spc="-48" dirty="0">
                <a:solidFill>
                  <a:srgbClr val="000000"/>
                </a:solidFill>
                <a:latin typeface="Arimo"/>
              </a:rPr>
              <a:t> </a:t>
            </a:r>
            <a:r>
              <a:rPr lang="en-US" sz="1200" spc="-48" dirty="0" err="1">
                <a:solidFill>
                  <a:srgbClr val="000000"/>
                </a:solidFill>
                <a:latin typeface="Arimo"/>
              </a:rPr>
              <a:t>godności</a:t>
            </a:r>
            <a:r>
              <a:rPr lang="en-US" sz="1200" spc="-48" dirty="0">
                <a:solidFill>
                  <a:srgbClr val="000000"/>
                </a:solidFill>
                <a:latin typeface="Arimo"/>
              </a:rPr>
              <a:t>, w </a:t>
            </a:r>
            <a:r>
              <a:rPr lang="en-US" sz="1200" spc="-48" dirty="0" err="1">
                <a:solidFill>
                  <a:srgbClr val="000000"/>
                </a:solidFill>
                <a:latin typeface="Arimo"/>
              </a:rPr>
              <a:t>szczególności</a:t>
            </a:r>
            <a:r>
              <a:rPr lang="en-US" sz="1200" spc="-48" dirty="0">
                <a:solidFill>
                  <a:srgbClr val="000000"/>
                </a:solidFill>
                <a:latin typeface="Arimo"/>
              </a:rPr>
              <a:t> </a:t>
            </a:r>
            <a:r>
              <a:rPr lang="en-US" sz="1200" spc="-48" dirty="0" err="1">
                <a:solidFill>
                  <a:srgbClr val="000000"/>
                </a:solidFill>
                <a:latin typeface="Arimo"/>
              </a:rPr>
              <a:t>stworzenie</a:t>
            </a:r>
            <a:r>
              <a:rPr lang="en-US" sz="1200" spc="-48" dirty="0">
                <a:solidFill>
                  <a:srgbClr val="000000"/>
                </a:solidFill>
                <a:latin typeface="Arimo"/>
              </a:rPr>
              <a:t> </a:t>
            </a:r>
            <a:r>
              <a:rPr lang="en-US" sz="1200" spc="-48" dirty="0" err="1">
                <a:solidFill>
                  <a:srgbClr val="000000"/>
                </a:solidFill>
                <a:latin typeface="Arimo"/>
              </a:rPr>
              <a:t>wobec</a:t>
            </a:r>
            <a:r>
              <a:rPr lang="en-US" sz="1200" spc="-48" dirty="0">
                <a:solidFill>
                  <a:srgbClr val="000000"/>
                </a:solidFill>
                <a:latin typeface="Arimo"/>
              </a:rPr>
              <a:t> </a:t>
            </a:r>
            <a:r>
              <a:rPr lang="en-US" sz="1200" spc="-48" dirty="0" err="1">
                <a:solidFill>
                  <a:srgbClr val="000000"/>
                </a:solidFill>
                <a:latin typeface="Arimo"/>
              </a:rPr>
              <a:t>osoby</a:t>
            </a:r>
            <a:r>
              <a:rPr lang="en-US" sz="1200" spc="-48" dirty="0">
                <a:solidFill>
                  <a:srgbClr val="000000"/>
                </a:solidFill>
                <a:latin typeface="Arimo"/>
              </a:rPr>
              <a:t> </a:t>
            </a:r>
            <a:r>
              <a:rPr lang="en-US" sz="1200" spc="-48" dirty="0" err="1">
                <a:solidFill>
                  <a:srgbClr val="000000"/>
                </a:solidFill>
                <a:latin typeface="Arimo"/>
              </a:rPr>
              <a:t>zastraszającej</a:t>
            </a:r>
            <a:r>
              <a:rPr lang="en-US" sz="1200" spc="-48" dirty="0">
                <a:solidFill>
                  <a:srgbClr val="000000"/>
                </a:solidFill>
                <a:latin typeface="Arimo"/>
              </a:rPr>
              <a:t>, </a:t>
            </a:r>
            <a:r>
              <a:rPr lang="en-US" sz="1200" spc="-48" dirty="0" err="1">
                <a:solidFill>
                  <a:srgbClr val="000000"/>
                </a:solidFill>
                <a:latin typeface="Arimo"/>
              </a:rPr>
              <a:t>wrogiej</a:t>
            </a:r>
            <a:r>
              <a:rPr lang="en-US" sz="1200" spc="-48" dirty="0">
                <a:solidFill>
                  <a:srgbClr val="000000"/>
                </a:solidFill>
                <a:latin typeface="Arimo"/>
              </a:rPr>
              <a:t>, </a:t>
            </a:r>
            <a:r>
              <a:rPr lang="en-US" sz="1200" spc="-48" dirty="0" err="1">
                <a:solidFill>
                  <a:srgbClr val="000000"/>
                </a:solidFill>
                <a:latin typeface="Arimo"/>
              </a:rPr>
              <a:t>poniżającej</a:t>
            </a:r>
            <a:r>
              <a:rPr lang="en-US" sz="1200" spc="-48" dirty="0">
                <a:solidFill>
                  <a:srgbClr val="000000"/>
                </a:solidFill>
                <a:latin typeface="Arimo"/>
              </a:rPr>
              <a:t>, </a:t>
            </a:r>
            <a:r>
              <a:rPr lang="en-US" sz="1200" spc="-48" dirty="0" err="1">
                <a:solidFill>
                  <a:srgbClr val="000000"/>
                </a:solidFill>
                <a:latin typeface="Arimo"/>
              </a:rPr>
              <a:t>upokarzającej</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uwłaczającej</a:t>
            </a:r>
            <a:r>
              <a:rPr lang="en-US" sz="1200" spc="-48" dirty="0">
                <a:solidFill>
                  <a:srgbClr val="000000"/>
                </a:solidFill>
                <a:latin typeface="Arimo"/>
              </a:rPr>
              <a:t> </a:t>
            </a:r>
            <a:r>
              <a:rPr lang="en-US" sz="1200" spc="-48" dirty="0" err="1">
                <a:solidFill>
                  <a:srgbClr val="000000"/>
                </a:solidFill>
                <a:latin typeface="Arimo"/>
              </a:rPr>
              <a:t>atmosfery</a:t>
            </a:r>
            <a:r>
              <a:rPr lang="en-US" sz="1200" spc="-48" dirty="0">
                <a:solidFill>
                  <a:srgbClr val="000000"/>
                </a:solidFill>
                <a:latin typeface="Arimo"/>
              </a:rPr>
              <a:t>; </a:t>
            </a:r>
            <a:r>
              <a:rPr lang="en-US" sz="1200" spc="-48" dirty="0" err="1">
                <a:solidFill>
                  <a:srgbClr val="000000"/>
                </a:solidFill>
                <a:latin typeface="Arimo"/>
              </a:rPr>
              <a:t>na</a:t>
            </a:r>
            <a:r>
              <a:rPr lang="en-US" sz="1200" spc="-48" dirty="0">
                <a:solidFill>
                  <a:srgbClr val="000000"/>
                </a:solidFill>
                <a:latin typeface="Arimo"/>
              </a:rPr>
              <a:t> </a:t>
            </a:r>
            <a:r>
              <a:rPr lang="en-US" sz="1200" spc="-48" dirty="0" err="1">
                <a:solidFill>
                  <a:srgbClr val="000000"/>
                </a:solidFill>
                <a:latin typeface="Arimo"/>
              </a:rPr>
              <a:t>zachowanie</a:t>
            </a:r>
            <a:r>
              <a:rPr lang="en-US" sz="1200" spc="-48" dirty="0">
                <a:solidFill>
                  <a:srgbClr val="000000"/>
                </a:solidFill>
                <a:latin typeface="Arimo"/>
              </a:rPr>
              <a:t> to </a:t>
            </a:r>
            <a:r>
              <a:rPr lang="en-US" sz="1200" spc="-48" dirty="0" err="1">
                <a:solidFill>
                  <a:srgbClr val="000000"/>
                </a:solidFill>
                <a:latin typeface="Arimo"/>
              </a:rPr>
              <a:t>mogą</a:t>
            </a:r>
            <a:r>
              <a:rPr lang="en-US" sz="1200" spc="-48" dirty="0">
                <a:solidFill>
                  <a:srgbClr val="000000"/>
                </a:solidFill>
                <a:latin typeface="Arimo"/>
              </a:rPr>
              <a:t> </a:t>
            </a:r>
            <a:r>
              <a:rPr lang="en-US" sz="1200" spc="-48" dirty="0" err="1">
                <a:solidFill>
                  <a:srgbClr val="000000"/>
                </a:solidFill>
                <a:latin typeface="Arimo"/>
              </a:rPr>
              <a:t>się</a:t>
            </a:r>
            <a:r>
              <a:rPr lang="en-US" sz="1200" spc="-48" dirty="0">
                <a:solidFill>
                  <a:srgbClr val="000000"/>
                </a:solidFill>
                <a:latin typeface="Arimo"/>
              </a:rPr>
              <a:t> </a:t>
            </a:r>
            <a:r>
              <a:rPr lang="en-US" sz="1200" spc="-48" dirty="0" err="1">
                <a:solidFill>
                  <a:srgbClr val="000000"/>
                </a:solidFill>
                <a:latin typeface="Arimo"/>
              </a:rPr>
              <a:t>składać</a:t>
            </a:r>
            <a:r>
              <a:rPr lang="en-US" sz="1200" spc="-48" dirty="0">
                <a:solidFill>
                  <a:srgbClr val="000000"/>
                </a:solidFill>
                <a:latin typeface="Arimo"/>
              </a:rPr>
              <a:t> </a:t>
            </a:r>
            <a:r>
              <a:rPr lang="en-US" sz="1200" spc="-48" dirty="0" err="1">
                <a:solidFill>
                  <a:srgbClr val="000000"/>
                </a:solidFill>
                <a:latin typeface="Arimo"/>
              </a:rPr>
              <a:t>fizyczne</a:t>
            </a:r>
            <a:r>
              <a:rPr lang="en-US" sz="1200" spc="-48" dirty="0">
                <a:solidFill>
                  <a:srgbClr val="000000"/>
                </a:solidFill>
                <a:latin typeface="Arimo"/>
              </a:rPr>
              <a:t>, </a:t>
            </a:r>
            <a:r>
              <a:rPr lang="en-US" sz="1200" spc="-48" dirty="0" err="1">
                <a:solidFill>
                  <a:srgbClr val="000000"/>
                </a:solidFill>
                <a:latin typeface="Arimo"/>
              </a:rPr>
              <a:t>werbalne</a:t>
            </a:r>
            <a:r>
              <a:rPr lang="en-US" sz="1200" spc="-48" dirty="0">
                <a:solidFill>
                  <a:srgbClr val="000000"/>
                </a:solidFill>
                <a:latin typeface="Arimo"/>
              </a:rPr>
              <a:t> </a:t>
            </a:r>
            <a:r>
              <a:rPr lang="en-US" sz="1200" spc="-48" dirty="0" err="1">
                <a:solidFill>
                  <a:srgbClr val="000000"/>
                </a:solidFill>
                <a:latin typeface="Arimo"/>
              </a:rPr>
              <a:t>lub</a:t>
            </a:r>
            <a:r>
              <a:rPr lang="en-US" sz="1200" spc="-48" dirty="0">
                <a:solidFill>
                  <a:srgbClr val="000000"/>
                </a:solidFill>
                <a:latin typeface="Arimo"/>
              </a:rPr>
              <a:t> </a:t>
            </a:r>
            <a:r>
              <a:rPr lang="en-US" sz="1200" spc="-48" dirty="0" err="1">
                <a:solidFill>
                  <a:srgbClr val="000000"/>
                </a:solidFill>
                <a:latin typeface="Arimo"/>
              </a:rPr>
              <a:t>pozawerbalne</a:t>
            </a:r>
            <a:r>
              <a:rPr lang="en-US" sz="1200" spc="-48" dirty="0">
                <a:solidFill>
                  <a:srgbClr val="000000"/>
                </a:solidFill>
                <a:latin typeface="Arimo"/>
              </a:rPr>
              <a:t> </a:t>
            </a:r>
            <a:r>
              <a:rPr lang="en-US" sz="1200" spc="-48" dirty="0" err="1">
                <a:solidFill>
                  <a:srgbClr val="000000"/>
                </a:solidFill>
                <a:latin typeface="Arimo"/>
              </a:rPr>
              <a:t>elementy</a:t>
            </a:r>
            <a:r>
              <a:rPr lang="en-US" sz="1200" spc="-48" dirty="0">
                <a:solidFill>
                  <a:srgbClr val="000000"/>
                </a:solidFill>
                <a:latin typeface="Arimo"/>
              </a:rPr>
              <a:t>;</a:t>
            </a:r>
          </a:p>
          <a:p>
            <a:pPr algn="just">
              <a:lnSpc>
                <a:spcPts val="1439"/>
              </a:lnSpc>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a:p>
            <a:pPr algn="just">
              <a:lnSpc>
                <a:spcPts val="1439"/>
              </a:lnSpc>
              <a:spcBef>
                <a:spcPct val="0"/>
              </a:spcBef>
            </a:pPr>
            <a:endParaRPr lang="en-US" sz="1200" spc="-48" dirty="0">
              <a:solidFill>
                <a:srgbClr val="000000"/>
              </a:solidFill>
              <a:latin typeface="Arimo"/>
            </a:endParaRPr>
          </a:p>
        </p:txBody>
      </p:sp>
      <p:sp>
        <p:nvSpPr>
          <p:cNvPr id="15" name="TextBox 15"/>
          <p:cNvSpPr txBox="1"/>
          <p:nvPr/>
        </p:nvSpPr>
        <p:spPr>
          <a:xfrm>
            <a:off x="7150129" y="9654659"/>
            <a:ext cx="143721" cy="116658"/>
          </a:xfrm>
          <a:prstGeom prst="rect">
            <a:avLst/>
          </a:prstGeom>
        </p:spPr>
        <p:txBody>
          <a:bodyPr lIns="0" tIns="0" rIns="0" bIns="0" rtlCol="0" anchor="t">
            <a:spAutoFit/>
          </a:bodyPr>
          <a:lstStyle/>
          <a:p>
            <a:pPr algn="ctr">
              <a:lnSpc>
                <a:spcPts val="949"/>
              </a:lnSpc>
            </a:pPr>
            <a:r>
              <a:rPr lang="en-US" sz="678">
                <a:solidFill>
                  <a:srgbClr val="000000"/>
                </a:solidFill>
                <a:latin typeface="Arimo"/>
              </a:rPr>
              <a:t>100</a:t>
            </a:r>
          </a:p>
        </p:txBody>
      </p:sp>
      <p:sp>
        <p:nvSpPr>
          <p:cNvPr id="6" name="TextBox 19">
            <a:extLst>
              <a:ext uri="{FF2B5EF4-FFF2-40B4-BE49-F238E27FC236}">
                <a16:creationId xmlns:a16="http://schemas.microsoft.com/office/drawing/2014/main" id="{88BFD407-BE62-14F3-96A4-4A4B6E8E2E25}"/>
              </a:ext>
            </a:extLst>
          </p:cNvPr>
          <p:cNvSpPr txBox="1"/>
          <p:nvPr/>
        </p:nvSpPr>
        <p:spPr>
          <a:xfrm>
            <a:off x="1912349" y="748493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
        <p:nvSpPr>
          <p:cNvPr id="7" name="TextBox 19">
            <a:extLst>
              <a:ext uri="{FF2B5EF4-FFF2-40B4-BE49-F238E27FC236}">
                <a16:creationId xmlns:a16="http://schemas.microsoft.com/office/drawing/2014/main" id="{BDBC8124-4598-39FB-11DF-7FD9A2272712}"/>
              </a:ext>
            </a:extLst>
          </p:cNvPr>
          <p:cNvSpPr txBox="1"/>
          <p:nvPr/>
        </p:nvSpPr>
        <p:spPr>
          <a:xfrm>
            <a:off x="2598149" y="5178610"/>
            <a:ext cx="107574" cy="106311"/>
          </a:xfrm>
          <a:prstGeom prst="rect">
            <a:avLst/>
          </a:prstGeom>
        </p:spPr>
        <p:txBody>
          <a:bodyPr wrap="square" lIns="0" tIns="0" rIns="0" bIns="0" rtlCol="0" anchor="t">
            <a:spAutoFit/>
          </a:bodyPr>
          <a:lstStyle/>
          <a:p>
            <a:pPr algn="ctr">
              <a:lnSpc>
                <a:spcPts val="949"/>
              </a:lnSpc>
            </a:pPr>
            <a:r>
              <a:rPr lang="pl-PL" sz="678" dirty="0">
                <a:solidFill>
                  <a:srgbClr val="000000"/>
                </a:solidFill>
                <a:latin typeface="Arimo"/>
              </a:rPr>
              <a:t>3a</a:t>
            </a:r>
            <a:endParaRPr lang="en-US" sz="678" dirty="0">
              <a:solidFill>
                <a:srgbClr val="000000"/>
              </a:solidFill>
              <a:latin typeface="Arim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47642</Words>
  <Application>Microsoft Office PowerPoint</Application>
  <PresentationFormat>Niestandardowy</PresentationFormat>
  <Paragraphs>3401</Paragraphs>
  <Slides>146</Slides>
  <Notes>0</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146</vt:i4>
      </vt:variant>
    </vt:vector>
  </HeadingPairs>
  <TitlesOfParts>
    <vt:vector size="155" baseType="lpstr">
      <vt:lpstr>IBM Plex Sans Bold</vt:lpstr>
      <vt:lpstr>Arial</vt:lpstr>
      <vt:lpstr>Arimo</vt:lpstr>
      <vt:lpstr>Arialle</vt:lpstr>
      <vt:lpstr>Arimo Italics</vt:lpstr>
      <vt:lpstr>Calibri</vt:lpstr>
      <vt:lpstr>Calibri (MS) Bold</vt:lpstr>
      <vt:lpstr>Arimo Bold</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Ebook - Działasz - Szanujesz - Nie mobbingujesz</dc:title>
  <dc:creator>Katarzyna.Pudlowska</dc:creator>
  <cp:lastModifiedBy>Katarzyna Pudłowska</cp:lastModifiedBy>
  <cp:revision>1</cp:revision>
  <dcterms:created xsi:type="dcterms:W3CDTF">2006-08-16T00:00:00Z</dcterms:created>
  <dcterms:modified xsi:type="dcterms:W3CDTF">2024-02-26T23:08:36Z</dcterms:modified>
  <dc:identifier>DAF6jCNtGlE</dc:identifier>
</cp:coreProperties>
</file>